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718" r:id="rId4"/>
  </p:sldMasterIdLst>
  <p:notesMasterIdLst>
    <p:notesMasterId r:id="rId199"/>
  </p:notesMasterIdLst>
  <p:sldIdLst>
    <p:sldId id="604" r:id="rId5"/>
    <p:sldId id="596" r:id="rId6"/>
    <p:sldId id="597" r:id="rId7"/>
    <p:sldId id="256" r:id="rId8"/>
    <p:sldId id="360" r:id="rId9"/>
    <p:sldId id="431" r:id="rId10"/>
    <p:sldId id="361" r:id="rId11"/>
    <p:sldId id="516" r:id="rId12"/>
    <p:sldId id="367" r:id="rId13"/>
    <p:sldId id="599" r:id="rId14"/>
    <p:sldId id="598" r:id="rId15"/>
    <p:sldId id="600" r:id="rId16"/>
    <p:sldId id="601" r:id="rId17"/>
    <p:sldId id="602" r:id="rId18"/>
    <p:sldId id="364" r:id="rId19"/>
    <p:sldId id="605" r:id="rId20"/>
    <p:sldId id="259" r:id="rId21"/>
    <p:sldId id="268" r:id="rId22"/>
    <p:sldId id="267" r:id="rId23"/>
    <p:sldId id="606" r:id="rId24"/>
    <p:sldId id="266" r:id="rId25"/>
    <p:sldId id="610" r:id="rId26"/>
    <p:sldId id="609" r:id="rId27"/>
    <p:sldId id="608" r:id="rId28"/>
    <p:sldId id="263" r:id="rId29"/>
    <p:sldId id="607" r:id="rId30"/>
    <p:sldId id="611" r:id="rId31"/>
    <p:sldId id="612" r:id="rId32"/>
    <p:sldId id="271" r:id="rId33"/>
    <p:sldId id="595" r:id="rId34"/>
    <p:sldId id="368" r:id="rId35"/>
    <p:sldId id="370" r:id="rId36"/>
    <p:sldId id="371" r:id="rId37"/>
    <p:sldId id="372" r:id="rId38"/>
    <p:sldId id="373" r:id="rId39"/>
    <p:sldId id="374" r:id="rId40"/>
    <p:sldId id="432" r:id="rId41"/>
    <p:sldId id="375" r:id="rId42"/>
    <p:sldId id="381" r:id="rId43"/>
    <p:sldId id="380" r:id="rId44"/>
    <p:sldId id="378" r:id="rId45"/>
    <p:sldId id="377" r:id="rId46"/>
    <p:sldId id="384" r:id="rId47"/>
    <p:sldId id="376" r:id="rId48"/>
    <p:sldId id="382" r:id="rId49"/>
    <p:sldId id="383" r:id="rId50"/>
    <p:sldId id="385" r:id="rId51"/>
    <p:sldId id="387" r:id="rId52"/>
    <p:sldId id="433" r:id="rId53"/>
    <p:sldId id="386" r:id="rId54"/>
    <p:sldId id="427" r:id="rId55"/>
    <p:sldId id="390" r:id="rId56"/>
    <p:sldId id="434" r:id="rId57"/>
    <p:sldId id="258" r:id="rId58"/>
    <p:sldId id="392" r:id="rId59"/>
    <p:sldId id="393" r:id="rId60"/>
    <p:sldId id="411" r:id="rId61"/>
    <p:sldId id="398" r:id="rId62"/>
    <p:sldId id="614" r:id="rId63"/>
    <p:sldId id="396" r:id="rId64"/>
    <p:sldId id="622" r:id="rId65"/>
    <p:sldId id="621" r:id="rId66"/>
    <p:sldId id="620" r:id="rId67"/>
    <p:sldId id="619" r:id="rId68"/>
    <p:sldId id="623" r:id="rId69"/>
    <p:sldId id="624" r:id="rId70"/>
    <p:sldId id="625" r:id="rId71"/>
    <p:sldId id="626" r:id="rId72"/>
    <p:sldId id="627" r:id="rId73"/>
    <p:sldId id="643" r:id="rId74"/>
    <p:sldId id="644" r:id="rId75"/>
    <p:sldId id="628" r:id="rId76"/>
    <p:sldId id="645" r:id="rId77"/>
    <p:sldId id="634" r:id="rId78"/>
    <p:sldId id="635" r:id="rId79"/>
    <p:sldId id="636" r:id="rId80"/>
    <p:sldId id="637" r:id="rId81"/>
    <p:sldId id="638" r:id="rId82"/>
    <p:sldId id="639" r:id="rId83"/>
    <p:sldId id="640" r:id="rId84"/>
    <p:sldId id="641" r:id="rId85"/>
    <p:sldId id="642" r:id="rId86"/>
    <p:sldId id="399" r:id="rId87"/>
    <p:sldId id="629" r:id="rId88"/>
    <p:sldId id="630" r:id="rId89"/>
    <p:sldId id="631" r:id="rId90"/>
    <p:sldId id="632" r:id="rId91"/>
    <p:sldId id="633" r:id="rId92"/>
    <p:sldId id="401" r:id="rId93"/>
    <p:sldId id="455" r:id="rId94"/>
    <p:sldId id="429" r:id="rId95"/>
    <p:sldId id="508" r:id="rId96"/>
    <p:sldId id="394" r:id="rId97"/>
    <p:sldId id="397" r:id="rId98"/>
    <p:sldId id="435" r:id="rId99"/>
    <p:sldId id="402" r:id="rId100"/>
    <p:sldId id="403" r:id="rId101"/>
    <p:sldId id="405" r:id="rId102"/>
    <p:sldId id="509" r:id="rId103"/>
    <p:sldId id="406" r:id="rId104"/>
    <p:sldId id="430" r:id="rId105"/>
    <p:sldId id="436" r:id="rId106"/>
    <p:sldId id="437" r:id="rId107"/>
    <p:sldId id="438" r:id="rId108"/>
    <p:sldId id="613" r:id="rId109"/>
    <p:sldId id="439" r:id="rId110"/>
    <p:sldId id="440" r:id="rId111"/>
    <p:sldId id="409" r:id="rId112"/>
    <p:sldId id="412" r:id="rId113"/>
    <p:sldId id="413" r:id="rId114"/>
    <p:sldId id="442" r:id="rId115"/>
    <p:sldId id="443" r:id="rId116"/>
    <p:sldId id="446" r:id="rId117"/>
    <p:sldId id="450" r:id="rId118"/>
    <p:sldId id="447" r:id="rId119"/>
    <p:sldId id="449" r:id="rId120"/>
    <p:sldId id="451" r:id="rId121"/>
    <p:sldId id="452" r:id="rId122"/>
    <p:sldId id="453" r:id="rId123"/>
    <p:sldId id="454" r:id="rId124"/>
    <p:sldId id="284" r:id="rId125"/>
    <p:sldId id="456" r:id="rId126"/>
    <p:sldId id="461" r:id="rId127"/>
    <p:sldId id="457" r:id="rId128"/>
    <p:sldId id="458" r:id="rId129"/>
    <p:sldId id="480" r:id="rId130"/>
    <p:sldId id="462" r:id="rId131"/>
    <p:sldId id="463" r:id="rId132"/>
    <p:sldId id="464" r:id="rId133"/>
    <p:sldId id="481" r:id="rId134"/>
    <p:sldId id="465" r:id="rId135"/>
    <p:sldId id="648" r:id="rId136"/>
    <p:sldId id="646" r:id="rId137"/>
    <p:sldId id="647" r:id="rId138"/>
    <p:sldId id="467" r:id="rId139"/>
    <p:sldId id="656" r:id="rId140"/>
    <p:sldId id="655" r:id="rId141"/>
    <p:sldId id="468" r:id="rId142"/>
    <p:sldId id="469" r:id="rId143"/>
    <p:sldId id="652" r:id="rId144"/>
    <p:sldId id="649" r:id="rId145"/>
    <p:sldId id="653" r:id="rId146"/>
    <p:sldId id="466" r:id="rId147"/>
    <p:sldId id="651" r:id="rId148"/>
    <p:sldId id="650" r:id="rId149"/>
    <p:sldId id="470" r:id="rId150"/>
    <p:sldId id="654" r:id="rId151"/>
    <p:sldId id="471" r:id="rId152"/>
    <p:sldId id="472" r:id="rId153"/>
    <p:sldId id="473" r:id="rId154"/>
    <p:sldId id="474" r:id="rId155"/>
    <p:sldId id="475" r:id="rId156"/>
    <p:sldId id="476" r:id="rId157"/>
    <p:sldId id="477" r:id="rId158"/>
    <p:sldId id="478" r:id="rId159"/>
    <p:sldId id="482" r:id="rId160"/>
    <p:sldId id="483" r:id="rId161"/>
    <p:sldId id="484" r:id="rId162"/>
    <p:sldId id="485" r:id="rId163"/>
    <p:sldId id="486" r:id="rId164"/>
    <p:sldId id="487" r:id="rId165"/>
    <p:sldId id="488" r:id="rId166"/>
    <p:sldId id="510" r:id="rId167"/>
    <p:sldId id="489" r:id="rId168"/>
    <p:sldId id="511" r:id="rId169"/>
    <p:sldId id="490" r:id="rId170"/>
    <p:sldId id="491" r:id="rId171"/>
    <p:sldId id="493" r:id="rId172"/>
    <p:sldId id="494" r:id="rId173"/>
    <p:sldId id="495" r:id="rId174"/>
    <p:sldId id="496" r:id="rId175"/>
    <p:sldId id="497" r:id="rId176"/>
    <p:sldId id="498" r:id="rId177"/>
    <p:sldId id="499" r:id="rId178"/>
    <p:sldId id="500" r:id="rId179"/>
    <p:sldId id="501" r:id="rId180"/>
    <p:sldId id="502" r:id="rId181"/>
    <p:sldId id="503" r:id="rId182"/>
    <p:sldId id="504" r:id="rId183"/>
    <p:sldId id="505" r:id="rId184"/>
    <p:sldId id="512" r:id="rId185"/>
    <p:sldId id="514" r:id="rId186"/>
    <p:sldId id="515" r:id="rId187"/>
    <p:sldId id="506" r:id="rId188"/>
    <p:sldId id="507" r:id="rId189"/>
    <p:sldId id="657" r:id="rId190"/>
    <p:sldId id="658" r:id="rId191"/>
    <p:sldId id="662" r:id="rId192"/>
    <p:sldId id="659" r:id="rId193"/>
    <p:sldId id="660" r:id="rId194"/>
    <p:sldId id="661" r:id="rId195"/>
    <p:sldId id="663" r:id="rId196"/>
    <p:sldId id="664" r:id="rId197"/>
    <p:sldId id="665" r:id="rId198"/>
  </p:sldIdLst>
  <p:sldSz cx="9144000" cy="6858000" type="screen4x3"/>
  <p:notesSz cx="6858000" cy="9144000"/>
  <p:custDataLst>
    <p:tags r:id="rId20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60"/>
  </p:normalViewPr>
  <p:slideViewPr>
    <p:cSldViewPr>
      <p:cViewPr varScale="1">
        <p:scale>
          <a:sx n="64" d="100"/>
          <a:sy n="64" d="100"/>
        </p:scale>
        <p:origin x="1388"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tags" Target="tags/tag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viewProps" Target="view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137"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138"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139"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140"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DD731DAD-3D71-4AD2-B346-FB18E21AA7ED}" type="slidenum">
              <a:rPr lang="en-US"/>
              <a:pPr algn="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4DF1A0A-E5BC-433A-B6F3-535370C92494}" type="slidenum">
              <a:rPr lang="en-IN" smtClean="0"/>
              <a:pPr/>
              <a:t>6</a:t>
            </a:fld>
            <a:endParaRPr lang="en-IN"/>
          </a:p>
        </p:txBody>
      </p:sp>
      <p:sp>
        <p:nvSpPr>
          <p:cNvPr id="5" name="Footer Placeholder 4"/>
          <p:cNvSpPr>
            <a:spLocks noGrp="1"/>
          </p:cNvSpPr>
          <p:nvPr>
            <p:ph type="ftr" sz="quarter" idx="11"/>
          </p:nvPr>
        </p:nvSpPr>
        <p:spPr/>
        <p:txBody>
          <a:bodyPr/>
          <a:lstStyle/>
          <a:p>
            <a:r>
              <a:rPr lang="en-IN"/>
              <a:t>CMRCET</a:t>
            </a:r>
          </a:p>
        </p:txBody>
      </p:sp>
    </p:spTree>
    <p:extLst>
      <p:ext uri="{BB962C8B-B14F-4D97-AF65-F5344CB8AC3E}">
        <p14:creationId xmlns:p14="http://schemas.microsoft.com/office/powerpoint/2010/main" val="3953005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p:nvPr>
        </p:nvSpPr>
        <p:spPr/>
        <p:txBody>
          <a:bodyPr/>
          <a:lstStyle/>
          <a:p>
            <a:pPr algn="r"/>
            <a:fld id="{DD731DAD-3D71-4AD2-B346-FB18E21AA7ED}" type="slidenum">
              <a:rPr lang="en-US" smtClean="0"/>
              <a:pPr algn="r"/>
              <a:t>13</a:t>
            </a:fld>
            <a:endParaRPr lang="en-US"/>
          </a:p>
        </p:txBody>
      </p:sp>
    </p:spTree>
    <p:extLst>
      <p:ext uri="{BB962C8B-B14F-4D97-AF65-F5344CB8AC3E}">
        <p14:creationId xmlns:p14="http://schemas.microsoft.com/office/powerpoint/2010/main" val="1276840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p:nvPr>
        </p:nvSpPr>
        <p:spPr/>
        <p:txBody>
          <a:bodyPr/>
          <a:lstStyle/>
          <a:p>
            <a:pPr algn="r"/>
            <a:fld id="{DD731DAD-3D71-4AD2-B346-FB18E21AA7ED}" type="slidenum">
              <a:rPr lang="en-US" smtClean="0"/>
              <a:pPr algn="r"/>
              <a:t>79</a:t>
            </a:fld>
            <a:endParaRPr lang="en-US"/>
          </a:p>
        </p:txBody>
      </p:sp>
    </p:spTree>
    <p:extLst>
      <p:ext uri="{BB962C8B-B14F-4D97-AF65-F5344CB8AC3E}">
        <p14:creationId xmlns:p14="http://schemas.microsoft.com/office/powerpoint/2010/main" val="418291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p:nvPr>
        </p:nvSpPr>
        <p:spPr/>
        <p:txBody>
          <a:bodyPr/>
          <a:lstStyle/>
          <a:p>
            <a:pPr algn="r"/>
            <a:fld id="{DD731DAD-3D71-4AD2-B346-FB18E21AA7ED}" type="slidenum">
              <a:rPr lang="en-US" smtClean="0"/>
              <a:pPr algn="r"/>
              <a:t>84</a:t>
            </a:fld>
            <a:endParaRPr lang="en-US"/>
          </a:p>
        </p:txBody>
      </p:sp>
    </p:spTree>
    <p:extLst>
      <p:ext uri="{BB962C8B-B14F-4D97-AF65-F5344CB8AC3E}">
        <p14:creationId xmlns:p14="http://schemas.microsoft.com/office/powerpoint/2010/main" val="2168676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31FB38-EA7F-49C9-9E01-36D5D9DAB53D}" type="slidenum">
              <a:rPr lang="en-US"/>
              <a:pPr/>
              <a:t>103</a:t>
            </a:fld>
            <a:endParaRPr lang="en-US"/>
          </a:p>
        </p:txBody>
      </p:sp>
      <p:sp>
        <p:nvSpPr>
          <p:cNvPr id="1648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4867" name="Rectangle 3"/>
          <p:cNvSpPr>
            <a:spLocks noGrp="1" noChangeArrowheads="1"/>
          </p:cNvSpPr>
          <p:nvPr>
            <p:ph type="body" idx="1"/>
          </p:nvPr>
        </p:nvSpPr>
        <p:spPr bwMode="auto">
          <a:xfrm>
            <a:off x="914920" y="4343400"/>
            <a:ext cx="5028161" cy="4114800"/>
          </a:xfrm>
          <a:prstGeom prst="rect">
            <a:avLst/>
          </a:prstGeom>
          <a:solidFill>
            <a:srgbClr val="FFFFFF"/>
          </a:solidFill>
          <a:ln>
            <a:solidFill>
              <a:srgbClr val="000000"/>
            </a:solidFill>
            <a:miter lim="800000"/>
            <a:headEnd/>
            <a:tailEnd/>
          </a:ln>
        </p:spPr>
        <p:txBody>
          <a:bodyPr lIns="91427" tIns="45713" rIns="91427" bIns="4571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786F4-1896-4235-B2F7-FA18B8BC54E9}" type="slidenum">
              <a:rPr lang="en-US"/>
              <a:pPr/>
              <a:t>104</a:t>
            </a:fld>
            <a:endParaRPr lang="en-US"/>
          </a:p>
        </p:txBody>
      </p:sp>
      <p:sp>
        <p:nvSpPr>
          <p:cNvPr id="1669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6915" name="Rectangle 3"/>
          <p:cNvSpPr>
            <a:spLocks noGrp="1" noChangeArrowheads="1"/>
          </p:cNvSpPr>
          <p:nvPr>
            <p:ph type="body" idx="1"/>
          </p:nvPr>
        </p:nvSpPr>
        <p:spPr bwMode="auto">
          <a:xfrm>
            <a:off x="914920" y="4343400"/>
            <a:ext cx="5028161" cy="4114800"/>
          </a:xfrm>
          <a:prstGeom prst="rect">
            <a:avLst/>
          </a:prstGeom>
          <a:solidFill>
            <a:srgbClr val="FFFFFF"/>
          </a:solidFill>
          <a:ln>
            <a:solidFill>
              <a:srgbClr val="000000"/>
            </a:solidFill>
            <a:miter lim="800000"/>
            <a:headEnd/>
            <a:tailEnd/>
          </a:ln>
        </p:spPr>
        <p:txBody>
          <a:bodyPr lIns="91427" tIns="45713" rIns="91427" bIns="4571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24" name="PlaceHolder 2"/>
          <p:cNvSpPr>
            <a:spLocks noGrp="1"/>
          </p:cNvSpPr>
          <p:nvPr>
            <p:ph type="body"/>
          </p:nvPr>
        </p:nvSpPr>
        <p:spPr>
          <a:xfrm>
            <a:off x="457200" y="1604520"/>
            <a:ext cx="8229240" cy="1896480"/>
          </a:xfrm>
          <a:prstGeom prst="rect">
            <a:avLst/>
          </a:prstGeom>
        </p:spPr>
        <p:txBody>
          <a:bodyPr wrap="none" lIns="0" tIns="0" rIns="0" bIns="0"/>
          <a:lstStyle/>
          <a:p>
            <a:endParaRPr/>
          </a:p>
        </p:txBody>
      </p:sp>
      <p:sp>
        <p:nvSpPr>
          <p:cNvPr id="25" name="PlaceHolder 3"/>
          <p:cNvSpPr>
            <a:spLocks noGrp="1"/>
          </p:cNvSpPr>
          <p:nvPr>
            <p:ph type="body"/>
          </p:nvPr>
        </p:nvSpPr>
        <p:spPr>
          <a:xfrm>
            <a:off x="457200" y="3681360"/>
            <a:ext cx="8229240" cy="189648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28"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
        <p:nvSpPr>
          <p:cNvPr id="29" name="PlaceHolder 4"/>
          <p:cNvSpPr>
            <a:spLocks noGrp="1"/>
          </p:cNvSpPr>
          <p:nvPr>
            <p:ph type="body"/>
          </p:nvPr>
        </p:nvSpPr>
        <p:spPr>
          <a:xfrm>
            <a:off x="4673520" y="3681360"/>
            <a:ext cx="4015440" cy="1896480"/>
          </a:xfrm>
          <a:prstGeom prst="rect">
            <a:avLst/>
          </a:prstGeom>
        </p:spPr>
        <p:txBody>
          <a:bodyPr wrap="none" lIns="0" tIns="0" rIns="0" bIns="0"/>
          <a:lstStyle/>
          <a:p>
            <a:endParaRPr/>
          </a:p>
        </p:txBody>
      </p:sp>
      <p:sp>
        <p:nvSpPr>
          <p:cNvPr id="30" name="PlaceHolder 5"/>
          <p:cNvSpPr>
            <a:spLocks noGrp="1"/>
          </p:cNvSpPr>
          <p:nvPr>
            <p:ph type="body"/>
          </p:nvPr>
        </p:nvSpPr>
        <p:spPr>
          <a:xfrm>
            <a:off x="457200" y="3681360"/>
            <a:ext cx="4015440" cy="189648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32"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33"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0"/>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800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3498422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37" name="PlaceHolder 2"/>
          <p:cNvSpPr>
            <a:spLocks noGrp="1"/>
          </p:cNvSpPr>
          <p:nvPr>
            <p:ph type="subTitle"/>
          </p:nvPr>
        </p:nvSpPr>
        <p:spPr>
          <a:xfrm>
            <a:off x="457200" y="1604520"/>
            <a:ext cx="8229240" cy="3977280"/>
          </a:xfrm>
          <a:prstGeom prst="rect">
            <a:avLst/>
          </a:prstGeom>
        </p:spPr>
        <p:txBody>
          <a:bodyPr wrap="none" lIns="0" tIns="0" rIns="0" bIns="0" anchor="ctr"/>
          <a:lstStyle/>
          <a:p>
            <a:pPr algn="ct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39" name="PlaceHolder 2"/>
          <p:cNvSpPr>
            <a:spLocks noGrp="1"/>
          </p:cNvSpPr>
          <p:nvPr>
            <p:ph type="body"/>
          </p:nvPr>
        </p:nvSpPr>
        <p:spPr>
          <a:xfrm>
            <a:off x="457200" y="1604520"/>
            <a:ext cx="8229240" cy="3976920"/>
          </a:xfrm>
          <a:prstGeom prst="rect">
            <a:avLst/>
          </a:prstGeom>
        </p:spPr>
        <p:txBody>
          <a:bodyPr wrap="none" lIns="0" tIns="0" rIns="0" bIns="0"/>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41" name="PlaceHolder 2"/>
          <p:cNvSpPr>
            <a:spLocks noGrp="1"/>
          </p:cNvSpPr>
          <p:nvPr>
            <p:ph type="body"/>
          </p:nvPr>
        </p:nvSpPr>
        <p:spPr>
          <a:xfrm>
            <a:off x="457200" y="1604520"/>
            <a:ext cx="4015440" cy="3976920"/>
          </a:xfrm>
          <a:prstGeom prst="rect">
            <a:avLst/>
          </a:prstGeom>
        </p:spPr>
        <p:txBody>
          <a:bodyPr wrap="none" lIns="0" tIns="0" rIns="0" bIns="0"/>
          <a:lstStyle/>
          <a:p>
            <a:endParaRPr/>
          </a:p>
        </p:txBody>
      </p:sp>
      <p:sp>
        <p:nvSpPr>
          <p:cNvPr id="42" name="PlaceHolder 3"/>
          <p:cNvSpPr>
            <a:spLocks noGrp="1"/>
          </p:cNvSpPr>
          <p:nvPr>
            <p:ph type="body"/>
          </p:nvPr>
        </p:nvSpPr>
        <p:spPr>
          <a:xfrm>
            <a:off x="4673520" y="1604520"/>
            <a:ext cx="4015440" cy="3976920"/>
          </a:xfrm>
          <a:prstGeom prst="rect">
            <a:avLst/>
          </a:prstGeom>
        </p:spPr>
        <p:txBody>
          <a:bodyPr wrap="none" lIns="0" tIns="0" rIns="0" bIns="0"/>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3" name="PlaceHolder 2"/>
          <p:cNvSpPr>
            <a:spLocks noGrp="1"/>
          </p:cNvSpPr>
          <p:nvPr>
            <p:ph type="subTitle"/>
          </p:nvPr>
        </p:nvSpPr>
        <p:spPr>
          <a:xfrm>
            <a:off x="457200" y="1604520"/>
            <a:ext cx="8229240" cy="397728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4" name="PlaceHolder 1"/>
          <p:cNvSpPr>
            <a:spLocks noGrp="1"/>
          </p:cNvSpPr>
          <p:nvPr>
            <p:ph type="subTitle"/>
          </p:nvPr>
        </p:nvSpPr>
        <p:spPr>
          <a:xfrm>
            <a:off x="457200" y="273600"/>
            <a:ext cx="8229240" cy="5307840"/>
          </a:xfrm>
          <a:prstGeom prst="rect">
            <a:avLst/>
          </a:prstGeom>
        </p:spPr>
        <p:txBody>
          <a:bodyPr wrap="none" lIns="0" tIns="0" rIns="0" bIns="0" anchor="ctr"/>
          <a:lstStyle/>
          <a:p>
            <a:pPr algn="ct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46"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47" name="PlaceHolder 3"/>
          <p:cNvSpPr>
            <a:spLocks noGrp="1"/>
          </p:cNvSpPr>
          <p:nvPr>
            <p:ph type="body"/>
          </p:nvPr>
        </p:nvSpPr>
        <p:spPr>
          <a:xfrm>
            <a:off x="457200" y="3681360"/>
            <a:ext cx="4015440" cy="1896480"/>
          </a:xfrm>
          <a:prstGeom prst="rect">
            <a:avLst/>
          </a:prstGeom>
        </p:spPr>
        <p:txBody>
          <a:bodyPr wrap="none" lIns="0" tIns="0" rIns="0" bIns="0"/>
          <a:lstStyle/>
          <a:p>
            <a:endParaRPr/>
          </a:p>
        </p:txBody>
      </p:sp>
      <p:sp>
        <p:nvSpPr>
          <p:cNvPr id="48" name="PlaceHolder 4"/>
          <p:cNvSpPr>
            <a:spLocks noGrp="1"/>
          </p:cNvSpPr>
          <p:nvPr>
            <p:ph type="body"/>
          </p:nvPr>
        </p:nvSpPr>
        <p:spPr>
          <a:xfrm>
            <a:off x="4673520" y="1604520"/>
            <a:ext cx="4015440" cy="397692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50" name="PlaceHolder 2"/>
          <p:cNvSpPr>
            <a:spLocks noGrp="1"/>
          </p:cNvSpPr>
          <p:nvPr>
            <p:ph type="body"/>
          </p:nvPr>
        </p:nvSpPr>
        <p:spPr>
          <a:xfrm>
            <a:off x="457200" y="1604520"/>
            <a:ext cx="4015440" cy="3976920"/>
          </a:xfrm>
          <a:prstGeom prst="rect">
            <a:avLst/>
          </a:prstGeom>
        </p:spPr>
        <p:txBody>
          <a:bodyPr wrap="none" lIns="0" tIns="0" rIns="0" bIns="0"/>
          <a:lstStyle/>
          <a:p>
            <a:endParaRPr/>
          </a:p>
        </p:txBody>
      </p:sp>
      <p:sp>
        <p:nvSpPr>
          <p:cNvPr id="51"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
        <p:nvSpPr>
          <p:cNvPr id="52" name="PlaceHolder 4"/>
          <p:cNvSpPr>
            <a:spLocks noGrp="1"/>
          </p:cNvSpPr>
          <p:nvPr>
            <p:ph type="body"/>
          </p:nvPr>
        </p:nvSpPr>
        <p:spPr>
          <a:xfrm>
            <a:off x="4673520" y="3681360"/>
            <a:ext cx="4015440" cy="189648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54"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55"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
        <p:nvSpPr>
          <p:cNvPr id="56" name="PlaceHolder 4"/>
          <p:cNvSpPr>
            <a:spLocks noGrp="1"/>
          </p:cNvSpPr>
          <p:nvPr>
            <p:ph type="body"/>
          </p:nvPr>
        </p:nvSpPr>
        <p:spPr>
          <a:xfrm>
            <a:off x="457200" y="3681360"/>
            <a:ext cx="8228520" cy="189648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58" name="PlaceHolder 2"/>
          <p:cNvSpPr>
            <a:spLocks noGrp="1"/>
          </p:cNvSpPr>
          <p:nvPr>
            <p:ph type="body"/>
          </p:nvPr>
        </p:nvSpPr>
        <p:spPr>
          <a:xfrm>
            <a:off x="457200" y="1604520"/>
            <a:ext cx="8229240" cy="1896480"/>
          </a:xfrm>
          <a:prstGeom prst="rect">
            <a:avLst/>
          </a:prstGeom>
        </p:spPr>
        <p:txBody>
          <a:bodyPr wrap="none" lIns="0" tIns="0" rIns="0" bIns="0"/>
          <a:lstStyle/>
          <a:p>
            <a:endParaRPr/>
          </a:p>
        </p:txBody>
      </p:sp>
      <p:sp>
        <p:nvSpPr>
          <p:cNvPr id="59" name="PlaceHolder 3"/>
          <p:cNvSpPr>
            <a:spLocks noGrp="1"/>
          </p:cNvSpPr>
          <p:nvPr>
            <p:ph type="body"/>
          </p:nvPr>
        </p:nvSpPr>
        <p:spPr>
          <a:xfrm>
            <a:off x="457200" y="3681360"/>
            <a:ext cx="8229240" cy="1896480"/>
          </a:xfrm>
          <a:prstGeom prst="rect">
            <a:avLst/>
          </a:prstGeom>
        </p:spPr>
        <p:txBody>
          <a:bodyPr wrap="none" lIns="0" tIns="0" rIns="0" bIns="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61"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62"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
        <p:nvSpPr>
          <p:cNvPr id="63" name="PlaceHolder 4"/>
          <p:cNvSpPr>
            <a:spLocks noGrp="1"/>
          </p:cNvSpPr>
          <p:nvPr>
            <p:ph type="body"/>
          </p:nvPr>
        </p:nvSpPr>
        <p:spPr>
          <a:xfrm>
            <a:off x="4673520" y="3681360"/>
            <a:ext cx="4015440" cy="1896480"/>
          </a:xfrm>
          <a:prstGeom prst="rect">
            <a:avLst/>
          </a:prstGeom>
        </p:spPr>
        <p:txBody>
          <a:bodyPr wrap="none" lIns="0" tIns="0" rIns="0" bIns="0"/>
          <a:lstStyle/>
          <a:p>
            <a:endParaRPr/>
          </a:p>
        </p:txBody>
      </p:sp>
      <p:sp>
        <p:nvSpPr>
          <p:cNvPr id="64" name="PlaceHolder 5"/>
          <p:cNvSpPr>
            <a:spLocks noGrp="1"/>
          </p:cNvSpPr>
          <p:nvPr>
            <p:ph type="body"/>
          </p:nvPr>
        </p:nvSpPr>
        <p:spPr>
          <a:xfrm>
            <a:off x="457200" y="3681360"/>
            <a:ext cx="4015440" cy="1896480"/>
          </a:xfrm>
          <a:prstGeom prst="rect">
            <a:avLst/>
          </a:prstGeom>
        </p:spPr>
        <p:txBody>
          <a:bodyPr wrap="none" lIns="0" tIns="0" rIns="0" bIns="0"/>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66"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67"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71" name="PlaceHolder 2"/>
          <p:cNvSpPr>
            <a:spLocks noGrp="1"/>
          </p:cNvSpPr>
          <p:nvPr>
            <p:ph type="subTitle"/>
          </p:nvPr>
        </p:nvSpPr>
        <p:spPr>
          <a:xfrm>
            <a:off x="457200" y="1604520"/>
            <a:ext cx="8229240" cy="3977280"/>
          </a:xfrm>
          <a:prstGeom prst="rect">
            <a:avLst/>
          </a:prstGeom>
        </p:spPr>
        <p:txBody>
          <a:bodyPr wrap="none" lIns="0" tIns="0" rIns="0" bIns="0" anchor="ctr"/>
          <a:lstStyle/>
          <a:p>
            <a:pPr algn="ct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73" name="PlaceHolder 2"/>
          <p:cNvSpPr>
            <a:spLocks noGrp="1"/>
          </p:cNvSpPr>
          <p:nvPr>
            <p:ph type="body"/>
          </p:nvPr>
        </p:nvSpPr>
        <p:spPr>
          <a:xfrm>
            <a:off x="457200" y="1604520"/>
            <a:ext cx="8229240" cy="3976920"/>
          </a:xfrm>
          <a:prstGeom prst="rect">
            <a:avLst/>
          </a:prstGeom>
        </p:spPr>
        <p:txBody>
          <a:bodyPr wrap="none" lIns="0" tIns="0" rIns="0" bIns="0"/>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5" name="PlaceHolder 2"/>
          <p:cNvSpPr>
            <a:spLocks noGrp="1"/>
          </p:cNvSpPr>
          <p:nvPr>
            <p:ph type="body"/>
          </p:nvPr>
        </p:nvSpPr>
        <p:spPr>
          <a:xfrm>
            <a:off x="457200" y="1604520"/>
            <a:ext cx="8229240" cy="397692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75" name="PlaceHolder 2"/>
          <p:cNvSpPr>
            <a:spLocks noGrp="1"/>
          </p:cNvSpPr>
          <p:nvPr>
            <p:ph type="body"/>
          </p:nvPr>
        </p:nvSpPr>
        <p:spPr>
          <a:xfrm>
            <a:off x="457200" y="1604520"/>
            <a:ext cx="4015440" cy="3976920"/>
          </a:xfrm>
          <a:prstGeom prst="rect">
            <a:avLst/>
          </a:prstGeom>
        </p:spPr>
        <p:txBody>
          <a:bodyPr wrap="none" lIns="0" tIns="0" rIns="0" bIns="0"/>
          <a:lstStyle/>
          <a:p>
            <a:endParaRPr/>
          </a:p>
        </p:txBody>
      </p:sp>
      <p:sp>
        <p:nvSpPr>
          <p:cNvPr id="76" name="PlaceHolder 3"/>
          <p:cNvSpPr>
            <a:spLocks noGrp="1"/>
          </p:cNvSpPr>
          <p:nvPr>
            <p:ph type="body"/>
          </p:nvPr>
        </p:nvSpPr>
        <p:spPr>
          <a:xfrm>
            <a:off x="4673520" y="1604520"/>
            <a:ext cx="4015440" cy="3976920"/>
          </a:xfrm>
          <a:prstGeom prst="rect">
            <a:avLst/>
          </a:prstGeom>
        </p:spPr>
        <p:txBody>
          <a:bodyPr wrap="none" lIns="0" tIns="0" rIns="0" bIns="0"/>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8" name="PlaceHolder 1"/>
          <p:cNvSpPr>
            <a:spLocks noGrp="1"/>
          </p:cNvSpPr>
          <p:nvPr>
            <p:ph type="subTitle"/>
          </p:nvPr>
        </p:nvSpPr>
        <p:spPr>
          <a:xfrm>
            <a:off x="457200" y="273600"/>
            <a:ext cx="8229240" cy="5307840"/>
          </a:xfrm>
          <a:prstGeom prst="rect">
            <a:avLst/>
          </a:prstGeom>
        </p:spPr>
        <p:txBody>
          <a:bodyPr wrap="none" lIns="0" tIns="0" rIns="0" bIns="0" anchor="ctr"/>
          <a:lstStyle/>
          <a:p>
            <a:pPr algn="ct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80"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81" name="PlaceHolder 3"/>
          <p:cNvSpPr>
            <a:spLocks noGrp="1"/>
          </p:cNvSpPr>
          <p:nvPr>
            <p:ph type="body"/>
          </p:nvPr>
        </p:nvSpPr>
        <p:spPr>
          <a:xfrm>
            <a:off x="457200" y="3681360"/>
            <a:ext cx="4015440" cy="1896480"/>
          </a:xfrm>
          <a:prstGeom prst="rect">
            <a:avLst/>
          </a:prstGeom>
        </p:spPr>
        <p:txBody>
          <a:bodyPr wrap="none" lIns="0" tIns="0" rIns="0" bIns="0"/>
          <a:lstStyle/>
          <a:p>
            <a:endParaRPr/>
          </a:p>
        </p:txBody>
      </p:sp>
      <p:sp>
        <p:nvSpPr>
          <p:cNvPr id="82" name="PlaceHolder 4"/>
          <p:cNvSpPr>
            <a:spLocks noGrp="1"/>
          </p:cNvSpPr>
          <p:nvPr>
            <p:ph type="body"/>
          </p:nvPr>
        </p:nvSpPr>
        <p:spPr>
          <a:xfrm>
            <a:off x="4673520" y="1604520"/>
            <a:ext cx="4015440" cy="397692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84" name="PlaceHolder 2"/>
          <p:cNvSpPr>
            <a:spLocks noGrp="1"/>
          </p:cNvSpPr>
          <p:nvPr>
            <p:ph type="body"/>
          </p:nvPr>
        </p:nvSpPr>
        <p:spPr>
          <a:xfrm>
            <a:off x="457200" y="1604520"/>
            <a:ext cx="4015440" cy="3976920"/>
          </a:xfrm>
          <a:prstGeom prst="rect">
            <a:avLst/>
          </a:prstGeom>
        </p:spPr>
        <p:txBody>
          <a:bodyPr wrap="none" lIns="0" tIns="0" rIns="0" bIns="0"/>
          <a:lstStyle/>
          <a:p>
            <a:endParaRPr/>
          </a:p>
        </p:txBody>
      </p:sp>
      <p:sp>
        <p:nvSpPr>
          <p:cNvPr id="85"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
        <p:nvSpPr>
          <p:cNvPr id="86" name="PlaceHolder 4"/>
          <p:cNvSpPr>
            <a:spLocks noGrp="1"/>
          </p:cNvSpPr>
          <p:nvPr>
            <p:ph type="body"/>
          </p:nvPr>
        </p:nvSpPr>
        <p:spPr>
          <a:xfrm>
            <a:off x="4673520" y="3681360"/>
            <a:ext cx="4015440" cy="189648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88"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89"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
        <p:nvSpPr>
          <p:cNvPr id="90" name="PlaceHolder 4"/>
          <p:cNvSpPr>
            <a:spLocks noGrp="1"/>
          </p:cNvSpPr>
          <p:nvPr>
            <p:ph type="body"/>
          </p:nvPr>
        </p:nvSpPr>
        <p:spPr>
          <a:xfrm>
            <a:off x="457200" y="3681360"/>
            <a:ext cx="8228520" cy="189648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92" name="PlaceHolder 2"/>
          <p:cNvSpPr>
            <a:spLocks noGrp="1"/>
          </p:cNvSpPr>
          <p:nvPr>
            <p:ph type="body"/>
          </p:nvPr>
        </p:nvSpPr>
        <p:spPr>
          <a:xfrm>
            <a:off x="457200" y="1604520"/>
            <a:ext cx="8229240" cy="1896480"/>
          </a:xfrm>
          <a:prstGeom prst="rect">
            <a:avLst/>
          </a:prstGeom>
        </p:spPr>
        <p:txBody>
          <a:bodyPr wrap="none" lIns="0" tIns="0" rIns="0" bIns="0"/>
          <a:lstStyle/>
          <a:p>
            <a:endParaRPr/>
          </a:p>
        </p:txBody>
      </p:sp>
      <p:sp>
        <p:nvSpPr>
          <p:cNvPr id="93" name="PlaceHolder 3"/>
          <p:cNvSpPr>
            <a:spLocks noGrp="1"/>
          </p:cNvSpPr>
          <p:nvPr>
            <p:ph type="body"/>
          </p:nvPr>
        </p:nvSpPr>
        <p:spPr>
          <a:xfrm>
            <a:off x="457200" y="3681360"/>
            <a:ext cx="8229240" cy="1896480"/>
          </a:xfrm>
          <a:prstGeom prst="rect">
            <a:avLst/>
          </a:prstGeom>
        </p:spPr>
        <p:txBody>
          <a:bodyPr wrap="none" lIns="0" tIns="0" rIns="0" bIns="0"/>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95"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96"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
        <p:nvSpPr>
          <p:cNvPr id="97" name="PlaceHolder 4"/>
          <p:cNvSpPr>
            <a:spLocks noGrp="1"/>
          </p:cNvSpPr>
          <p:nvPr>
            <p:ph type="body"/>
          </p:nvPr>
        </p:nvSpPr>
        <p:spPr>
          <a:xfrm>
            <a:off x="4673520" y="3681360"/>
            <a:ext cx="4015440" cy="1896480"/>
          </a:xfrm>
          <a:prstGeom prst="rect">
            <a:avLst/>
          </a:prstGeom>
        </p:spPr>
        <p:txBody>
          <a:bodyPr wrap="none" lIns="0" tIns="0" rIns="0" bIns="0"/>
          <a:lstStyle/>
          <a:p>
            <a:endParaRPr/>
          </a:p>
        </p:txBody>
      </p:sp>
      <p:sp>
        <p:nvSpPr>
          <p:cNvPr id="98" name="PlaceHolder 5"/>
          <p:cNvSpPr>
            <a:spLocks noGrp="1"/>
          </p:cNvSpPr>
          <p:nvPr>
            <p:ph type="body"/>
          </p:nvPr>
        </p:nvSpPr>
        <p:spPr>
          <a:xfrm>
            <a:off x="457200" y="3681360"/>
            <a:ext cx="4015440" cy="1896480"/>
          </a:xfrm>
          <a:prstGeom prst="rect">
            <a:avLst/>
          </a:prstGeom>
        </p:spPr>
        <p:txBody>
          <a:bodyPr wrap="none" lIns="0" tIns="0" rIns="0" bIns="0"/>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00"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101"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133176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7" name="PlaceHolder 2"/>
          <p:cNvSpPr>
            <a:spLocks noGrp="1"/>
          </p:cNvSpPr>
          <p:nvPr>
            <p:ph type="body"/>
          </p:nvPr>
        </p:nvSpPr>
        <p:spPr>
          <a:xfrm>
            <a:off x="457200" y="1604520"/>
            <a:ext cx="4015440" cy="3976920"/>
          </a:xfrm>
          <a:prstGeom prst="rect">
            <a:avLst/>
          </a:prstGeom>
        </p:spPr>
        <p:txBody>
          <a:bodyPr wrap="none" lIns="0" tIns="0" rIns="0" bIns="0"/>
          <a:lstStyle/>
          <a:p>
            <a:endParaRPr/>
          </a:p>
        </p:txBody>
      </p:sp>
      <p:sp>
        <p:nvSpPr>
          <p:cNvPr id="8" name="PlaceHolder 3"/>
          <p:cNvSpPr>
            <a:spLocks noGrp="1"/>
          </p:cNvSpPr>
          <p:nvPr>
            <p:ph type="body"/>
          </p:nvPr>
        </p:nvSpPr>
        <p:spPr>
          <a:xfrm>
            <a:off x="4673520" y="1604520"/>
            <a:ext cx="4015440" cy="397692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14004628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22213437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E75921-BCE1-4A8F-A947-62293CADA701}" type="datetimeFigureOut">
              <a:rPr lang="en-IN" smtClean="0"/>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42024328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E75921-BCE1-4A8F-A947-62293CADA701}" type="datetimeFigureOut">
              <a:rPr lang="en-IN" smtClean="0"/>
              <a:t>25-09-2023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40247996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E75921-BCE1-4A8F-A947-62293CADA701}" type="datetimeFigureOut">
              <a:rPr lang="en-IN" smtClean="0"/>
              <a:t>25-09-2023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40499821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E75921-BCE1-4A8F-A947-62293CADA701}" type="datetimeFigureOut">
              <a:rPr lang="en-IN" smtClean="0"/>
              <a:t>25-09-2023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29944658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E75921-BCE1-4A8F-A947-62293CADA701}" type="datetimeFigureOut">
              <a:rPr lang="en-IN" smtClean="0"/>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2551196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E75921-BCE1-4A8F-A947-62293CADA701}" type="datetimeFigureOut">
              <a:rPr lang="en-IN" smtClean="0"/>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40319443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4109523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7584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15327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0099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12038638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40650374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E75921-BCE1-4A8F-A947-62293CADA701}" type="datetimeFigureOut">
              <a:rPr lang="en-IN" smtClean="0"/>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F3403-DABF-49F2-AF0F-BE255439335C}" type="slidenum">
              <a:rPr lang="en-IN" smtClean="0"/>
              <a:t>‹#›</a:t>
            </a:fld>
            <a:endParaRPr lang="en-IN"/>
          </a:p>
        </p:txBody>
      </p:sp>
    </p:spTree>
    <p:extLst>
      <p:ext uri="{BB962C8B-B14F-4D97-AF65-F5344CB8AC3E}">
        <p14:creationId xmlns:p14="http://schemas.microsoft.com/office/powerpoint/2010/main" val="18123927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3" name="PlaceHolder 2"/>
          <p:cNvSpPr>
            <a:spLocks noGrp="1"/>
          </p:cNvSpPr>
          <p:nvPr>
            <p:ph type="subTitle"/>
          </p:nvPr>
        </p:nvSpPr>
        <p:spPr>
          <a:xfrm>
            <a:off x="457200" y="1604520"/>
            <a:ext cx="8229240" cy="3977280"/>
          </a:xfrm>
          <a:prstGeom prst="rect">
            <a:avLst/>
          </a:prstGeom>
        </p:spPr>
        <p:txBody>
          <a:bodyPr wrap="none" lIns="0" tIns="0" rIns="0" bIns="0" anchor="ctr"/>
          <a:lstStyle/>
          <a:p>
            <a:pPr algn="ctr"/>
            <a:endParaRPr/>
          </a:p>
        </p:txBody>
      </p:sp>
    </p:spTree>
    <p:extLst>
      <p:ext uri="{BB962C8B-B14F-4D97-AF65-F5344CB8AC3E}">
        <p14:creationId xmlns:p14="http://schemas.microsoft.com/office/powerpoint/2010/main" val="3113387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2"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13" name="PlaceHolder 3"/>
          <p:cNvSpPr>
            <a:spLocks noGrp="1"/>
          </p:cNvSpPr>
          <p:nvPr>
            <p:ph type="body"/>
          </p:nvPr>
        </p:nvSpPr>
        <p:spPr>
          <a:xfrm>
            <a:off x="457200" y="3681360"/>
            <a:ext cx="4015440" cy="1896480"/>
          </a:xfrm>
          <a:prstGeom prst="rect">
            <a:avLst/>
          </a:prstGeom>
        </p:spPr>
        <p:txBody>
          <a:bodyPr wrap="none" lIns="0" tIns="0" rIns="0" bIns="0"/>
          <a:lstStyle/>
          <a:p>
            <a:endParaRPr/>
          </a:p>
        </p:txBody>
      </p:sp>
      <p:sp>
        <p:nvSpPr>
          <p:cNvPr id="14" name="PlaceHolder 4"/>
          <p:cNvSpPr>
            <a:spLocks noGrp="1"/>
          </p:cNvSpPr>
          <p:nvPr>
            <p:ph type="body"/>
          </p:nvPr>
        </p:nvSpPr>
        <p:spPr>
          <a:xfrm>
            <a:off x="4673520" y="1604520"/>
            <a:ext cx="4015440" cy="39769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6" name="PlaceHolder 2"/>
          <p:cNvSpPr>
            <a:spLocks noGrp="1"/>
          </p:cNvSpPr>
          <p:nvPr>
            <p:ph type="body"/>
          </p:nvPr>
        </p:nvSpPr>
        <p:spPr>
          <a:xfrm>
            <a:off x="457200" y="1604520"/>
            <a:ext cx="4015440" cy="3976920"/>
          </a:xfrm>
          <a:prstGeom prst="rect">
            <a:avLst/>
          </a:prstGeom>
        </p:spPr>
        <p:txBody>
          <a:bodyPr wrap="none" lIns="0" tIns="0" rIns="0" bIns="0"/>
          <a:lstStyle/>
          <a:p>
            <a:endParaRPr/>
          </a:p>
        </p:txBody>
      </p:sp>
      <p:sp>
        <p:nvSpPr>
          <p:cNvPr id="17"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
        <p:nvSpPr>
          <p:cNvPr id="18" name="PlaceHolder 4"/>
          <p:cNvSpPr>
            <a:spLocks noGrp="1"/>
          </p:cNvSpPr>
          <p:nvPr>
            <p:ph type="body"/>
          </p:nvPr>
        </p:nvSpPr>
        <p:spPr>
          <a:xfrm>
            <a:off x="4673520" y="3681360"/>
            <a:ext cx="4015440" cy="189648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20" name="PlaceHolder 2"/>
          <p:cNvSpPr>
            <a:spLocks noGrp="1"/>
          </p:cNvSpPr>
          <p:nvPr>
            <p:ph type="body"/>
          </p:nvPr>
        </p:nvSpPr>
        <p:spPr>
          <a:xfrm>
            <a:off x="457200" y="1604520"/>
            <a:ext cx="4015440" cy="1896480"/>
          </a:xfrm>
          <a:prstGeom prst="rect">
            <a:avLst/>
          </a:prstGeom>
        </p:spPr>
        <p:txBody>
          <a:bodyPr wrap="none" lIns="0" tIns="0" rIns="0" bIns="0"/>
          <a:lstStyle/>
          <a:p>
            <a:endParaRPr/>
          </a:p>
        </p:txBody>
      </p:sp>
      <p:sp>
        <p:nvSpPr>
          <p:cNvPr id="21" name="PlaceHolder 3"/>
          <p:cNvSpPr>
            <a:spLocks noGrp="1"/>
          </p:cNvSpPr>
          <p:nvPr>
            <p:ph type="body"/>
          </p:nvPr>
        </p:nvSpPr>
        <p:spPr>
          <a:xfrm>
            <a:off x="4673520" y="1604520"/>
            <a:ext cx="4015440" cy="1896480"/>
          </a:xfrm>
          <a:prstGeom prst="rect">
            <a:avLst/>
          </a:prstGeom>
        </p:spPr>
        <p:txBody>
          <a:bodyPr wrap="none" lIns="0" tIns="0" rIns="0" bIns="0"/>
          <a:lstStyle/>
          <a:p>
            <a:endParaRPr/>
          </a:p>
        </p:txBody>
      </p:sp>
      <p:sp>
        <p:nvSpPr>
          <p:cNvPr id="22" name="PlaceHolder 4"/>
          <p:cNvSpPr>
            <a:spLocks noGrp="1"/>
          </p:cNvSpPr>
          <p:nvPr>
            <p:ph type="body"/>
          </p:nvPr>
        </p:nvSpPr>
        <p:spPr>
          <a:xfrm>
            <a:off x="457200" y="3681360"/>
            <a:ext cx="8228520" cy="189648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wrap="none" lIns="0" tIns="0" rIns="0" bIns="0" anchor="ctr"/>
          <a:lstStyle/>
          <a:p>
            <a:pPr algn="ctr"/>
            <a:r>
              <a:rPr lang="en-US"/>
              <a:t>Click to edit the title text format</a:t>
            </a:r>
            <a:endParaRPr/>
          </a:p>
        </p:txBody>
      </p:sp>
      <p:sp>
        <p:nvSpPr>
          <p:cNvPr id="3" name="PlaceHolder 2"/>
          <p:cNvSpPr>
            <a:spLocks noGrp="1"/>
          </p:cNvSpPr>
          <p:nvPr>
            <p:ph type="body"/>
          </p:nvPr>
        </p:nvSpPr>
        <p:spPr>
          <a:xfrm>
            <a:off x="457200" y="1604520"/>
            <a:ext cx="8229240" cy="39769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9" r:id="rId13"/>
    <p:sldLayoutId id="2147483700" r:id="rId14"/>
  </p:sldLayoutIdLst>
  <p:txStyles>
    <p:titleStyle>
      <a:lvl1pPr>
        <a:defRPr b="0" i="0" u="none"/>
      </a:lvl1pPr>
    </p:titleStyle>
    <p:bodyStyle>
      <a:lvl2pPr>
        <a:defRPr b="0" i="0" u="none"/>
      </a:lvl2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8880" cy="1144800"/>
          </a:xfrm>
          <a:prstGeom prst="rect">
            <a:avLst/>
          </a:prstGeom>
        </p:spPr>
        <p:txBody>
          <a:bodyPr wrap="none" lIns="0" tIns="0" rIns="0" bIns="0" anchor="ctr"/>
          <a:lstStyle/>
          <a:p>
            <a:r>
              <a:rPr lang="en-US"/>
              <a:t>Click to edit the title text format</a:t>
            </a:r>
            <a:endParaRPr/>
          </a:p>
        </p:txBody>
      </p:sp>
      <p:sp>
        <p:nvSpPr>
          <p:cNvPr id="35" name="PlaceHolder 2"/>
          <p:cNvSpPr>
            <a:spLocks noGrp="1"/>
          </p:cNvSpPr>
          <p:nvPr>
            <p:ph type="body"/>
          </p:nvPr>
        </p:nvSpPr>
        <p:spPr>
          <a:xfrm>
            <a:off x="457200" y="1604520"/>
            <a:ext cx="8228880" cy="397656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wrap="none" lIns="0" tIns="0" rIns="0" bIns="0" anchor="ctr"/>
          <a:lstStyle/>
          <a:p>
            <a:pPr algn="ctr"/>
            <a:r>
              <a:rPr lang="en-US"/>
              <a:t>Click to edit the title text format</a:t>
            </a:r>
            <a:endParaRPr/>
          </a:p>
        </p:txBody>
      </p:sp>
      <p:sp>
        <p:nvSpPr>
          <p:cNvPr id="69" name="PlaceHolder 2"/>
          <p:cNvSpPr>
            <a:spLocks noGrp="1"/>
          </p:cNvSpPr>
          <p:nvPr>
            <p:ph type="body"/>
          </p:nvPr>
        </p:nvSpPr>
        <p:spPr>
          <a:xfrm>
            <a:off x="457200" y="1604520"/>
            <a:ext cx="8229240" cy="39769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9/25/2023</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5834877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hyperlink" Target="U1_Programs/U1_EX29_postfix.C"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2" Type="http://schemas.openxmlformats.org/officeDocument/2006/relationships/hyperlink" Target="U1_Programs/U1_EX20_relationaloperator.C" TargetMode="External"/><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4.bp.blogspot.com/-DWMKYfkJ2s8/W1wz4MEW7EI/AAAAAAAAMj0/6ddWjX4Ilroz6mF9pXMEXQnDtQnY2d_IQCLcBGAs/s1600/larger2.png" TargetMode="External"/><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3.bp.blogspot.com/-9mk1EOV0wRY/V-VdqT6hhMI/AAAAAAAAEt8/HehWSYs3aFUBi9zt7iqWF4GSOhQjVSZRACLcB/s1600/largerp.png" TargetMode="External"/><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2" Type="http://schemas.openxmlformats.org/officeDocument/2006/relationships/hyperlink" Target="U1_Programs/U1_EX22_shorthandoperator.C" TargetMode="External"/><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2" Type="http://schemas.openxmlformats.org/officeDocument/2006/relationships/hyperlink" Target="U1_Programs/U1_EX23_incdecoper.C" TargetMode="Externa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hyperlink" Target="U1_Programs/U1_EX21_logicaloperator.C" TargetMode="External"/><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2" Type="http://schemas.openxmlformats.org/officeDocument/2006/relationships/hyperlink" Target="U1_Programs/U1_EX25_bitwiseoperator.C" TargetMode="Externa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2" Type="http://schemas.openxmlformats.org/officeDocument/2006/relationships/hyperlink" Target="U1_Programs/U1_EX26_lefrightshift.C" TargetMode="External"/><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2" Type="http://schemas.openxmlformats.org/officeDocument/2006/relationships/hyperlink" Target="U1_Programs/U1_EX27_commaoerator.C" TargetMode="External"/><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2" Type="http://schemas.openxmlformats.org/officeDocument/2006/relationships/hyperlink" Target="U1_Programs/U1_EX28_sizeof.C" TargetMode="External"/><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3" Type="http://schemas.openxmlformats.org/officeDocument/2006/relationships/hyperlink" Target="U1_Programs/U1_EX34_precedenceop.C" TargetMode="External"/><Relationship Id="rId2" Type="http://schemas.openxmlformats.org/officeDocument/2006/relationships/image" Target="../media/image40.wmf"/><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27.xml"/><Relationship Id="rId4" Type="http://schemas.openxmlformats.org/officeDocument/2006/relationships/hyperlink" Target="U1_Programs/U1_EX35_associative.C"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1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1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1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1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1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1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0.xml"/></Relationships>
</file>

<file path=ppt/slides/_rels/slide1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1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0.xml"/></Relationships>
</file>

<file path=ppt/slides/_rels/slide1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4.xml"/></Relationships>
</file>

<file path=ppt/slides/_rels/slide1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1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0.xml"/></Relationships>
</file>

<file path=ppt/slides/_rels/slide1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0.xml"/></Relationships>
</file>

<file path=ppt/slides/_rels/slide1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hyperlink" Target="algorithExamples.txt" TargetMode="Externa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hyperlink" Target="Flowchart.docx" TargetMode="External"/><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Polymath"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6225"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0381"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4073"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05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Isosceles Triangle 16">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215"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8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Isosceles Triangle 20">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6715"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Freeform: Shape 22">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2215" y="-8467"/>
            <a:ext cx="6881785"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FD07D-922E-4928-86E1-170E5E0C0071}"/>
              </a:ext>
            </a:extLst>
          </p:cNvPr>
          <p:cNvSpPr>
            <a:spLocks noGrp="1"/>
          </p:cNvSpPr>
          <p:nvPr>
            <p:ph type="ctrTitle"/>
          </p:nvPr>
        </p:nvSpPr>
        <p:spPr>
          <a:xfrm>
            <a:off x="3314352" y="1020871"/>
            <a:ext cx="5220569" cy="2849671"/>
          </a:xfrm>
        </p:spPr>
        <p:txBody>
          <a:bodyPr>
            <a:normAutofit/>
          </a:bodyPr>
          <a:lstStyle/>
          <a:p>
            <a:pPr algn="l">
              <a:lnSpc>
                <a:spcPct val="90000"/>
              </a:lnSpc>
            </a:pPr>
            <a:r>
              <a:rPr lang="en-US" sz="4800">
                <a:solidFill>
                  <a:srgbClr val="FFFFFF"/>
                </a:solidFill>
              </a:rPr>
              <a:t>Programming for problem solving (PPS)</a:t>
            </a:r>
            <a:br>
              <a:rPr lang="en-US" sz="4800">
                <a:solidFill>
                  <a:srgbClr val="FFFFFF"/>
                </a:solidFill>
              </a:rPr>
            </a:br>
            <a:endParaRPr lang="en-IN" sz="4800">
              <a:solidFill>
                <a:srgbClr val="FFFFFF"/>
              </a:solidFill>
            </a:endParaRPr>
          </a:p>
        </p:txBody>
      </p:sp>
      <p:sp>
        <p:nvSpPr>
          <p:cNvPr id="25" name="Isosceles Triangle 24">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19339" y="3294792"/>
            <a:ext cx="220660" cy="13982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0160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BF7BB0-6C79-429A-9B8B-3AF020F18E81}"/>
              </a:ext>
            </a:extLst>
          </p:cNvPr>
          <p:cNvPicPr>
            <a:picLocks noChangeAspect="1"/>
          </p:cNvPicPr>
          <p:nvPr/>
        </p:nvPicPr>
        <p:blipFill>
          <a:blip r:embed="rId2"/>
          <a:stretch>
            <a:fillRect/>
          </a:stretch>
        </p:blipFill>
        <p:spPr>
          <a:xfrm>
            <a:off x="1749669" y="2193241"/>
            <a:ext cx="5644662" cy="2471519"/>
          </a:xfrm>
          <a:prstGeom prst="rect">
            <a:avLst/>
          </a:prstGeom>
        </p:spPr>
      </p:pic>
      <p:sp>
        <p:nvSpPr>
          <p:cNvPr id="3" name="Rectangle 2">
            <a:extLst>
              <a:ext uri="{FF2B5EF4-FFF2-40B4-BE49-F238E27FC236}">
                <a16:creationId xmlns:a16="http://schemas.microsoft.com/office/drawing/2014/main" id="{25DEA3ED-A73E-41F2-B55D-1A109891D08F}"/>
              </a:ext>
            </a:extLst>
          </p:cNvPr>
          <p:cNvSpPr/>
          <p:nvPr/>
        </p:nvSpPr>
        <p:spPr>
          <a:xfrm>
            <a:off x="1086728" y="1173773"/>
            <a:ext cx="6973907"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1">
              <a:tabLst>
                <a:tab pos="393383" algn="l"/>
              </a:tabLst>
            </a:pPr>
            <a:r>
              <a:rPr lang="en-US" sz="1500" b="1" dirty="0">
                <a:latin typeface="Times New Roman" panose="02020603050405020304" pitchFamily="18" charset="0"/>
                <a:ea typeface="Times New Roman" panose="02020603050405020304" pitchFamily="18" charset="0"/>
              </a:rPr>
              <a:t>Computer Systems: Introduction to components of a Computer</a:t>
            </a:r>
            <a:r>
              <a:rPr lang="en-US" sz="1500" b="1" spc="-8" dirty="0">
                <a:latin typeface="Times New Roman" panose="02020603050405020304" pitchFamily="18" charset="0"/>
                <a:ea typeface="Times New Roman" panose="02020603050405020304" pitchFamily="18" charset="0"/>
              </a:rPr>
              <a:t> </a:t>
            </a:r>
            <a:r>
              <a:rPr lang="en-US" sz="1500" b="1" dirty="0">
                <a:latin typeface="Times New Roman" panose="02020603050405020304" pitchFamily="18" charset="0"/>
                <a:ea typeface="Times New Roman" panose="02020603050405020304" pitchFamily="18" charset="0"/>
              </a:rPr>
              <a:t>System:</a:t>
            </a:r>
            <a:endParaRPr lang="en-US" sz="1500" dirty="0">
              <a:latin typeface="Times New Roman" panose="02020603050405020304" pitchFamily="18" charset="0"/>
              <a:ea typeface="Times New Roman" panose="02020603050405020304" pitchFamily="18" charset="0"/>
            </a:endParaRPr>
          </a:p>
          <a:p>
            <a:r>
              <a:rPr lang="en-US" sz="1500" b="1" dirty="0">
                <a:latin typeface="Times New Roman" panose="02020603050405020304" pitchFamily="18" charset="0"/>
                <a:ea typeface="Times New Roman" panose="02020603050405020304" pitchFamily="18" charset="0"/>
              </a:rPr>
              <a:t> </a:t>
            </a:r>
            <a:endParaRPr lang="en-US" sz="15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482542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6314"/>
            <a:ext cx="7886700" cy="689952"/>
          </a:xfrm>
        </p:spPr>
        <p:txBody>
          <a:bodyPr>
            <a:normAutofit/>
          </a:bodyPr>
          <a:lstStyle/>
          <a:p>
            <a:endParaRPr lang="en-IN" sz="3200" dirty="0">
              <a:solidFill>
                <a:srgbClr val="C00000"/>
              </a:solidFill>
              <a:latin typeface="Arial Black" panose="020B0A04020102020204" pitchFamily="34" charset="0"/>
            </a:endParaRPr>
          </a:p>
        </p:txBody>
      </p:sp>
      <p:sp>
        <p:nvSpPr>
          <p:cNvPr id="3" name="Content Placeholder 2"/>
          <p:cNvSpPr>
            <a:spLocks noGrp="1"/>
          </p:cNvSpPr>
          <p:nvPr>
            <p:ph sz="half" idx="4294967295"/>
          </p:nvPr>
        </p:nvSpPr>
        <p:spPr>
          <a:xfrm>
            <a:off x="239151" y="886267"/>
            <a:ext cx="8725337" cy="6006905"/>
          </a:xfrm>
          <a:prstGeom prst="rect">
            <a:avLst/>
          </a:prstGeom>
          <a:ln>
            <a:solidFill>
              <a:srgbClr val="C00000"/>
            </a:solidFill>
          </a:ln>
        </p:spPr>
        <p:txBody>
          <a:bodyPr>
            <a:noAutofit/>
          </a:bodyPr>
          <a:lstStyle/>
          <a:p>
            <a:pPr algn="just">
              <a:buFont typeface="Wingdings" pitchFamily="2" charset="2"/>
              <a:buChar char="Ø"/>
            </a:pPr>
            <a:r>
              <a:rPr lang="en-IN" sz="2800" dirty="0">
                <a:latin typeface="Times New Roman" panose="02020603050405020304" pitchFamily="18" charset="0"/>
                <a:cs typeface="Times New Roman" panose="02020603050405020304" pitchFamily="18" charset="0"/>
              </a:rPr>
              <a:t>A </a:t>
            </a:r>
            <a:r>
              <a:rPr lang="en-IN" sz="2800" dirty="0">
                <a:solidFill>
                  <a:schemeClr val="accent4">
                    <a:lumMod val="75000"/>
                  </a:schemeClr>
                </a:solidFill>
                <a:latin typeface="Times New Roman" panose="02020603050405020304" pitchFamily="18" charset="0"/>
                <a:cs typeface="Times New Roman" panose="02020603050405020304" pitchFamily="18" charset="0"/>
              </a:rPr>
              <a:t>variable</a:t>
            </a:r>
            <a:r>
              <a:rPr lang="en-IN" sz="2800" dirty="0">
                <a:latin typeface="Times New Roman" panose="02020603050405020304" pitchFamily="18" charset="0"/>
                <a:cs typeface="Times New Roman" panose="02020603050405020304" pitchFamily="18" charset="0"/>
              </a:rPr>
              <a:t> is an identifier that is used to represent some </a:t>
            </a:r>
          </a:p>
          <a:p>
            <a:pPr algn="just"/>
            <a:r>
              <a:rPr lang="en-IN" sz="2800" dirty="0">
                <a:latin typeface="Times New Roman" panose="02020603050405020304" pitchFamily="18" charset="0"/>
                <a:cs typeface="Times New Roman" panose="02020603050405020304" pitchFamily="18" charset="0"/>
              </a:rPr>
              <a:t>specified type of information within a designated portion </a:t>
            </a:r>
          </a:p>
          <a:p>
            <a:pPr algn="just"/>
            <a:r>
              <a:rPr lang="en-IN" sz="2800" dirty="0">
                <a:latin typeface="Times New Roman" panose="02020603050405020304" pitchFamily="18" charset="0"/>
                <a:cs typeface="Times New Roman" panose="02020603050405020304" pitchFamily="18" charset="0"/>
              </a:rPr>
              <a:t>of the program</a:t>
            </a:r>
            <a:r>
              <a:rPr lang="en-IN" sz="2800" dirty="0"/>
              <a:t>. Syntax is &lt;data type&gt; &lt;variable name&gt;;</a:t>
            </a:r>
          </a:p>
          <a:p>
            <a:pPr algn="just"/>
            <a:endParaRPr lang="en-IN" sz="2800" dirty="0"/>
          </a:p>
          <a:p>
            <a:pPr algn="just">
              <a:buFont typeface="Wingdings" pitchFamily="2" charset="2"/>
              <a:buChar char="Ø"/>
            </a:pPr>
            <a:r>
              <a:rPr lang="en-IN" sz="2800" dirty="0"/>
              <a:t> </a:t>
            </a:r>
            <a:r>
              <a:rPr lang="en-IN" sz="2800" dirty="0">
                <a:latin typeface="Times New Roman" panose="02020603050405020304" pitchFamily="18" charset="0"/>
                <a:cs typeface="Times New Roman" panose="02020603050405020304" pitchFamily="18" charset="0"/>
              </a:rPr>
              <a:t>The data item must be assigned to the variable at some </a:t>
            </a:r>
          </a:p>
          <a:p>
            <a:pPr algn="just"/>
            <a:r>
              <a:rPr lang="en-IN" sz="2800" dirty="0">
                <a:latin typeface="Times New Roman" panose="02020603050405020304" pitchFamily="18" charset="0"/>
                <a:cs typeface="Times New Roman" panose="02020603050405020304" pitchFamily="18" charset="0"/>
              </a:rPr>
              <a:t>point in the program. </a:t>
            </a:r>
          </a:p>
          <a:p>
            <a:pPr algn="just"/>
            <a:endParaRPr lang="en-IN" sz="2800" dirty="0">
              <a:latin typeface="Times New Roman" panose="02020603050405020304" pitchFamily="18" charset="0"/>
              <a:cs typeface="Times New Roman" panose="02020603050405020304" pitchFamily="18" charset="0"/>
            </a:endParaRPr>
          </a:p>
          <a:p>
            <a:pPr algn="just">
              <a:buFont typeface="Wingdings" pitchFamily="2" charset="2"/>
              <a:buChar char="Ø"/>
            </a:pPr>
            <a:r>
              <a:rPr lang="en-IN" sz="2800" dirty="0">
                <a:latin typeface="Times New Roman" panose="02020603050405020304" pitchFamily="18" charset="0"/>
                <a:cs typeface="Times New Roman" panose="02020603050405020304" pitchFamily="18" charset="0"/>
              </a:rPr>
              <a:t>The data item can then be accessed later in the program </a:t>
            </a:r>
          </a:p>
          <a:p>
            <a:pPr algn="just"/>
            <a:r>
              <a:rPr lang="en-IN" sz="2800" dirty="0">
                <a:latin typeface="Times New Roman" panose="02020603050405020304" pitchFamily="18" charset="0"/>
                <a:cs typeface="Times New Roman" panose="02020603050405020304" pitchFamily="18" charset="0"/>
              </a:rPr>
              <a:t>simply by referring to the variable name. </a:t>
            </a:r>
          </a:p>
          <a:p>
            <a:pPr algn="just"/>
            <a:endParaRPr lang="en-IN" sz="2800" dirty="0">
              <a:latin typeface="Times New Roman" panose="02020603050405020304" pitchFamily="18" charset="0"/>
              <a:cs typeface="Times New Roman" panose="02020603050405020304" pitchFamily="18" charset="0"/>
            </a:endParaRPr>
          </a:p>
          <a:p>
            <a:pPr algn="just">
              <a:buFont typeface="Wingdings" pitchFamily="2" charset="2"/>
              <a:buChar char="Ø"/>
            </a:pPr>
            <a:r>
              <a:rPr lang="en-IN" sz="2800" dirty="0">
                <a:latin typeface="Times New Roman" panose="02020603050405020304" pitchFamily="18" charset="0"/>
                <a:cs typeface="Times New Roman" panose="02020603050405020304" pitchFamily="18" charset="0"/>
              </a:rPr>
              <a:t>Information represented by the variable can change during </a:t>
            </a:r>
          </a:p>
          <a:p>
            <a:pPr algn="just"/>
            <a:r>
              <a:rPr lang="en-IN" sz="2800" dirty="0">
                <a:latin typeface="Times New Roman" panose="02020603050405020304" pitchFamily="18" charset="0"/>
                <a:cs typeface="Times New Roman" panose="02020603050405020304" pitchFamily="18" charset="0"/>
              </a:rPr>
              <a:t>the execution of the program. However, the data type </a:t>
            </a:r>
          </a:p>
          <a:p>
            <a:pPr algn="just"/>
            <a:r>
              <a:rPr lang="en-IN" sz="2800" dirty="0">
                <a:latin typeface="Times New Roman" panose="02020603050405020304" pitchFamily="18" charset="0"/>
                <a:cs typeface="Times New Roman" panose="02020603050405020304" pitchFamily="18" charset="0"/>
              </a:rPr>
              <a:t>associated with the variable cannot change.</a:t>
            </a:r>
          </a:p>
          <a:p>
            <a:pPr algn="just">
              <a:buFont typeface="Wingdings" pitchFamily="2" charset="2"/>
              <a:buChar char="Ø"/>
            </a:pPr>
            <a:endParaRPr lang="en-IN" sz="2800" dirty="0">
              <a:latin typeface="Times New Roman" panose="02020603050405020304" pitchFamily="18" charset="0"/>
              <a:cs typeface="Times New Roman" panose="02020603050405020304" pitchFamily="18" charset="0"/>
            </a:endParaRPr>
          </a:p>
        </p:txBody>
      </p:sp>
      <p:sp>
        <p:nvSpPr>
          <p:cNvPr id="7" name="CustomShape 1"/>
          <p:cNvSpPr/>
          <p:nvPr/>
        </p:nvSpPr>
        <p:spPr>
          <a:xfrm>
            <a:off x="0" y="0"/>
            <a:ext cx="9142920" cy="83700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latin typeface="Times New Roman" pitchFamily="18" charset="0"/>
                <a:cs typeface="Times New Roman" pitchFamily="18" charset="0"/>
              </a:rPr>
              <a:t>Variables</a:t>
            </a:r>
            <a:r>
              <a:rPr lang="en-US" sz="3200" dirty="0">
                <a:latin typeface="Times New Roman" pitchFamily="18" charset="0"/>
                <a:cs typeface="Times New Roman" pitchFamily="18" charset="0"/>
              </a:rPr>
              <a:t> Declaration</a:t>
            </a:r>
            <a:endParaRPr sz="3200" dirty="0">
              <a:latin typeface="Times New Roman" pitchFamily="18" charset="0"/>
              <a:cs typeface="Times New Roman" pitchFamily="18" charset="0"/>
            </a:endParaRPr>
          </a:p>
        </p:txBody>
      </p:sp>
    </p:spTree>
    <p:extLst>
      <p:ext uri="{BB962C8B-B14F-4D97-AF65-F5344CB8AC3E}">
        <p14:creationId xmlns:p14="http://schemas.microsoft.com/office/powerpoint/2010/main" val="41451278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7886700" cy="689952"/>
          </a:xfrm>
        </p:spPr>
        <p:txBody>
          <a:bodyPr>
            <a:normAutofit/>
          </a:bodyPr>
          <a:lstStyle/>
          <a:p>
            <a:endParaRPr lang="en-IN" sz="3200" dirty="0">
              <a:solidFill>
                <a:srgbClr val="C00000"/>
              </a:solidFill>
              <a:latin typeface="Arial Black" panose="020B0A04020102020204" pitchFamily="34" charset="0"/>
            </a:endParaRPr>
          </a:p>
        </p:txBody>
      </p:sp>
      <p:sp>
        <p:nvSpPr>
          <p:cNvPr id="5" name="CustomShape 1"/>
          <p:cNvSpPr/>
          <p:nvPr/>
        </p:nvSpPr>
        <p:spPr>
          <a:xfrm>
            <a:off x="0" y="0"/>
            <a:ext cx="9142920" cy="83700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latin typeface="Times New Roman" pitchFamily="18" charset="0"/>
                <a:cs typeface="Times New Roman" pitchFamily="18" charset="0"/>
              </a:rPr>
              <a:t>Variables Declarations</a:t>
            </a:r>
            <a:endParaRPr sz="3200" dirty="0">
              <a:latin typeface="Times New Roman" pitchFamily="18" charset="0"/>
              <a:cs typeface="Times New Roman" pitchFamily="18" charset="0"/>
            </a:endParaRPr>
          </a:p>
        </p:txBody>
      </p:sp>
      <p:pic>
        <p:nvPicPr>
          <p:cNvPr id="200706" name="Picture 2"/>
          <p:cNvPicPr>
            <a:picLocks noChangeAspect="1" noChangeArrowheads="1"/>
          </p:cNvPicPr>
          <p:nvPr/>
        </p:nvPicPr>
        <p:blipFill>
          <a:blip r:embed="rId2" cstate="print"/>
          <a:srcRect/>
          <a:stretch>
            <a:fillRect/>
          </a:stretch>
        </p:blipFill>
        <p:spPr bwMode="auto">
          <a:xfrm>
            <a:off x="251520" y="908720"/>
            <a:ext cx="8352928" cy="5949279"/>
          </a:xfrm>
          <a:prstGeom prst="rect">
            <a:avLst/>
          </a:prstGeom>
          <a:noFill/>
          <a:ln w="9525">
            <a:noFill/>
            <a:miter lim="800000"/>
            <a:headEnd/>
            <a:tailEnd/>
          </a:ln>
        </p:spPr>
      </p:pic>
    </p:spTree>
    <p:extLst>
      <p:ext uri="{BB962C8B-B14F-4D97-AF65-F5344CB8AC3E}">
        <p14:creationId xmlns:p14="http://schemas.microsoft.com/office/powerpoint/2010/main" val="41451278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6731000" y="6229350"/>
            <a:ext cx="1905000" cy="457200"/>
          </a:xfrm>
          <a:prstGeom prst="rect">
            <a:avLst/>
          </a:prstGeom>
        </p:spPr>
        <p:txBody>
          <a:bodyPr/>
          <a:lstStyle/>
          <a:p>
            <a:fld id="{28F4923A-AA0E-4382-9A5D-3EC2950C8856}" type="slidenum">
              <a:rPr lang="en-US"/>
              <a:pPr/>
              <a:t>102</a:t>
            </a:fld>
            <a:endParaRPr lang="en-US"/>
          </a:p>
        </p:txBody>
      </p:sp>
      <p:sp>
        <p:nvSpPr>
          <p:cNvPr id="159747" name="Rectangle 3"/>
          <p:cNvSpPr>
            <a:spLocks noGrp="1" noChangeArrowheads="1"/>
          </p:cNvSpPr>
          <p:nvPr>
            <p:ph type="body" idx="4294967295"/>
          </p:nvPr>
        </p:nvSpPr>
        <p:spPr>
          <a:xfrm>
            <a:off x="251520" y="908720"/>
            <a:ext cx="8892480" cy="5688632"/>
          </a:xfrm>
          <a:prstGeom prst="rect">
            <a:avLst/>
          </a:prstGeom>
        </p:spPr>
        <p:txBody>
          <a:bodyPr/>
          <a:lstStyle/>
          <a:p>
            <a:pPr>
              <a:buFont typeface="Wingdings" pitchFamily="2" charset="2"/>
              <a:buChar char="Ø"/>
            </a:pPr>
            <a:r>
              <a:rPr lang="en-US" sz="2400" dirty="0"/>
              <a:t>Each variable used must be declared.</a:t>
            </a:r>
          </a:p>
          <a:p>
            <a:pPr>
              <a:buFont typeface="Wingdings" pitchFamily="2" charset="2"/>
              <a:buChar char="Ø"/>
            </a:pPr>
            <a:r>
              <a:rPr lang="en-US" sz="2400" dirty="0"/>
              <a:t>A form of a declaration statement is</a:t>
            </a:r>
          </a:p>
          <a:p>
            <a:pPr lvl="1"/>
            <a:r>
              <a:rPr lang="en-US" sz="2400" dirty="0"/>
              <a:t>	data-type var1, var2,…;</a:t>
            </a:r>
          </a:p>
          <a:p>
            <a:pPr lvl="1">
              <a:buFont typeface="Wingdings" pitchFamily="2" charset="2"/>
              <a:buChar char="Ø"/>
            </a:pPr>
            <a:r>
              <a:rPr lang="en-US" sz="2400" dirty="0"/>
              <a:t>Declaration announces the data type of a variable and  </a:t>
            </a:r>
          </a:p>
          <a:p>
            <a:pPr lvl="1"/>
            <a:r>
              <a:rPr lang="en-US" sz="2400" dirty="0"/>
              <a:t>allocates appropriate memory location. </a:t>
            </a:r>
          </a:p>
          <a:p>
            <a:pPr lvl="1">
              <a:buFont typeface="Wingdings" pitchFamily="2" charset="2"/>
              <a:buChar char="Ø"/>
            </a:pPr>
            <a:r>
              <a:rPr lang="en-US" sz="2400" dirty="0"/>
              <a:t>No initial value (like 0 for integers) should be assumed.</a:t>
            </a:r>
          </a:p>
          <a:p>
            <a:pPr lvl="1">
              <a:buFont typeface="Wingdings" pitchFamily="2" charset="2"/>
              <a:buChar char="Ø"/>
            </a:pPr>
            <a:r>
              <a:rPr lang="en-US" sz="2400" dirty="0"/>
              <a:t>It is possible to assign an initial value to a variable in </a:t>
            </a:r>
          </a:p>
          <a:p>
            <a:pPr lvl="1"/>
            <a:r>
              <a:rPr lang="en-US" sz="2400" dirty="0"/>
              <a:t>the declaration itself.</a:t>
            </a:r>
          </a:p>
          <a:p>
            <a:pPr lvl="1"/>
            <a:endParaRPr lang="en-US" sz="2400" dirty="0"/>
          </a:p>
          <a:p>
            <a:pPr lvl="1">
              <a:buFont typeface="Monotype Sorts" pitchFamily="2" charset="2"/>
              <a:buNone/>
            </a:pPr>
            <a:r>
              <a:rPr lang="en-US" sz="2400" dirty="0"/>
              <a:t>	data-type </a:t>
            </a:r>
            <a:r>
              <a:rPr lang="en-US" sz="2400" dirty="0" err="1"/>
              <a:t>var</a:t>
            </a:r>
            <a:r>
              <a:rPr lang="en-US" sz="2400" dirty="0"/>
              <a:t> = expression;</a:t>
            </a:r>
          </a:p>
          <a:p>
            <a:pPr lvl="1">
              <a:buFont typeface="Monotype Sorts" pitchFamily="2" charset="2"/>
              <a:buNone/>
            </a:pPr>
            <a:endParaRPr lang="en-US" sz="2400" dirty="0"/>
          </a:p>
          <a:p>
            <a:pPr lvl="1"/>
            <a:r>
              <a:rPr lang="en-US" sz="2400" dirty="0"/>
              <a:t>Examples</a:t>
            </a:r>
          </a:p>
          <a:p>
            <a:pPr lvl="1">
              <a:buFont typeface="Monotype Sorts" pitchFamily="2" charset="2"/>
              <a:buNone/>
            </a:pPr>
            <a:r>
              <a:rPr lang="en-US" sz="2400" dirty="0"/>
              <a:t>	</a:t>
            </a:r>
            <a:r>
              <a:rPr lang="en-US" sz="2400" dirty="0" err="1"/>
              <a:t>int</a:t>
            </a:r>
            <a:r>
              <a:rPr lang="en-US" sz="2400" dirty="0"/>
              <a:t> sum = 0;</a:t>
            </a:r>
          </a:p>
          <a:p>
            <a:pPr lvl="1">
              <a:buFont typeface="Monotype Sorts" pitchFamily="2" charset="2"/>
              <a:buNone/>
            </a:pPr>
            <a:r>
              <a:rPr lang="en-US" sz="2400" dirty="0"/>
              <a:t>	char </a:t>
            </a:r>
            <a:r>
              <a:rPr lang="en-US" sz="2400" dirty="0" err="1"/>
              <a:t>newLine</a:t>
            </a:r>
            <a:r>
              <a:rPr lang="en-US" sz="2400" dirty="0"/>
              <a:t> = ‘\n’;</a:t>
            </a:r>
          </a:p>
          <a:p>
            <a:pPr lvl="1">
              <a:buFont typeface="Monotype Sorts" pitchFamily="2" charset="2"/>
              <a:buNone/>
            </a:pPr>
            <a:r>
              <a:rPr lang="en-US" sz="2400" dirty="0"/>
              <a:t>	float epsilon = 1.0e-6;</a:t>
            </a:r>
          </a:p>
        </p:txBody>
      </p:sp>
      <p:sp>
        <p:nvSpPr>
          <p:cNvPr id="6" name="CustomShape 1"/>
          <p:cNvSpPr/>
          <p:nvPr/>
        </p:nvSpPr>
        <p:spPr>
          <a:xfrm>
            <a:off x="1080" y="0"/>
            <a:ext cx="9142920" cy="83700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latin typeface="Times New Roman" pitchFamily="18" charset="0"/>
                <a:cs typeface="Times New Roman" pitchFamily="18" charset="0"/>
              </a:rPr>
              <a:t>Variables Declarations</a:t>
            </a:r>
            <a:endParaRPr sz="3200" dirty="0">
              <a:latin typeface="Times New Roman" pitchFamily="18" charset="0"/>
              <a:cs typeface="Times New Roman"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731000" y="6229350"/>
            <a:ext cx="1905000" cy="457200"/>
          </a:xfrm>
          <a:prstGeom prst="rect">
            <a:avLst/>
          </a:prstGeom>
        </p:spPr>
        <p:txBody>
          <a:bodyPr/>
          <a:lstStyle/>
          <a:p>
            <a:fld id="{DED5F5E3-0F97-47DF-8F13-2322AB6D5EB4}" type="slidenum">
              <a:rPr lang="en-US"/>
              <a:pPr/>
              <a:t>103</a:t>
            </a:fld>
            <a:endParaRPr lang="en-US"/>
          </a:p>
        </p:txBody>
      </p:sp>
      <p:sp>
        <p:nvSpPr>
          <p:cNvPr id="163843" name="Rectangle 3"/>
          <p:cNvSpPr>
            <a:spLocks noGrp="1" noChangeArrowheads="1"/>
          </p:cNvSpPr>
          <p:nvPr>
            <p:ph type="body" sz="half" idx="4294967295"/>
          </p:nvPr>
        </p:nvSpPr>
        <p:spPr>
          <a:xfrm>
            <a:off x="0" y="908720"/>
            <a:ext cx="4470400" cy="5149180"/>
          </a:xfrm>
          <a:prstGeom prst="rect">
            <a:avLst/>
          </a:prstGeom>
          <a:ln w="6350">
            <a:solidFill>
              <a:schemeClr val="tx1"/>
            </a:solidFill>
          </a:ln>
        </p:spPr>
        <p:txBody>
          <a:bodyPr/>
          <a:lstStyle/>
          <a:p>
            <a:r>
              <a:rPr lang="en-US" sz="2000" b="1" dirty="0">
                <a:latin typeface="Times New Roman" pitchFamily="18" charset="0"/>
                <a:cs typeface="Times New Roman" pitchFamily="18" charset="0"/>
              </a:rPr>
              <a:t>Global Variables</a:t>
            </a:r>
          </a:p>
          <a:p>
            <a:endParaRPr lang="en-US" sz="2000" b="1" dirty="0">
              <a:latin typeface="Times New Roman" pitchFamily="18" charset="0"/>
              <a:cs typeface="Times New Roman" pitchFamily="18" charset="0"/>
            </a:endParaRPr>
          </a:p>
          <a:p>
            <a:pPr lvl="1">
              <a:buFont typeface="Wingdings" pitchFamily="2" charset="2"/>
              <a:buChar char="Ø"/>
            </a:pPr>
            <a:r>
              <a:rPr lang="en-US" sz="2000" b="1" dirty="0">
                <a:latin typeface="Times New Roman" pitchFamily="18" charset="0"/>
                <a:cs typeface="Times New Roman" pitchFamily="18" charset="0"/>
              </a:rPr>
              <a:t>These variables are declared outside </a:t>
            </a:r>
          </a:p>
          <a:p>
            <a:pPr lvl="1"/>
            <a:r>
              <a:rPr lang="en-US" sz="2000" b="1" dirty="0">
                <a:latin typeface="Times New Roman" pitchFamily="18" charset="0"/>
                <a:cs typeface="Times New Roman" pitchFamily="18" charset="0"/>
              </a:rPr>
              <a:t>all functions.</a:t>
            </a:r>
          </a:p>
          <a:p>
            <a:pPr lvl="1">
              <a:buFont typeface="Wingdings" pitchFamily="2" charset="2"/>
              <a:buChar char="Ø"/>
            </a:pPr>
            <a:endParaRPr lang="en-US" sz="2000" b="1" dirty="0">
              <a:latin typeface="Times New Roman" pitchFamily="18" charset="0"/>
              <a:cs typeface="Times New Roman" pitchFamily="18" charset="0"/>
            </a:endParaRPr>
          </a:p>
          <a:p>
            <a:pPr lvl="1">
              <a:buFont typeface="Wingdings" pitchFamily="2" charset="2"/>
              <a:buChar char="Ø"/>
            </a:pPr>
            <a:r>
              <a:rPr lang="en-US" sz="2000" b="1" dirty="0">
                <a:latin typeface="Times New Roman" pitchFamily="18" charset="0"/>
                <a:cs typeface="Times New Roman" pitchFamily="18" charset="0"/>
              </a:rPr>
              <a:t>Life time of a global variable is the</a:t>
            </a:r>
          </a:p>
          <a:p>
            <a:pPr lvl="1"/>
            <a:r>
              <a:rPr lang="en-US" sz="2000" b="1" dirty="0">
                <a:latin typeface="Times New Roman" pitchFamily="18" charset="0"/>
                <a:cs typeface="Times New Roman" pitchFamily="18" charset="0"/>
              </a:rPr>
              <a:t> entire execution period of the program.</a:t>
            </a:r>
          </a:p>
          <a:p>
            <a:pPr lvl="1"/>
            <a:endParaRPr lang="en-US" sz="2000" b="1" dirty="0">
              <a:latin typeface="Times New Roman" pitchFamily="18" charset="0"/>
              <a:cs typeface="Times New Roman" pitchFamily="18" charset="0"/>
            </a:endParaRPr>
          </a:p>
          <a:p>
            <a:pPr lvl="1">
              <a:buFont typeface="Wingdings" pitchFamily="2" charset="2"/>
              <a:buChar char="Ø"/>
            </a:pPr>
            <a:r>
              <a:rPr lang="en-US" sz="2000" b="1" dirty="0">
                <a:latin typeface="Times New Roman" pitchFamily="18" charset="0"/>
                <a:cs typeface="Times New Roman" pitchFamily="18" charset="0"/>
              </a:rPr>
              <a:t>Can be accessed by any function </a:t>
            </a:r>
          </a:p>
          <a:p>
            <a:pPr lvl="1"/>
            <a:r>
              <a:rPr lang="en-US" sz="2000" b="1" dirty="0">
                <a:latin typeface="Times New Roman" pitchFamily="18" charset="0"/>
                <a:cs typeface="Times New Roman" pitchFamily="18" charset="0"/>
              </a:rPr>
              <a:t>defined below the declaration, in a file</a:t>
            </a:r>
            <a:r>
              <a:rPr lang="en-US" sz="1600" b="1" dirty="0">
                <a:latin typeface="Courier New" pitchFamily="49" charset="0"/>
              </a:rPr>
              <a:t>.</a:t>
            </a:r>
          </a:p>
        </p:txBody>
      </p:sp>
      <p:sp>
        <p:nvSpPr>
          <p:cNvPr id="163844" name="Rectangle 4"/>
          <p:cNvSpPr>
            <a:spLocks noGrp="1" noChangeArrowheads="1"/>
          </p:cNvSpPr>
          <p:nvPr>
            <p:ph type="body" sz="half" idx="4294967295"/>
          </p:nvPr>
        </p:nvSpPr>
        <p:spPr>
          <a:xfrm>
            <a:off x="4622800" y="908720"/>
            <a:ext cx="4013200" cy="5149180"/>
          </a:xfrm>
          <a:prstGeom prst="rect">
            <a:avLst/>
          </a:prstGeom>
          <a:solidFill>
            <a:srgbClr val="FFFF99"/>
          </a:solidFill>
          <a:effectLst>
            <a:outerShdw dist="107763" dir="2700000" algn="ctr" rotWithShape="0">
              <a:srgbClr val="808080"/>
            </a:outerShdw>
          </a:effectLst>
        </p:spPr>
        <p:txBody>
          <a:bodyPr/>
          <a:lstStyle/>
          <a:p>
            <a:pPr>
              <a:spcBef>
                <a:spcPct val="0"/>
              </a:spcBef>
              <a:buFont typeface="Monotype Sorts" pitchFamily="2" charset="2"/>
              <a:buNone/>
            </a:pPr>
            <a:r>
              <a:rPr lang="en-US" sz="1400" b="1" dirty="0">
                <a:latin typeface="Courier New" pitchFamily="49" charset="0"/>
              </a:rPr>
              <a:t>/* Compute Area and Perimeter of  a circle */</a:t>
            </a:r>
          </a:p>
          <a:p>
            <a:pPr>
              <a:spcBef>
                <a:spcPct val="0"/>
              </a:spcBef>
              <a:buFont typeface="Monotype Sorts" pitchFamily="2" charset="2"/>
              <a:buNone/>
            </a:pPr>
            <a:r>
              <a:rPr lang="en-US" sz="1400" b="1" dirty="0">
                <a:latin typeface="Courier New" pitchFamily="49" charset="0"/>
              </a:rPr>
              <a:t>#include &lt;</a:t>
            </a:r>
            <a:r>
              <a:rPr lang="en-US" sz="1400" b="1" dirty="0" err="1">
                <a:latin typeface="Courier New" pitchFamily="49" charset="0"/>
              </a:rPr>
              <a:t>stdio.h</a:t>
            </a:r>
            <a:r>
              <a:rPr lang="en-US" sz="1400" b="1" dirty="0">
                <a:latin typeface="Courier New" pitchFamily="49" charset="0"/>
              </a:rPr>
              <a:t>&gt;</a:t>
            </a:r>
          </a:p>
          <a:p>
            <a:pPr>
              <a:spcBef>
                <a:spcPct val="0"/>
              </a:spcBef>
              <a:buFont typeface="Monotype Sorts" pitchFamily="2" charset="2"/>
              <a:buNone/>
            </a:pPr>
            <a:r>
              <a:rPr lang="en-US" sz="1400" b="1" dirty="0">
                <a:solidFill>
                  <a:srgbClr val="FF0000"/>
                </a:solidFill>
                <a:latin typeface="Courier New" pitchFamily="49" charset="0"/>
              </a:rPr>
              <a:t>float pi = 3.14159;</a:t>
            </a:r>
            <a:r>
              <a:rPr lang="en-US" sz="1400" b="1" dirty="0">
                <a:latin typeface="Courier New" pitchFamily="49" charset="0"/>
              </a:rPr>
              <a:t>  /* Global */</a:t>
            </a:r>
          </a:p>
          <a:p>
            <a:pPr>
              <a:spcBef>
                <a:spcPct val="0"/>
              </a:spcBef>
              <a:buFont typeface="Monotype Sorts" pitchFamily="2" charset="2"/>
              <a:buNone/>
            </a:pPr>
            <a:endParaRPr lang="en-US" sz="1400" b="1" dirty="0">
              <a:latin typeface="Courier New" pitchFamily="49" charset="0"/>
            </a:endParaRPr>
          </a:p>
          <a:p>
            <a:pPr>
              <a:spcBef>
                <a:spcPct val="0"/>
              </a:spcBef>
              <a:buFont typeface="Monotype Sorts" pitchFamily="2" charset="2"/>
              <a:buNone/>
            </a:pPr>
            <a:r>
              <a:rPr lang="en-US" sz="1400" b="1" dirty="0">
                <a:latin typeface="Courier New" pitchFamily="49" charset="0"/>
              </a:rPr>
              <a:t>main() {</a:t>
            </a:r>
          </a:p>
          <a:p>
            <a:pPr>
              <a:spcBef>
                <a:spcPct val="0"/>
              </a:spcBef>
              <a:buFont typeface="Monotype Sorts" pitchFamily="2" charset="2"/>
              <a:buNone/>
            </a:pPr>
            <a:r>
              <a:rPr lang="en-US" sz="1400" b="1" dirty="0">
                <a:latin typeface="Courier New" pitchFamily="49" charset="0"/>
              </a:rPr>
              <a:t>  float	</a:t>
            </a:r>
            <a:r>
              <a:rPr lang="en-US" sz="1400" b="1" dirty="0" err="1">
                <a:latin typeface="Courier New" pitchFamily="49" charset="0"/>
              </a:rPr>
              <a:t>rad</a:t>
            </a:r>
            <a:r>
              <a:rPr lang="en-US" sz="1400" b="1" dirty="0">
                <a:latin typeface="Courier New" pitchFamily="49" charset="0"/>
              </a:rPr>
              <a:t>;	/* Local */</a:t>
            </a:r>
          </a:p>
          <a:p>
            <a:pPr>
              <a:spcBef>
                <a:spcPct val="0"/>
              </a:spcBef>
              <a:buFont typeface="Monotype Sorts" pitchFamily="2" charset="2"/>
              <a:buNone/>
            </a:pPr>
            <a:r>
              <a:rPr lang="en-US" sz="1400" b="1" dirty="0">
                <a:latin typeface="Courier New" pitchFamily="49" charset="0"/>
              </a:rPr>
              <a:t>  </a:t>
            </a:r>
          </a:p>
          <a:p>
            <a:pPr>
              <a:spcBef>
                <a:spcPct val="0"/>
              </a:spcBef>
              <a:buFont typeface="Monotype Sorts" pitchFamily="2" charset="2"/>
              <a:buNone/>
            </a:pPr>
            <a:r>
              <a:rPr lang="en-US" sz="1400" b="1" dirty="0">
                <a:latin typeface="Courier New" pitchFamily="49" charset="0"/>
              </a:rPr>
              <a:t>  </a:t>
            </a:r>
            <a:r>
              <a:rPr lang="en-US" sz="1400" b="1" dirty="0" err="1">
                <a:latin typeface="Courier New" pitchFamily="49" charset="0"/>
              </a:rPr>
              <a:t>printf</a:t>
            </a:r>
            <a:r>
              <a:rPr lang="en-US" sz="1400" b="1" dirty="0">
                <a:latin typeface="Courier New" pitchFamily="49" charset="0"/>
              </a:rPr>
              <a:t>( “Enter the radius “ );</a:t>
            </a:r>
          </a:p>
          <a:p>
            <a:pPr>
              <a:spcBef>
                <a:spcPct val="0"/>
              </a:spcBef>
              <a:buFont typeface="Monotype Sorts" pitchFamily="2" charset="2"/>
              <a:buNone/>
            </a:pPr>
            <a:r>
              <a:rPr lang="en-US" sz="1400" b="1" dirty="0">
                <a:latin typeface="Courier New" pitchFamily="49" charset="0"/>
              </a:rPr>
              <a:t>  </a:t>
            </a:r>
            <a:r>
              <a:rPr lang="en-US" sz="1400" b="1" dirty="0" err="1">
                <a:latin typeface="Courier New" pitchFamily="49" charset="0"/>
              </a:rPr>
              <a:t>scanf</a:t>
            </a:r>
            <a:r>
              <a:rPr lang="en-US" sz="1400" b="1" dirty="0">
                <a:latin typeface="Courier New" pitchFamily="49" charset="0"/>
              </a:rPr>
              <a:t>(“%f” , &amp;</a:t>
            </a:r>
            <a:r>
              <a:rPr lang="en-US" sz="1400" b="1" dirty="0" err="1">
                <a:latin typeface="Courier New" pitchFamily="49" charset="0"/>
              </a:rPr>
              <a:t>rad</a:t>
            </a:r>
            <a:r>
              <a:rPr lang="en-US" sz="1400" b="1" dirty="0">
                <a:latin typeface="Courier New" pitchFamily="49" charset="0"/>
              </a:rPr>
              <a:t>);</a:t>
            </a:r>
          </a:p>
          <a:p>
            <a:pPr>
              <a:spcBef>
                <a:spcPct val="0"/>
              </a:spcBef>
              <a:buFont typeface="Monotype Sorts" pitchFamily="2" charset="2"/>
              <a:buNone/>
            </a:pPr>
            <a:endParaRPr lang="en-US" sz="1400" b="1" dirty="0">
              <a:latin typeface="Courier New" pitchFamily="49" charset="0"/>
            </a:endParaRPr>
          </a:p>
          <a:p>
            <a:pPr>
              <a:spcBef>
                <a:spcPct val="0"/>
              </a:spcBef>
              <a:buFont typeface="Monotype Sorts" pitchFamily="2" charset="2"/>
              <a:buNone/>
            </a:pPr>
            <a:r>
              <a:rPr lang="en-US" sz="1400" b="1" dirty="0">
                <a:latin typeface="Courier New" pitchFamily="49" charset="0"/>
              </a:rPr>
              <a:t>  if ( </a:t>
            </a:r>
            <a:r>
              <a:rPr lang="en-US" sz="1400" b="1" dirty="0" err="1">
                <a:latin typeface="Courier New" pitchFamily="49" charset="0"/>
              </a:rPr>
              <a:t>rad</a:t>
            </a:r>
            <a:r>
              <a:rPr lang="en-US" sz="1400" b="1" dirty="0">
                <a:latin typeface="Courier New" pitchFamily="49" charset="0"/>
              </a:rPr>
              <a:t> &gt; 0.0 ) {</a:t>
            </a:r>
          </a:p>
          <a:p>
            <a:pPr>
              <a:spcBef>
                <a:spcPct val="0"/>
              </a:spcBef>
              <a:buFont typeface="Monotype Sorts" pitchFamily="2" charset="2"/>
              <a:buNone/>
            </a:pPr>
            <a:r>
              <a:rPr lang="en-US" sz="1400" b="1" dirty="0">
                <a:latin typeface="Courier New" pitchFamily="49" charset="0"/>
              </a:rPr>
              <a:t>    float area = pi * </a:t>
            </a:r>
            <a:r>
              <a:rPr lang="en-US" sz="1400" b="1" dirty="0" err="1">
                <a:latin typeface="Courier New" pitchFamily="49" charset="0"/>
              </a:rPr>
              <a:t>rad</a:t>
            </a:r>
            <a:r>
              <a:rPr lang="en-US" sz="1400" b="1" dirty="0">
                <a:latin typeface="Courier New" pitchFamily="49" charset="0"/>
              </a:rPr>
              <a:t> * </a:t>
            </a:r>
            <a:r>
              <a:rPr lang="en-US" sz="1400" b="1" dirty="0" err="1">
                <a:latin typeface="Courier New" pitchFamily="49" charset="0"/>
              </a:rPr>
              <a:t>rad</a:t>
            </a:r>
            <a:r>
              <a:rPr lang="en-US" sz="1400" b="1" dirty="0">
                <a:latin typeface="Courier New" pitchFamily="49" charset="0"/>
              </a:rPr>
              <a:t>;</a:t>
            </a:r>
          </a:p>
          <a:p>
            <a:pPr>
              <a:spcBef>
                <a:spcPct val="0"/>
              </a:spcBef>
              <a:buFont typeface="Monotype Sorts" pitchFamily="2" charset="2"/>
              <a:buNone/>
            </a:pPr>
            <a:r>
              <a:rPr lang="en-US" sz="1400" b="1" dirty="0">
                <a:latin typeface="Courier New" pitchFamily="49" charset="0"/>
              </a:rPr>
              <a:t>    float </a:t>
            </a:r>
            <a:r>
              <a:rPr lang="en-US" sz="1400" b="1" dirty="0" err="1">
                <a:latin typeface="Courier New" pitchFamily="49" charset="0"/>
              </a:rPr>
              <a:t>peri</a:t>
            </a:r>
            <a:r>
              <a:rPr lang="en-US" sz="1400" b="1" dirty="0">
                <a:latin typeface="Courier New" pitchFamily="49" charset="0"/>
              </a:rPr>
              <a:t> = 2 * pi * </a:t>
            </a:r>
            <a:r>
              <a:rPr lang="en-US" sz="1400" b="1" dirty="0" err="1">
                <a:latin typeface="Courier New" pitchFamily="49" charset="0"/>
              </a:rPr>
              <a:t>rad</a:t>
            </a:r>
            <a:r>
              <a:rPr lang="en-US" sz="1400" b="1" dirty="0">
                <a:latin typeface="Courier New" pitchFamily="49" charset="0"/>
              </a:rPr>
              <a:t>;</a:t>
            </a:r>
          </a:p>
          <a:p>
            <a:pPr>
              <a:spcBef>
                <a:spcPct val="0"/>
              </a:spcBef>
              <a:buFont typeface="Monotype Sorts" pitchFamily="2" charset="2"/>
              <a:buNone/>
            </a:pPr>
            <a:endParaRPr lang="en-US" sz="1400" b="1" dirty="0">
              <a:latin typeface="Courier New" pitchFamily="49" charset="0"/>
            </a:endParaRPr>
          </a:p>
          <a:p>
            <a:pPr>
              <a:spcBef>
                <a:spcPct val="0"/>
              </a:spcBef>
              <a:buFont typeface="Monotype Sorts" pitchFamily="2" charset="2"/>
              <a:buNone/>
            </a:pPr>
            <a:r>
              <a:rPr lang="en-US" sz="1400" b="1" dirty="0">
                <a:latin typeface="Courier New" pitchFamily="49" charset="0"/>
              </a:rPr>
              <a:t>    </a:t>
            </a:r>
            <a:r>
              <a:rPr lang="en-US" sz="1400" b="1" dirty="0" err="1">
                <a:latin typeface="Courier New" pitchFamily="49" charset="0"/>
              </a:rPr>
              <a:t>printf</a:t>
            </a:r>
            <a:r>
              <a:rPr lang="en-US" sz="1400" b="1" dirty="0">
                <a:latin typeface="Courier New" pitchFamily="49" charset="0"/>
              </a:rPr>
              <a:t>( “Area = %f\n” , area );</a:t>
            </a:r>
          </a:p>
          <a:p>
            <a:pPr>
              <a:spcBef>
                <a:spcPct val="0"/>
              </a:spcBef>
              <a:buFont typeface="Monotype Sorts" pitchFamily="2" charset="2"/>
              <a:buNone/>
            </a:pPr>
            <a:r>
              <a:rPr lang="en-US" sz="1400" b="1" dirty="0">
                <a:latin typeface="Courier New" pitchFamily="49" charset="0"/>
              </a:rPr>
              <a:t>    </a:t>
            </a:r>
            <a:r>
              <a:rPr lang="en-US" sz="1400" b="1" dirty="0" err="1">
                <a:latin typeface="Courier New" pitchFamily="49" charset="0"/>
              </a:rPr>
              <a:t>printf</a:t>
            </a:r>
            <a:r>
              <a:rPr lang="en-US" sz="1400" b="1" dirty="0">
                <a:latin typeface="Courier New" pitchFamily="49" charset="0"/>
              </a:rPr>
              <a:t>( “</a:t>
            </a:r>
            <a:r>
              <a:rPr lang="en-US" sz="1400" b="1" dirty="0" err="1">
                <a:latin typeface="Courier New" pitchFamily="49" charset="0"/>
              </a:rPr>
              <a:t>Peri</a:t>
            </a:r>
            <a:r>
              <a:rPr lang="en-US" sz="1400" b="1" dirty="0">
                <a:latin typeface="Courier New" pitchFamily="49" charset="0"/>
              </a:rPr>
              <a:t> = %f\n” , </a:t>
            </a:r>
            <a:r>
              <a:rPr lang="en-US" sz="1400" b="1" dirty="0" err="1">
                <a:latin typeface="Courier New" pitchFamily="49" charset="0"/>
              </a:rPr>
              <a:t>peri</a:t>
            </a:r>
            <a:r>
              <a:rPr lang="en-US" sz="1400" b="1" dirty="0">
                <a:latin typeface="Courier New" pitchFamily="49" charset="0"/>
              </a:rPr>
              <a:t> );</a:t>
            </a:r>
          </a:p>
          <a:p>
            <a:pPr>
              <a:spcBef>
                <a:spcPct val="0"/>
              </a:spcBef>
              <a:buFont typeface="Monotype Sorts" pitchFamily="2" charset="2"/>
              <a:buNone/>
            </a:pPr>
            <a:r>
              <a:rPr lang="en-US" sz="1400" b="1" dirty="0">
                <a:latin typeface="Courier New" pitchFamily="49" charset="0"/>
              </a:rPr>
              <a:t>  }</a:t>
            </a:r>
          </a:p>
          <a:p>
            <a:pPr>
              <a:spcBef>
                <a:spcPct val="0"/>
              </a:spcBef>
              <a:buFont typeface="Monotype Sorts" pitchFamily="2" charset="2"/>
              <a:buNone/>
            </a:pPr>
            <a:r>
              <a:rPr lang="en-US" sz="1400" b="1" dirty="0">
                <a:latin typeface="Courier New" pitchFamily="49" charset="0"/>
              </a:rPr>
              <a:t>  else</a:t>
            </a:r>
          </a:p>
          <a:p>
            <a:pPr>
              <a:spcBef>
                <a:spcPct val="0"/>
              </a:spcBef>
              <a:buFont typeface="Monotype Sorts" pitchFamily="2" charset="2"/>
              <a:buNone/>
            </a:pPr>
            <a:r>
              <a:rPr lang="en-US" sz="1400" b="1" dirty="0">
                <a:latin typeface="Courier New" pitchFamily="49" charset="0"/>
              </a:rPr>
              <a:t>    </a:t>
            </a:r>
            <a:r>
              <a:rPr lang="en-US" sz="1400" b="1" dirty="0" err="1">
                <a:latin typeface="Courier New" pitchFamily="49" charset="0"/>
              </a:rPr>
              <a:t>printf</a:t>
            </a:r>
            <a:r>
              <a:rPr lang="en-US" sz="1400" b="1" dirty="0">
                <a:latin typeface="Courier New" pitchFamily="49" charset="0"/>
              </a:rPr>
              <a:t>( “Negative radius\n”);</a:t>
            </a:r>
          </a:p>
          <a:p>
            <a:pPr>
              <a:spcBef>
                <a:spcPct val="0"/>
              </a:spcBef>
              <a:buFont typeface="Monotype Sorts" pitchFamily="2" charset="2"/>
              <a:buNone/>
            </a:pPr>
            <a:endParaRPr lang="en-US" sz="1400" b="1" dirty="0">
              <a:latin typeface="Courier New" pitchFamily="49" charset="0"/>
            </a:endParaRPr>
          </a:p>
          <a:p>
            <a:pPr>
              <a:spcBef>
                <a:spcPct val="0"/>
              </a:spcBef>
              <a:buFont typeface="Monotype Sorts" pitchFamily="2" charset="2"/>
              <a:buNone/>
            </a:pPr>
            <a:r>
              <a:rPr lang="en-US" sz="1400" b="1" dirty="0">
                <a:latin typeface="Courier New" pitchFamily="49" charset="0"/>
              </a:rPr>
              <a:t>  </a:t>
            </a:r>
            <a:r>
              <a:rPr lang="en-US" sz="1400" b="1" dirty="0" err="1">
                <a:latin typeface="Courier New" pitchFamily="49" charset="0"/>
              </a:rPr>
              <a:t>printf</a:t>
            </a:r>
            <a:r>
              <a:rPr lang="en-US" sz="1400" b="1" dirty="0">
                <a:latin typeface="Courier New" pitchFamily="49" charset="0"/>
              </a:rPr>
              <a:t>( “Area = %f\n” , area );</a:t>
            </a:r>
          </a:p>
          <a:p>
            <a:pPr>
              <a:spcBef>
                <a:spcPct val="0"/>
              </a:spcBef>
              <a:buFont typeface="Monotype Sorts" pitchFamily="2" charset="2"/>
              <a:buNone/>
            </a:pPr>
            <a:r>
              <a:rPr lang="en-US" sz="1400" b="1" dirty="0">
                <a:latin typeface="Courier New" pitchFamily="49" charset="0"/>
              </a:rPr>
              <a:t>}</a:t>
            </a:r>
          </a:p>
        </p:txBody>
      </p:sp>
      <p:sp>
        <p:nvSpPr>
          <p:cNvPr id="7" name="CustomShape 1"/>
          <p:cNvSpPr/>
          <p:nvPr/>
        </p:nvSpPr>
        <p:spPr>
          <a:xfrm>
            <a:off x="1080" y="0"/>
            <a:ext cx="9142920" cy="83700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latin typeface="Times New Roman" pitchFamily="18" charset="0"/>
                <a:cs typeface="Times New Roman" pitchFamily="18" charset="0"/>
              </a:rPr>
              <a:t>Variables Declarations</a:t>
            </a:r>
            <a:endParaRPr sz="3200" dirty="0">
              <a:latin typeface="Times New Roman" pitchFamily="18" charset="0"/>
              <a:cs typeface="Times New Roman"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731000" y="6229350"/>
            <a:ext cx="1905000" cy="457200"/>
          </a:xfrm>
          <a:prstGeom prst="rect">
            <a:avLst/>
          </a:prstGeom>
        </p:spPr>
        <p:txBody>
          <a:bodyPr/>
          <a:lstStyle/>
          <a:p>
            <a:fld id="{3FDD786D-F030-408E-9F7C-90EED6A43576}" type="slidenum">
              <a:rPr lang="en-US"/>
              <a:pPr/>
              <a:t>104</a:t>
            </a:fld>
            <a:endParaRPr lang="en-US"/>
          </a:p>
        </p:txBody>
      </p:sp>
      <p:sp>
        <p:nvSpPr>
          <p:cNvPr id="165891" name="Rectangle 3"/>
          <p:cNvSpPr>
            <a:spLocks noGrp="1" noChangeArrowheads="1"/>
          </p:cNvSpPr>
          <p:nvPr>
            <p:ph type="body" sz="half" idx="4294967295"/>
          </p:nvPr>
        </p:nvSpPr>
        <p:spPr>
          <a:xfrm>
            <a:off x="269751" y="1080170"/>
            <a:ext cx="8604497" cy="5149180"/>
          </a:xfrm>
          <a:prstGeom prst="rect">
            <a:avLst/>
          </a:prstGeom>
          <a:ln w="6350">
            <a:solidFill>
              <a:schemeClr val="tx1"/>
            </a:solidFill>
          </a:ln>
        </p:spPr>
        <p:txBody>
          <a:bodyPr/>
          <a:lstStyle/>
          <a:p>
            <a:r>
              <a:rPr lang="en-US" sz="2400" b="1" dirty="0">
                <a:latin typeface="Times New Roman" pitchFamily="18" charset="0"/>
                <a:cs typeface="Times New Roman" pitchFamily="18" charset="0"/>
              </a:rPr>
              <a:t>Local Variables</a:t>
            </a:r>
          </a:p>
          <a:p>
            <a:endParaRPr lang="en-US" sz="2400" b="1" dirty="0">
              <a:latin typeface="Times New Roman" pitchFamily="18" charset="0"/>
              <a:cs typeface="Times New Roman" pitchFamily="18" charset="0"/>
            </a:endParaRPr>
          </a:p>
          <a:p>
            <a:pPr lvl="1">
              <a:buFont typeface="Wingdings" pitchFamily="2" charset="2"/>
              <a:buChar char="Ø"/>
            </a:pPr>
            <a:r>
              <a:rPr lang="en-US" sz="2400" b="1" dirty="0">
                <a:latin typeface="Times New Roman" pitchFamily="18" charset="0"/>
                <a:cs typeface="Times New Roman" pitchFamily="18" charset="0"/>
              </a:rPr>
              <a:t>These variables are declared inside some functions.</a:t>
            </a:r>
          </a:p>
          <a:p>
            <a:pPr lvl="1">
              <a:buFont typeface="Wingdings" pitchFamily="2" charset="2"/>
              <a:buChar char="Ø"/>
            </a:pPr>
            <a:endParaRPr lang="en-US" sz="2400" b="1" dirty="0">
              <a:latin typeface="Times New Roman" pitchFamily="18" charset="0"/>
              <a:cs typeface="Times New Roman" pitchFamily="18" charset="0"/>
            </a:endParaRPr>
          </a:p>
          <a:p>
            <a:pPr lvl="1">
              <a:buFont typeface="Wingdings" pitchFamily="2" charset="2"/>
              <a:buChar char="Ø"/>
            </a:pPr>
            <a:r>
              <a:rPr lang="en-US" sz="2400" b="1" dirty="0">
                <a:latin typeface="Times New Roman" pitchFamily="18" charset="0"/>
                <a:cs typeface="Times New Roman" pitchFamily="18" charset="0"/>
              </a:rPr>
              <a:t>Life time of a local variable is the entire execution period of the </a:t>
            </a:r>
          </a:p>
          <a:p>
            <a:pPr lvl="1"/>
            <a:r>
              <a:rPr lang="en-US" sz="2400" b="1" dirty="0">
                <a:latin typeface="Times New Roman" pitchFamily="18" charset="0"/>
                <a:cs typeface="Times New Roman" pitchFamily="18" charset="0"/>
              </a:rPr>
              <a:t>function in which it is defined .</a:t>
            </a:r>
          </a:p>
          <a:p>
            <a:pPr lvl="1"/>
            <a:r>
              <a:rPr lang="en-US" sz="2400" b="1" dirty="0">
                <a:latin typeface="Times New Roman" pitchFamily="18" charset="0"/>
                <a:cs typeface="Times New Roman" pitchFamily="18" charset="0"/>
              </a:rPr>
              <a:t>Cannot be accessed by any other function.</a:t>
            </a:r>
          </a:p>
          <a:p>
            <a:pPr lvl="1">
              <a:buFont typeface="Wingdings" pitchFamily="2" charset="2"/>
              <a:buChar char="Ø"/>
            </a:pPr>
            <a:endParaRPr lang="en-US" sz="2400" b="1" dirty="0">
              <a:latin typeface="Times New Roman" pitchFamily="18" charset="0"/>
              <a:cs typeface="Times New Roman" pitchFamily="18" charset="0"/>
            </a:endParaRPr>
          </a:p>
          <a:p>
            <a:pPr lvl="1">
              <a:buFont typeface="Wingdings" pitchFamily="2" charset="2"/>
              <a:buChar char="Ø"/>
            </a:pPr>
            <a:r>
              <a:rPr lang="en-US" sz="2400" b="1" dirty="0">
                <a:latin typeface="Times New Roman" pitchFamily="18" charset="0"/>
                <a:cs typeface="Times New Roman" pitchFamily="18" charset="0"/>
              </a:rPr>
              <a:t>In general variables declared inside a block are accessible</a:t>
            </a:r>
          </a:p>
          <a:p>
            <a:pPr lvl="1"/>
            <a:r>
              <a:rPr lang="en-US" sz="2400" b="1" dirty="0">
                <a:latin typeface="Times New Roman" pitchFamily="18" charset="0"/>
                <a:cs typeface="Times New Roman" pitchFamily="18" charset="0"/>
              </a:rPr>
              <a:t> only in that block.</a:t>
            </a:r>
          </a:p>
        </p:txBody>
      </p:sp>
      <p:sp>
        <p:nvSpPr>
          <p:cNvPr id="8" name="CustomShape 1"/>
          <p:cNvSpPr/>
          <p:nvPr/>
        </p:nvSpPr>
        <p:spPr>
          <a:xfrm>
            <a:off x="1080" y="0"/>
            <a:ext cx="9142920" cy="83700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latin typeface="Times New Roman" pitchFamily="18" charset="0"/>
                <a:cs typeface="Times New Roman" pitchFamily="18" charset="0"/>
              </a:rPr>
              <a:t>Variables Declarations</a:t>
            </a:r>
            <a:endParaRPr sz="3200" dirty="0">
              <a:latin typeface="Times New Roman" pitchFamily="18" charset="0"/>
              <a:cs typeface="Times New Roman"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CD306E-7594-4F78-ADFF-F11ABCB2F429}"/>
              </a:ext>
            </a:extLst>
          </p:cNvPr>
          <p:cNvPicPr>
            <a:picLocks noChangeAspect="1"/>
          </p:cNvPicPr>
          <p:nvPr/>
        </p:nvPicPr>
        <p:blipFill>
          <a:blip r:embed="rId2"/>
          <a:stretch>
            <a:fillRect/>
          </a:stretch>
        </p:blipFill>
        <p:spPr>
          <a:xfrm>
            <a:off x="395536" y="116632"/>
            <a:ext cx="8208912" cy="6741368"/>
          </a:xfrm>
          <a:prstGeom prst="rect">
            <a:avLst/>
          </a:prstGeom>
        </p:spPr>
      </p:pic>
    </p:spTree>
    <p:extLst>
      <p:ext uri="{BB962C8B-B14F-4D97-AF65-F5344CB8AC3E}">
        <p14:creationId xmlns:p14="http://schemas.microsoft.com/office/powerpoint/2010/main" val="3160552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7886700" cy="689952"/>
          </a:xfrm>
        </p:spPr>
        <p:txBody>
          <a:bodyPr>
            <a:normAutofit/>
          </a:bodyPr>
          <a:lstStyle/>
          <a:p>
            <a:endParaRPr lang="en-IN" sz="3200" dirty="0">
              <a:solidFill>
                <a:srgbClr val="C00000"/>
              </a:solidFill>
              <a:latin typeface="Arial Black" panose="020B0A04020102020204" pitchFamily="34" charset="0"/>
            </a:endParaRPr>
          </a:p>
        </p:txBody>
      </p:sp>
      <p:sp>
        <p:nvSpPr>
          <p:cNvPr id="6" name="TextBox 5"/>
          <p:cNvSpPr txBox="1"/>
          <p:nvPr/>
        </p:nvSpPr>
        <p:spPr>
          <a:xfrm>
            <a:off x="251520" y="980728"/>
            <a:ext cx="8280920" cy="6001643"/>
          </a:xfrm>
          <a:prstGeom prst="rect">
            <a:avLst/>
          </a:prstGeom>
          <a:noFill/>
        </p:spPr>
        <p:txBody>
          <a:bodyPr wrap="square" rtlCol="0">
            <a:spAutoFit/>
          </a:bodyPr>
          <a:lstStyle/>
          <a:p>
            <a:endParaRPr lang="pt-BR" sz="2400" b="1" dirty="0">
              <a:solidFill>
                <a:schemeClr val="accent4">
                  <a:lumMod val="75000"/>
                </a:schemeClr>
              </a:solidFill>
            </a:endParaRPr>
          </a:p>
          <a:p>
            <a:endParaRPr lang="pt-BR" sz="2400" b="1" dirty="0">
              <a:solidFill>
                <a:schemeClr val="accent4">
                  <a:lumMod val="75000"/>
                </a:schemeClr>
              </a:solidFill>
            </a:endParaRPr>
          </a:p>
          <a:p>
            <a:r>
              <a:rPr lang="pt-BR" sz="2400" b="1" dirty="0">
                <a:solidFill>
                  <a:schemeClr val="accent4">
                    <a:lumMod val="75000"/>
                  </a:schemeClr>
                </a:solidFill>
              </a:rPr>
              <a:t>Example:</a:t>
            </a:r>
          </a:p>
          <a:p>
            <a:pPr marL="971550" lvl="1" indent="-514350">
              <a:buFont typeface="+mj-lt"/>
              <a:buAutoNum type="arabicPeriod"/>
            </a:pPr>
            <a:r>
              <a:rPr lang="pt-BR" sz="2400" dirty="0"/>
              <a:t>int a, b, c; </a:t>
            </a:r>
          </a:p>
          <a:p>
            <a:pPr marL="971550" lvl="1" indent="-514350">
              <a:buFont typeface="+mj-lt"/>
              <a:buAutoNum type="arabicPeriod"/>
            </a:pPr>
            <a:r>
              <a:rPr lang="pt-BR" sz="2400" dirty="0"/>
              <a:t>char d;</a:t>
            </a:r>
          </a:p>
          <a:p>
            <a:pPr marL="971550" lvl="1" indent="-514350">
              <a:buFont typeface="+mj-lt"/>
              <a:buAutoNum type="arabicPeriod"/>
            </a:pPr>
            <a:r>
              <a:rPr lang="pt-BR" sz="2400" dirty="0"/>
              <a:t> .... </a:t>
            </a:r>
          </a:p>
          <a:p>
            <a:pPr marL="971550" lvl="1" indent="-514350">
              <a:buFont typeface="+mj-lt"/>
              <a:buAutoNum type="arabicPeriod"/>
            </a:pPr>
            <a:r>
              <a:rPr lang="pt-BR" sz="2400" dirty="0"/>
              <a:t>.....</a:t>
            </a:r>
          </a:p>
          <a:p>
            <a:pPr marL="971550" lvl="1" indent="-514350">
              <a:buFont typeface="+mj-lt"/>
              <a:buAutoNum type="arabicPeriod"/>
            </a:pPr>
            <a:r>
              <a:rPr lang="pt-BR" sz="2400" dirty="0"/>
              <a:t>a = 3; </a:t>
            </a:r>
          </a:p>
          <a:p>
            <a:pPr marL="971550" lvl="1" indent="-514350">
              <a:buFont typeface="+mj-lt"/>
              <a:buAutoNum type="arabicPeriod"/>
            </a:pPr>
            <a:r>
              <a:rPr lang="pt-BR" sz="2400" dirty="0"/>
              <a:t>b = 5; </a:t>
            </a:r>
          </a:p>
          <a:p>
            <a:pPr marL="971550" lvl="1" indent="-514350">
              <a:buFont typeface="+mj-lt"/>
              <a:buAutoNum type="arabicPeriod"/>
            </a:pPr>
            <a:r>
              <a:rPr lang="pt-BR" sz="2400" dirty="0"/>
              <a:t>c=a+b; </a:t>
            </a:r>
          </a:p>
          <a:p>
            <a:pPr marL="971550" lvl="1" indent="-514350">
              <a:buFont typeface="+mj-lt"/>
              <a:buAutoNum type="arabicPeriod"/>
            </a:pPr>
            <a:r>
              <a:rPr lang="pt-BR" sz="2400" dirty="0"/>
              <a:t>d = ‘a’; </a:t>
            </a:r>
          </a:p>
          <a:p>
            <a:pPr marL="971550" lvl="1" indent="-514350">
              <a:buFont typeface="+mj-lt"/>
              <a:buAutoNum type="arabicPeriod"/>
            </a:pPr>
            <a:r>
              <a:rPr lang="pt-BR" sz="2400" dirty="0"/>
              <a:t>a = 4;</a:t>
            </a:r>
          </a:p>
          <a:p>
            <a:pPr marL="971550" lvl="1" indent="-514350">
              <a:buFont typeface="+mj-lt"/>
              <a:buAutoNum type="arabicPeriod"/>
            </a:pPr>
            <a:r>
              <a:rPr lang="pt-BR" sz="2400" dirty="0"/>
              <a:t> b = 2; </a:t>
            </a:r>
          </a:p>
          <a:p>
            <a:pPr marL="971550" lvl="1" indent="-514350">
              <a:buFont typeface="+mj-lt"/>
              <a:buAutoNum type="arabicPeriod"/>
            </a:pPr>
            <a:r>
              <a:rPr lang="pt-BR" sz="2400" dirty="0"/>
              <a:t>c=a-b; </a:t>
            </a:r>
          </a:p>
          <a:p>
            <a:pPr marL="971550" lvl="1" indent="-514350">
              <a:buFont typeface="+mj-lt"/>
              <a:buAutoNum type="arabicPeriod"/>
            </a:pPr>
            <a:r>
              <a:rPr lang="pt-BR" sz="2400" dirty="0"/>
              <a:t>d = 'W'; </a:t>
            </a:r>
            <a:endParaRPr lang="en-IN" sz="2400" dirty="0"/>
          </a:p>
          <a:p>
            <a:endParaRPr lang="en-IN" sz="2400" dirty="0"/>
          </a:p>
        </p:txBody>
      </p:sp>
      <p:sp>
        <p:nvSpPr>
          <p:cNvPr id="7" name="TextBox 6"/>
          <p:cNvSpPr txBox="1"/>
          <p:nvPr/>
        </p:nvSpPr>
        <p:spPr>
          <a:xfrm>
            <a:off x="3419872" y="1196752"/>
            <a:ext cx="4824536" cy="5539978"/>
          </a:xfrm>
          <a:prstGeom prst="rect">
            <a:avLst/>
          </a:prstGeom>
          <a:noFill/>
        </p:spPr>
        <p:txBody>
          <a:bodyPr wrap="square" rtlCol="0">
            <a:spAutoFit/>
          </a:bodyPr>
          <a:lstStyle/>
          <a:p>
            <a:pPr algn="just">
              <a:buFont typeface="Wingdings" pitchFamily="2" charset="2"/>
              <a:buChar char="Ø"/>
            </a:pPr>
            <a:r>
              <a:rPr lang="en-IN" sz="2800" dirty="0">
                <a:latin typeface="Times New Roman" panose="02020603050405020304" pitchFamily="18" charset="0"/>
                <a:cs typeface="Times New Roman" panose="02020603050405020304" pitchFamily="18" charset="0"/>
              </a:rPr>
              <a:t>The array is another kind of variable that is used extensively in C.</a:t>
            </a:r>
          </a:p>
          <a:p>
            <a:pPr algn="just">
              <a:buFont typeface="Wingdings" pitchFamily="2" charset="2"/>
              <a:buChar char="Ø"/>
            </a:pPr>
            <a:r>
              <a:rPr lang="en-IN" sz="2800" dirty="0">
                <a:latin typeface="Times New Roman" panose="02020603050405020304" pitchFamily="18" charset="0"/>
                <a:cs typeface="Times New Roman" panose="02020603050405020304" pitchFamily="18" charset="0"/>
              </a:rPr>
              <a:t> An array is an identifier that refers to a collection of data items that all have the same name. </a:t>
            </a:r>
          </a:p>
          <a:p>
            <a:pPr algn="just">
              <a:buFont typeface="Wingdings" pitchFamily="2" charset="2"/>
              <a:buChar char="Ø"/>
            </a:pPr>
            <a:endParaRPr lang="en-IN" sz="2800" dirty="0">
              <a:latin typeface="Times New Roman" panose="02020603050405020304" pitchFamily="18" charset="0"/>
              <a:cs typeface="Times New Roman" panose="02020603050405020304" pitchFamily="18" charset="0"/>
            </a:endParaRPr>
          </a:p>
          <a:p>
            <a:r>
              <a:rPr lang="en-IN" sz="2800" dirty="0"/>
              <a:t>Ex:</a:t>
            </a:r>
          </a:p>
          <a:p>
            <a:r>
              <a:rPr lang="en-IN" sz="2800" dirty="0" err="1"/>
              <a:t>int</a:t>
            </a:r>
            <a:r>
              <a:rPr lang="en-IN" sz="2800" dirty="0"/>
              <a:t>  x[10];</a:t>
            </a:r>
          </a:p>
          <a:p>
            <a:endParaRPr lang="en-IN" sz="2800" dirty="0"/>
          </a:p>
          <a:p>
            <a:r>
              <a:rPr lang="en-IN" sz="2800" dirty="0"/>
              <a:t>x is a 10-element array. </a:t>
            </a:r>
          </a:p>
          <a:p>
            <a:endParaRPr lang="en-IN" dirty="0"/>
          </a:p>
        </p:txBody>
      </p:sp>
      <p:sp>
        <p:nvSpPr>
          <p:cNvPr id="8" name="CustomShape 1"/>
          <p:cNvSpPr/>
          <p:nvPr/>
        </p:nvSpPr>
        <p:spPr>
          <a:xfrm>
            <a:off x="1080" y="0"/>
            <a:ext cx="9142920" cy="83700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latin typeface="Times New Roman" pitchFamily="18" charset="0"/>
                <a:cs typeface="Times New Roman" pitchFamily="18" charset="0"/>
              </a:rPr>
              <a:t>Variables &amp; Array Declarations</a:t>
            </a:r>
            <a:endParaRPr sz="3200" dirty="0">
              <a:latin typeface="Times New Roman" pitchFamily="18" charset="0"/>
              <a:cs typeface="Times New Roman" pitchFamily="18" charset="0"/>
            </a:endParaRPr>
          </a:p>
        </p:txBody>
      </p:sp>
    </p:spTree>
    <p:extLst>
      <p:ext uri="{BB962C8B-B14F-4D97-AF65-F5344CB8AC3E}">
        <p14:creationId xmlns:p14="http://schemas.microsoft.com/office/powerpoint/2010/main" val="41451278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9142920" cy="83700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latin typeface="Times New Roman" pitchFamily="18" charset="0"/>
                <a:cs typeface="Times New Roman" pitchFamily="18" charset="0"/>
              </a:rPr>
              <a:t>Expressions</a:t>
            </a:r>
            <a:endParaRPr sz="3200" dirty="0">
              <a:latin typeface="Times New Roman" pitchFamily="18" charset="0"/>
              <a:cs typeface="Times New Roman" pitchFamily="18" charset="0"/>
            </a:endParaRPr>
          </a:p>
        </p:txBody>
      </p:sp>
      <p:sp>
        <p:nvSpPr>
          <p:cNvPr id="7" name="TextBox 6"/>
          <p:cNvSpPr txBox="1"/>
          <p:nvPr/>
        </p:nvSpPr>
        <p:spPr>
          <a:xfrm>
            <a:off x="0" y="908720"/>
            <a:ext cx="9144000" cy="2800767"/>
          </a:xfrm>
          <a:prstGeom prst="rect">
            <a:avLst/>
          </a:prstGeom>
          <a:noFill/>
        </p:spPr>
        <p:txBody>
          <a:bodyPr wrap="square" rtlCol="0">
            <a:spAutoFit/>
          </a:bodyPr>
          <a:lstStyle/>
          <a:p>
            <a:pPr lvl="0" algn="just"/>
            <a:r>
              <a:rPr lang="en-US" sz="2000" dirty="0">
                <a:latin typeface="Times New Roman" panose="02020603050405020304" pitchFamily="18" charset="0"/>
                <a:cs typeface="Times New Roman" panose="02020603050405020304" pitchFamily="18" charset="0"/>
              </a:rPr>
              <a:t>An expression is a combination of operators and operands which reduces to a single value </a:t>
            </a:r>
            <a:endParaRPr lang="en-IN" sz="2000" dirty="0">
              <a:latin typeface="Times New Roman" panose="02020603050405020304" pitchFamily="18" charset="0"/>
              <a:cs typeface="Times New Roman" panose="02020603050405020304" pitchFamily="18" charset="0"/>
            </a:endParaRPr>
          </a:p>
          <a:p>
            <a:pPr lvl="0" algn="just"/>
            <a:r>
              <a:rPr lang="en-US" sz="2000" dirty="0">
                <a:latin typeface="Times New Roman" panose="02020603050405020304" pitchFamily="18" charset="0"/>
                <a:cs typeface="Times New Roman" panose="02020603050405020304" pitchFamily="18" charset="0"/>
              </a:rPr>
              <a:t>An operand is a data item on which an operation is performed.</a:t>
            </a:r>
            <a:endParaRPr lang="en-IN" sz="2000" dirty="0">
              <a:latin typeface="Times New Roman" panose="02020603050405020304" pitchFamily="18" charset="0"/>
              <a:cs typeface="Times New Roman" panose="02020603050405020304" pitchFamily="18" charset="0"/>
            </a:endParaRPr>
          </a:p>
          <a:p>
            <a:pPr lvl="0" algn="just"/>
            <a:r>
              <a:rPr lang="en-US" sz="2000" dirty="0">
                <a:latin typeface="Times New Roman" panose="02020603050405020304" pitchFamily="18" charset="0"/>
                <a:cs typeface="Times New Roman" panose="02020603050405020304" pitchFamily="18" charset="0"/>
              </a:rPr>
              <a:t>An operator indicates an operation to be performed on data</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z = 3+2*1	, z = 5 	</a:t>
            </a:r>
            <a:r>
              <a:rPr lang="en-IN" sz="2000" dirty="0">
                <a:solidFill>
                  <a:srgbClr val="0070C0"/>
                </a:solidFill>
              </a:rPr>
              <a:t>Types of Expressions</a:t>
            </a:r>
          </a:p>
          <a:p>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IN"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2780928"/>
            <a:ext cx="5181600" cy="1898504"/>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323528" y="4869160"/>
            <a:ext cx="8568952" cy="1569660"/>
          </a:xfrm>
          <a:prstGeom prst="rect">
            <a:avLst/>
          </a:prstGeom>
          <a:noFill/>
        </p:spPr>
        <p:txBody>
          <a:bodyPr wrap="square" rtlCol="0">
            <a:spAutoFit/>
          </a:bodyPr>
          <a:lstStyle/>
          <a:p>
            <a:r>
              <a:rPr lang="en-US" b="1" dirty="0"/>
              <a:t>1. </a:t>
            </a:r>
            <a:r>
              <a:rPr lang="en-US" sz="2400" b="1" dirty="0">
                <a:latin typeface="Times New Roman" panose="02020603050405020304" pitchFamily="18" charset="0"/>
                <a:cs typeface="Times New Roman" panose="02020603050405020304" pitchFamily="18" charset="0"/>
              </a:rPr>
              <a:t>Primary expressions</a:t>
            </a: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operand in the primary expression can be a name, a constant or any parenthesized expression </a:t>
            </a: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c = a+ (5*b);</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9142920" cy="83700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latin typeface="Times New Roman" pitchFamily="18" charset="0"/>
                <a:cs typeface="Times New Roman" pitchFamily="18" charset="0"/>
              </a:rPr>
              <a:t>Expressions</a:t>
            </a:r>
            <a:endParaRPr sz="3200" dirty="0">
              <a:latin typeface="Times New Roman" pitchFamily="18" charset="0"/>
              <a:cs typeface="Times New Roman" pitchFamily="18" charset="0"/>
            </a:endParaRPr>
          </a:p>
        </p:txBody>
      </p:sp>
      <p:sp>
        <p:nvSpPr>
          <p:cNvPr id="7" name="TextBox 6"/>
          <p:cNvSpPr txBox="1"/>
          <p:nvPr/>
        </p:nvSpPr>
        <p:spPr>
          <a:xfrm>
            <a:off x="0" y="908720"/>
            <a:ext cx="9144000" cy="624786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2. </a:t>
            </a:r>
            <a:r>
              <a:rPr lang="en-US" sz="2000" b="1" dirty="0" err="1">
                <a:latin typeface="Times New Roman" panose="02020603050405020304" pitchFamily="18" charset="0"/>
                <a:cs typeface="Times New Roman" panose="02020603050405020304" pitchFamily="18" charset="0"/>
              </a:rPr>
              <a:t>Postifix</a:t>
            </a:r>
            <a:r>
              <a:rPr lang="en-US" sz="2000" b="1" dirty="0">
                <a:latin typeface="Times New Roman" panose="02020603050405020304" pitchFamily="18" charset="0"/>
                <a:cs typeface="Times New Roman" panose="02020603050405020304" pitchFamily="18" charset="0"/>
              </a:rPr>
              <a:t> expressions:</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operator will be after the operands in a postfix expression</a:t>
            </a:r>
            <a:endParaRPr lang="en-IN"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a=5//z=a++  ===&gt; z= a</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 = a+1--</a:t>
            </a:r>
          </a:p>
          <a:p>
            <a:r>
              <a:rPr lang="en-US" sz="2000" b="1" dirty="0"/>
              <a:t>3. Prefix expressions</a:t>
            </a:r>
            <a:endParaRPr lang="en-IN" sz="2000" dirty="0"/>
          </a:p>
          <a:p>
            <a:r>
              <a:rPr lang="en-US" sz="2000" dirty="0"/>
              <a:t>The operator is before the operand in a prefix expression.</a:t>
            </a:r>
            <a:endParaRPr lang="en-IN" sz="2000" dirty="0"/>
          </a:p>
          <a:p>
            <a:r>
              <a:rPr lang="en-US" sz="2000" dirty="0" err="1"/>
              <a:t>Eg</a:t>
            </a:r>
            <a:r>
              <a:rPr lang="en-US" sz="2000" dirty="0"/>
              <a:t>: z=++a   ===&gt;  	 a = a+1</a:t>
            </a:r>
            <a:endParaRPr lang="en-IN" sz="2000" dirty="0"/>
          </a:p>
          <a:p>
            <a:r>
              <a:rPr lang="en-US" sz="2000" dirty="0"/>
              <a:t>           z= a</a:t>
            </a:r>
            <a:endParaRPr lang="en-IN" sz="2000" dirty="0"/>
          </a:p>
          <a:p>
            <a:r>
              <a:rPr lang="en-US" sz="2000" dirty="0"/>
              <a:t>4. </a:t>
            </a:r>
            <a:r>
              <a:rPr lang="en-US" sz="2000" b="1" dirty="0"/>
              <a:t>unary expression:</a:t>
            </a:r>
            <a:endParaRPr lang="en-IN" sz="2000" dirty="0"/>
          </a:p>
          <a:p>
            <a:r>
              <a:rPr lang="en-US" sz="2000" dirty="0"/>
              <a:t>It contains one operator and one operand</a:t>
            </a:r>
            <a:endParaRPr lang="en-IN" sz="2000" dirty="0"/>
          </a:p>
          <a:p>
            <a:r>
              <a:rPr lang="en-US" sz="2000" dirty="0" err="1"/>
              <a:t>Eg</a:t>
            </a:r>
            <a:r>
              <a:rPr lang="en-US" sz="2000" dirty="0"/>
              <a:t>: a++, --b</a:t>
            </a:r>
          </a:p>
          <a:p>
            <a:r>
              <a:rPr lang="en-US" sz="2000" b="1" dirty="0"/>
              <a:t>5. Binary expression</a:t>
            </a:r>
            <a:endParaRPr lang="en-IN" sz="2000" dirty="0"/>
          </a:p>
          <a:p>
            <a:r>
              <a:rPr lang="en-US" sz="2000" dirty="0"/>
              <a:t>It contains 2 operands and one operator	</a:t>
            </a:r>
            <a:endParaRPr lang="en-IN" sz="2000" dirty="0"/>
          </a:p>
          <a:p>
            <a:r>
              <a:rPr lang="en-US" sz="2000" dirty="0" err="1"/>
              <a:t>Eg</a:t>
            </a:r>
            <a:r>
              <a:rPr lang="en-US" sz="2000" dirty="0"/>
              <a:t>: a=b, c*d</a:t>
            </a:r>
            <a:endParaRPr lang="en-IN" sz="2000" dirty="0"/>
          </a:p>
          <a:p>
            <a:r>
              <a:rPr lang="en-US" sz="2000" b="1" dirty="0"/>
              <a:t>6. Ternary expression</a:t>
            </a:r>
            <a:endParaRPr lang="en-IN" sz="2000" dirty="0"/>
          </a:p>
          <a:p>
            <a:r>
              <a:rPr lang="en-US" sz="2000" dirty="0"/>
              <a:t>It contains 3 operands and two operators</a:t>
            </a:r>
            <a:endParaRPr lang="en-IN" sz="2000" dirty="0"/>
          </a:p>
          <a:p>
            <a:pPr lvl="1"/>
            <a:r>
              <a:rPr lang="en-US" sz="2000" dirty="0" err="1"/>
              <a:t>Eg</a:t>
            </a:r>
            <a:r>
              <a:rPr lang="en-US" sz="2000" dirty="0"/>
              <a:t> ; Exp1? Exp2 :Exp3</a:t>
            </a:r>
            <a:endParaRPr lang="en-IN" sz="2000" dirty="0"/>
          </a:p>
          <a:p>
            <a:r>
              <a:rPr lang="en-US" sz="2000" dirty="0"/>
              <a:t>  If  Exp1 is true ,Exp2 is executed. otherwise Exp3 is executed.</a:t>
            </a:r>
            <a:endParaRPr lang="en-IN" sz="2000" dirty="0"/>
          </a:p>
          <a:p>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372200" y="5301208"/>
            <a:ext cx="2160240" cy="369332"/>
          </a:xfrm>
          <a:prstGeom prst="rect">
            <a:avLst/>
          </a:prstGeom>
          <a:noFill/>
        </p:spPr>
        <p:txBody>
          <a:bodyPr wrap="square" rtlCol="0">
            <a:spAutoFit/>
          </a:bodyPr>
          <a:lstStyle/>
          <a:p>
            <a:r>
              <a:rPr lang="en-US" dirty="0" err="1">
                <a:hlinkClick r:id="rId2" action="ppaction://hlinkfile"/>
              </a:rPr>
              <a:t>Demo_examples</a:t>
            </a:r>
            <a:endParaRPr lang="en-I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251520" y="764704"/>
            <a:ext cx="8892480" cy="6093296"/>
          </a:xfrm>
          <a:prstGeom prst="rect">
            <a:avLst/>
          </a:prstGeom>
          <a:ln>
            <a:solidFill>
              <a:srgbClr val="C00000"/>
            </a:solidFill>
          </a:ln>
        </p:spPr>
        <p:txBody>
          <a:bodyPr>
            <a:noAutofit/>
          </a:bodyPr>
          <a:lstStyle/>
          <a:p>
            <a:pPr>
              <a:lnSpc>
                <a:spcPct val="120000"/>
              </a:lnSpc>
              <a:buFont typeface="Wingdings" pitchFamily="2" charset="2"/>
              <a:buChar char="Ø"/>
            </a:pPr>
            <a:r>
              <a:rPr lang="en-IN" sz="2400" dirty="0">
                <a:latin typeface="Times New Roman" panose="02020603050405020304" pitchFamily="18" charset="0"/>
                <a:cs typeface="Times New Roman" panose="02020603050405020304" pitchFamily="18" charset="0"/>
              </a:rPr>
              <a:t>A statement causes the computer to carry out some action.</a:t>
            </a:r>
          </a:p>
          <a:p>
            <a:pPr>
              <a:lnSpc>
                <a:spcPct val="120000"/>
              </a:lnSpc>
              <a:buFont typeface="Wingdings" pitchFamily="2" charset="2"/>
              <a:buChar char="Ø"/>
            </a:pPr>
            <a:r>
              <a:rPr lang="en-IN" sz="2400" dirty="0">
                <a:latin typeface="Times New Roman" panose="02020603050405020304" pitchFamily="18" charset="0"/>
                <a:cs typeface="Times New Roman" panose="02020603050405020304" pitchFamily="18" charset="0"/>
              </a:rPr>
              <a:t> There are three different classes of statements in C. </a:t>
            </a:r>
          </a:p>
          <a:p>
            <a:pPr marL="914400" lvl="1"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rPr>
              <a:t>expression statements</a:t>
            </a:r>
          </a:p>
          <a:p>
            <a:pPr marL="914400" lvl="1"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rPr>
              <a:t>compound statements</a:t>
            </a:r>
          </a:p>
          <a:p>
            <a:pPr marL="914400" lvl="1"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rPr>
              <a:t>control statements.</a:t>
            </a:r>
          </a:p>
          <a:p>
            <a:pPr marL="457200"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rPr>
              <a:t> </a:t>
            </a:r>
            <a:r>
              <a:rPr lang="en-IN" sz="2400" dirty="0">
                <a:solidFill>
                  <a:srgbClr val="00B0F0"/>
                </a:solidFill>
                <a:latin typeface="Times New Roman" panose="02020603050405020304" pitchFamily="18" charset="0"/>
                <a:cs typeface="Times New Roman" panose="02020603050405020304" pitchFamily="18" charset="0"/>
              </a:rPr>
              <a:t>An expression statements:</a:t>
            </a:r>
          </a:p>
          <a:p>
            <a:pPr lvl="1">
              <a:lnSpc>
                <a:spcPct val="120000"/>
              </a:lnSpc>
            </a:pPr>
            <a:r>
              <a:rPr lang="en-IN" sz="2400" dirty="0">
                <a:latin typeface="Times New Roman" panose="02020603050405020304" pitchFamily="18" charset="0"/>
                <a:cs typeface="Times New Roman" panose="02020603050405020304" pitchFamily="18" charset="0"/>
              </a:rPr>
              <a:t> consists of an expression followed by a semicolon. The execution of an </a:t>
            </a:r>
          </a:p>
          <a:p>
            <a:pPr lvl="1">
              <a:lnSpc>
                <a:spcPct val="120000"/>
              </a:lnSpc>
            </a:pPr>
            <a:r>
              <a:rPr lang="en-IN" sz="2400" dirty="0">
                <a:latin typeface="Times New Roman" panose="02020603050405020304" pitchFamily="18" charset="0"/>
                <a:cs typeface="Times New Roman" panose="02020603050405020304" pitchFamily="18" charset="0"/>
              </a:rPr>
              <a:t>expression statement causes the expression to be evaluated. </a:t>
            </a:r>
          </a:p>
          <a:p>
            <a:r>
              <a:rPr lang="en-IN" sz="2400" dirty="0"/>
              <a:t>Ex:</a:t>
            </a:r>
          </a:p>
          <a:p>
            <a:pPr marL="914400" lvl="1" indent="-457200">
              <a:buFont typeface="+mj-lt"/>
              <a:buAutoNum type="arabicPeriod"/>
            </a:pPr>
            <a:r>
              <a:rPr lang="en-IN" sz="2400" dirty="0" err="1"/>
              <a:t>Int</a:t>
            </a:r>
            <a:r>
              <a:rPr lang="en-IN" sz="2400" dirty="0"/>
              <a:t> a = 3; </a:t>
            </a:r>
          </a:p>
          <a:p>
            <a:pPr marL="914400" lvl="1" indent="-457200">
              <a:buFont typeface="+mj-lt"/>
              <a:buAutoNum type="arabicPeriod"/>
            </a:pPr>
            <a:r>
              <a:rPr lang="en-IN" sz="2400" dirty="0" err="1"/>
              <a:t>Int</a:t>
            </a:r>
            <a:r>
              <a:rPr lang="en-IN" sz="2400" dirty="0"/>
              <a:t> c=</a:t>
            </a:r>
            <a:r>
              <a:rPr lang="en-IN" sz="2400" dirty="0" err="1"/>
              <a:t>a+b</a:t>
            </a:r>
            <a:r>
              <a:rPr lang="en-IN" sz="2400" dirty="0"/>
              <a:t>; </a:t>
            </a:r>
          </a:p>
          <a:p>
            <a:pPr marL="914400" lvl="1" indent="-457200">
              <a:buFont typeface="+mj-lt"/>
              <a:buAutoNum type="arabicPeriod"/>
            </a:pPr>
            <a:r>
              <a:rPr lang="en-IN" sz="2400" dirty="0"/>
              <a:t>++a; </a:t>
            </a:r>
          </a:p>
          <a:p>
            <a:pPr marL="914400" lvl="1" indent="-457200">
              <a:buFont typeface="+mj-lt"/>
              <a:buAutoNum type="arabicPeriod"/>
            </a:pPr>
            <a:r>
              <a:rPr lang="en-IN" sz="2400" dirty="0" err="1"/>
              <a:t>printf</a:t>
            </a:r>
            <a:r>
              <a:rPr lang="en-IN" sz="2400" dirty="0"/>
              <a:t> (“c = %d”, c); </a:t>
            </a:r>
          </a:p>
          <a:p>
            <a:pPr lvl="1">
              <a:lnSpc>
                <a:spcPct val="120000"/>
              </a:lnSpc>
            </a:pPr>
            <a:endParaRPr lang="en-IN" sz="2400" dirty="0">
              <a:latin typeface="Times New Roman" panose="02020603050405020304" pitchFamily="18" charset="0"/>
              <a:cs typeface="Times New Roman" panose="02020603050405020304" pitchFamily="18" charset="0"/>
            </a:endParaRPr>
          </a:p>
        </p:txBody>
      </p:sp>
      <p:sp>
        <p:nvSpPr>
          <p:cNvPr id="6" name="CustomShape 1"/>
          <p:cNvSpPr/>
          <p:nvPr/>
        </p:nvSpPr>
        <p:spPr>
          <a:xfrm>
            <a:off x="0" y="0"/>
            <a:ext cx="9142920" cy="83700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solidFill>
                  <a:srgbClr val="C00000"/>
                </a:solidFill>
                <a:latin typeface="Arial Black" panose="020B0A04020102020204" pitchFamily="34" charset="0"/>
              </a:rPr>
              <a:t>Statements</a:t>
            </a:r>
            <a:endParaRPr sz="3200" dirty="0">
              <a:latin typeface="Times New Roman" pitchFamily="18" charset="0"/>
              <a:cs typeface="Times New Roman" pitchFamily="18" charset="0"/>
            </a:endParaRPr>
          </a:p>
        </p:txBody>
      </p:sp>
    </p:spTree>
    <p:extLst>
      <p:ext uri="{BB962C8B-B14F-4D97-AF65-F5344CB8AC3E}">
        <p14:creationId xmlns:p14="http://schemas.microsoft.com/office/powerpoint/2010/main" val="2320980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600C1B-C327-49A2-8996-AF0A16F3975F}"/>
              </a:ext>
            </a:extLst>
          </p:cNvPr>
          <p:cNvPicPr>
            <a:picLocks noChangeAspect="1"/>
          </p:cNvPicPr>
          <p:nvPr/>
        </p:nvPicPr>
        <p:blipFill>
          <a:blip r:embed="rId2"/>
          <a:stretch>
            <a:fillRect/>
          </a:stretch>
        </p:blipFill>
        <p:spPr>
          <a:xfrm>
            <a:off x="2551001" y="1985847"/>
            <a:ext cx="4041998" cy="3243353"/>
          </a:xfrm>
          <a:prstGeom prst="rect">
            <a:avLst/>
          </a:prstGeom>
        </p:spPr>
      </p:pic>
      <p:sp>
        <p:nvSpPr>
          <p:cNvPr id="2" name="Title 1">
            <a:extLst>
              <a:ext uri="{FF2B5EF4-FFF2-40B4-BE49-F238E27FC236}">
                <a16:creationId xmlns:a16="http://schemas.microsoft.com/office/drawing/2014/main" id="{35FA00C4-D344-4EA2-8397-872F1413591B}"/>
              </a:ext>
            </a:extLst>
          </p:cNvPr>
          <p:cNvSpPr>
            <a:spLocks noGrp="1"/>
          </p:cNvSpPr>
          <p:nvPr>
            <p:ph type="title"/>
          </p:nvPr>
        </p:nvSpPr>
        <p:spPr>
          <a:xfrm>
            <a:off x="457200" y="627656"/>
            <a:ext cx="8229240" cy="1145160"/>
          </a:xfrm>
        </p:spPr>
        <p:txBody>
          <a:bodyPr>
            <a:normAutofit fontScale="90000"/>
          </a:bodyPr>
          <a:lstStyle/>
          <a:p>
            <a:r>
              <a:rPr lang="en-US" dirty="0">
                <a:solidFill>
                  <a:schemeClr val="tx1"/>
                </a:solidFill>
              </a:rPr>
              <a:t>It is made of major two components. </a:t>
            </a:r>
            <a:br>
              <a:rPr lang="en-US" dirty="0">
                <a:solidFill>
                  <a:schemeClr val="tx1"/>
                </a:solidFill>
              </a:rPr>
            </a:br>
            <a:r>
              <a:rPr lang="en-US" dirty="0">
                <a:solidFill>
                  <a:schemeClr val="tx1"/>
                </a:solidFill>
              </a:rPr>
              <a:t>1) Software 2) Hardware.</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35955926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189913" y="764704"/>
            <a:ext cx="8954087" cy="5412259"/>
          </a:xfrm>
          <a:prstGeom prst="rect">
            <a:avLst/>
          </a:prstGeom>
          <a:ln>
            <a:solidFill>
              <a:srgbClr val="C00000"/>
            </a:solidFill>
          </a:ln>
        </p:spPr>
        <p:txBody>
          <a:bodyPr>
            <a:noAutofit/>
          </a:bodyPr>
          <a:lstStyle/>
          <a:p>
            <a:pPr marL="0" indent="0">
              <a:lnSpc>
                <a:spcPct val="120000"/>
              </a:lnSpc>
              <a:buNone/>
            </a:pPr>
            <a:r>
              <a:rPr lang="en-IN" sz="2400" dirty="0">
                <a:solidFill>
                  <a:srgbClr val="00B0F0"/>
                </a:solidFill>
                <a:latin typeface="Times New Roman" panose="02020603050405020304" pitchFamily="18" charset="0"/>
                <a:cs typeface="Times New Roman" panose="02020603050405020304" pitchFamily="18" charset="0"/>
              </a:rPr>
              <a:t>2. An Compound statements:</a:t>
            </a:r>
          </a:p>
          <a:p>
            <a:pPr lvl="1">
              <a:lnSpc>
                <a:spcPct val="120000"/>
              </a:lnSpc>
            </a:pPr>
            <a:r>
              <a:rPr lang="en-IN" sz="2400" dirty="0">
                <a:latin typeface="Times New Roman" panose="02020603050405020304" pitchFamily="18" charset="0"/>
                <a:cs typeface="Times New Roman" panose="02020603050405020304" pitchFamily="18" charset="0"/>
              </a:rPr>
              <a:t> A compound statement consists of several individual statements </a:t>
            </a:r>
          </a:p>
          <a:p>
            <a:pPr lvl="1">
              <a:lnSpc>
                <a:spcPct val="120000"/>
              </a:lnSpc>
            </a:pPr>
            <a:r>
              <a:rPr lang="en-IN" sz="2400" dirty="0">
                <a:latin typeface="Times New Roman" panose="02020603050405020304" pitchFamily="18" charset="0"/>
                <a:cs typeface="Times New Roman" panose="02020603050405020304" pitchFamily="18" charset="0"/>
              </a:rPr>
              <a:t>enclosed within a pair of braces { }. </a:t>
            </a:r>
          </a:p>
          <a:p>
            <a:pPr>
              <a:lnSpc>
                <a:spcPct val="120000"/>
              </a:lnSpc>
            </a:pPr>
            <a:r>
              <a:rPr lang="en-IN" sz="2400" dirty="0">
                <a:latin typeface="Times New Roman" panose="02020603050405020304" pitchFamily="18" charset="0"/>
                <a:cs typeface="Times New Roman" panose="02020603050405020304" pitchFamily="18" charset="0"/>
              </a:rPr>
              <a:t>Ex:</a:t>
            </a:r>
          </a:p>
          <a:p>
            <a:pPr marL="914400" lvl="1"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rPr>
              <a:t>{</a:t>
            </a:r>
          </a:p>
          <a:p>
            <a:pPr marL="914400" lvl="1"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rPr>
              <a:t>pi = 3.141593; </a:t>
            </a:r>
          </a:p>
          <a:p>
            <a:pPr marL="914400" lvl="1"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rPr>
              <a:t>circumference = 2. * pi * radius</a:t>
            </a:r>
            <a:r>
              <a:rPr lang="en-IN" sz="2400" b="1" dirty="0">
                <a:latin typeface="Times New Roman" panose="02020603050405020304" pitchFamily="18" charset="0"/>
                <a:cs typeface="Times New Roman" panose="02020603050405020304" pitchFamily="18" charset="0"/>
              </a:rPr>
              <a:t>; </a:t>
            </a:r>
          </a:p>
          <a:p>
            <a:pPr marL="914400" lvl="1"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rPr>
              <a:t>area = pi * radius * radius; </a:t>
            </a:r>
          </a:p>
          <a:p>
            <a:pPr marL="914400" lvl="1"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rPr>
              <a:t>}</a:t>
            </a:r>
          </a:p>
        </p:txBody>
      </p:sp>
      <p:sp>
        <p:nvSpPr>
          <p:cNvPr id="6" name="CustomShape 1"/>
          <p:cNvSpPr>
            <a:spLocks noGrp="1"/>
          </p:cNvSpPr>
          <p:nvPr>
            <p:ph type="title"/>
          </p:nvPr>
        </p:nvSpPr>
        <p:spPr>
          <a:xfrm>
            <a:off x="0" y="0"/>
            <a:ext cx="9144000" cy="707128"/>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solidFill>
                  <a:srgbClr val="C00000"/>
                </a:solidFill>
                <a:latin typeface="Arial Black" panose="020B0A04020102020204" pitchFamily="34" charset="0"/>
              </a:rPr>
              <a:t>Statements</a:t>
            </a:r>
            <a:endParaRPr sz="3200" dirty="0">
              <a:latin typeface="Times New Roman" pitchFamily="18" charset="0"/>
              <a:cs typeface="Times New Roman" pitchFamily="18" charset="0"/>
            </a:endParaRPr>
          </a:p>
        </p:txBody>
      </p:sp>
    </p:spTree>
    <p:extLst>
      <p:ext uri="{BB962C8B-B14F-4D97-AF65-F5344CB8AC3E}">
        <p14:creationId xmlns:p14="http://schemas.microsoft.com/office/powerpoint/2010/main" val="20838498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p:nvPr>
        </p:nvSpPr>
        <p:spPr>
          <a:xfrm>
            <a:off x="251520" y="692696"/>
            <a:ext cx="8496944" cy="5472608"/>
          </a:xfrm>
        </p:spPr>
        <p:txBody>
          <a:bodyPr/>
          <a:lstStyle/>
          <a:p>
            <a:r>
              <a:rPr lang="en-IN" sz="2400" dirty="0">
                <a:solidFill>
                  <a:srgbClr val="00B0F0"/>
                </a:solidFill>
              </a:rPr>
              <a:t>3. </a:t>
            </a:r>
            <a:r>
              <a:rPr lang="en-IN" sz="2600" dirty="0">
                <a:solidFill>
                  <a:srgbClr val="00B0F0"/>
                </a:solidFill>
              </a:rPr>
              <a:t>Control Statements:</a:t>
            </a:r>
          </a:p>
          <a:p>
            <a:pPr lvl="1" algn="just"/>
            <a:r>
              <a:rPr lang="en-IN" sz="2600" dirty="0">
                <a:latin typeface="Times New Roman" panose="02020603050405020304" pitchFamily="18" charset="0"/>
                <a:cs typeface="Times New Roman" panose="02020603050405020304" pitchFamily="18" charset="0"/>
              </a:rPr>
              <a:t>Control statements are used to create special program features, </a:t>
            </a:r>
          </a:p>
          <a:p>
            <a:pPr lvl="1" algn="just"/>
            <a:r>
              <a:rPr lang="en-IN" sz="2600" dirty="0">
                <a:latin typeface="Times New Roman" panose="02020603050405020304" pitchFamily="18" charset="0"/>
                <a:cs typeface="Times New Roman" panose="02020603050405020304" pitchFamily="18" charset="0"/>
              </a:rPr>
              <a:t>such as logical tests, loops and branches. Many control </a:t>
            </a:r>
          </a:p>
          <a:p>
            <a:pPr lvl="1" algn="just"/>
            <a:r>
              <a:rPr lang="en-IN" sz="2600" dirty="0">
                <a:latin typeface="Times New Roman" panose="02020603050405020304" pitchFamily="18" charset="0"/>
                <a:cs typeface="Times New Roman" panose="02020603050405020304" pitchFamily="18" charset="0"/>
              </a:rPr>
              <a:t>statements require that other statements be embedded within</a:t>
            </a:r>
          </a:p>
          <a:p>
            <a:pPr lvl="1" algn="just"/>
            <a:r>
              <a:rPr lang="en-IN" sz="2600" dirty="0">
                <a:latin typeface="Times New Roman" panose="02020603050405020304" pitchFamily="18" charset="0"/>
                <a:cs typeface="Times New Roman" panose="02020603050405020304" pitchFamily="18" charset="0"/>
              </a:rPr>
              <a:t> them, as illustrated in the following </a:t>
            </a:r>
          </a:p>
          <a:p>
            <a:pPr lvl="1" algn="just"/>
            <a:r>
              <a:rPr lang="en-IN" sz="2600" dirty="0">
                <a:latin typeface="Times New Roman" panose="02020603050405020304" pitchFamily="18" charset="0"/>
                <a:cs typeface="Times New Roman" panose="02020603050405020304" pitchFamily="18" charset="0"/>
              </a:rPr>
              <a:t>example.  Ex:</a:t>
            </a:r>
          </a:p>
          <a:p>
            <a:pPr marL="914400" lvl="1" indent="-457200" algn="just">
              <a:buFont typeface="+mj-lt"/>
              <a:buAutoNum type="arabicPeriod"/>
            </a:pPr>
            <a:r>
              <a:rPr lang="en-IN" sz="2600" dirty="0">
                <a:latin typeface="Times New Roman" panose="02020603050405020304" pitchFamily="18" charset="0"/>
                <a:cs typeface="Times New Roman" panose="02020603050405020304" pitchFamily="18" charset="0"/>
              </a:rPr>
              <a:t>while (count &lt;= n) </a:t>
            </a:r>
          </a:p>
          <a:p>
            <a:pPr marL="914400" lvl="1" indent="-457200" algn="just">
              <a:buFont typeface="+mj-lt"/>
              <a:buAutoNum type="arabicPeriod"/>
            </a:pPr>
            <a:r>
              <a:rPr lang="en-IN" sz="2600" dirty="0">
                <a:latin typeface="Times New Roman" panose="02020603050405020304" pitchFamily="18" charset="0"/>
                <a:cs typeface="Times New Roman" panose="02020603050405020304" pitchFamily="18" charset="0"/>
              </a:rPr>
              <a:t>{ </a:t>
            </a:r>
          </a:p>
          <a:p>
            <a:pPr marL="914400" lvl="1" indent="-457200" algn="just">
              <a:buFont typeface="+mj-lt"/>
              <a:buAutoNum type="arabicPeriod"/>
            </a:pPr>
            <a:r>
              <a:rPr lang="en-IN" sz="2600" dirty="0" err="1">
                <a:latin typeface="Times New Roman" panose="02020603050405020304" pitchFamily="18" charset="0"/>
                <a:cs typeface="Times New Roman" panose="02020603050405020304" pitchFamily="18" charset="0"/>
              </a:rPr>
              <a:t>printf</a:t>
            </a:r>
            <a:r>
              <a:rPr lang="en-IN" sz="2600" dirty="0">
                <a:latin typeface="Times New Roman" panose="02020603050405020304" pitchFamily="18" charset="0"/>
                <a:cs typeface="Times New Roman" panose="02020603050405020304" pitchFamily="18" charset="0"/>
              </a:rPr>
              <a:t>('x = '); </a:t>
            </a:r>
          </a:p>
          <a:p>
            <a:pPr marL="914400" lvl="1" indent="-457200" algn="just">
              <a:buFont typeface="+mj-lt"/>
              <a:buAutoNum type="arabicPeriod"/>
            </a:pPr>
            <a:r>
              <a:rPr lang="en-IN" sz="2600" dirty="0" err="1">
                <a:latin typeface="Times New Roman" panose="02020603050405020304" pitchFamily="18" charset="0"/>
                <a:cs typeface="Times New Roman" panose="02020603050405020304" pitchFamily="18" charset="0"/>
              </a:rPr>
              <a:t>scanf</a:t>
            </a:r>
            <a:r>
              <a:rPr lang="en-IN" sz="2600" dirty="0">
                <a:latin typeface="Times New Roman" panose="02020603050405020304" pitchFamily="18" charset="0"/>
                <a:cs typeface="Times New Roman" panose="02020603050405020304" pitchFamily="18" charset="0"/>
              </a:rPr>
              <a:t> ( "</a:t>
            </a:r>
            <a:r>
              <a:rPr lang="en-IN" sz="2600" dirty="0" err="1">
                <a:latin typeface="Times New Roman" panose="02020603050405020304" pitchFamily="18" charset="0"/>
                <a:cs typeface="Times New Roman" panose="02020603050405020304" pitchFamily="18" charset="0"/>
              </a:rPr>
              <a:t>Skf</a:t>
            </a:r>
            <a:r>
              <a:rPr lang="en-IN" sz="2600" dirty="0">
                <a:latin typeface="Times New Roman" panose="02020603050405020304" pitchFamily="18" charset="0"/>
                <a:cs typeface="Times New Roman" panose="02020603050405020304" pitchFamily="18" charset="0"/>
              </a:rPr>
              <a:t>" , &amp;x) ;</a:t>
            </a:r>
          </a:p>
          <a:p>
            <a:pPr marL="914400" lvl="1" indent="-457200" algn="just">
              <a:buFont typeface="+mj-lt"/>
              <a:buAutoNum type="arabicPeriod"/>
            </a:pPr>
            <a:r>
              <a:rPr lang="en-IN" sz="2600" dirty="0">
                <a:latin typeface="Times New Roman" panose="02020603050405020304" pitchFamily="18" charset="0"/>
                <a:cs typeface="Times New Roman" panose="02020603050405020304" pitchFamily="18" charset="0"/>
              </a:rPr>
              <a:t> sum += x; ++count; </a:t>
            </a:r>
          </a:p>
          <a:p>
            <a:pPr marL="914400" lvl="1" indent="-457200" algn="just">
              <a:buFont typeface="+mj-lt"/>
              <a:buAutoNum type="arabicPeriod"/>
            </a:pPr>
            <a:r>
              <a:rPr lang="en-IN" sz="2600" dirty="0">
                <a:latin typeface="Times New Roman" panose="02020603050405020304" pitchFamily="18" charset="0"/>
                <a:cs typeface="Times New Roman" panose="02020603050405020304" pitchFamily="18" charset="0"/>
              </a:rPr>
              <a:t>}</a:t>
            </a:r>
          </a:p>
          <a:p>
            <a:endParaRPr lang="en-IN" sz="2600" dirty="0"/>
          </a:p>
        </p:txBody>
      </p:sp>
      <p:sp>
        <p:nvSpPr>
          <p:cNvPr id="5" name="CustomShape 1"/>
          <p:cNvSpPr>
            <a:spLocks noGrp="1"/>
          </p:cNvSpPr>
          <p:nvPr>
            <p:ph type="title"/>
          </p:nvPr>
        </p:nvSpPr>
        <p:spPr>
          <a:xfrm>
            <a:off x="0" y="0"/>
            <a:ext cx="9144000" cy="707128"/>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200" dirty="0">
                <a:solidFill>
                  <a:srgbClr val="C00000"/>
                </a:solidFill>
                <a:latin typeface="Arial Black" panose="020B0A04020102020204" pitchFamily="34" charset="0"/>
              </a:rPr>
              <a:t>Statements</a:t>
            </a:r>
            <a:endParaRPr sz="3200" dirty="0">
              <a:latin typeface="Times New Roman" pitchFamily="18" charset="0"/>
              <a:cs typeface="Times New Roman"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92697"/>
          </a:xfrm>
          <a:solidFill>
            <a:srgbClr val="FFFF00"/>
          </a:solidFill>
          <a:ln>
            <a:solidFill>
              <a:schemeClr val="tx1"/>
            </a:solidFill>
          </a:ln>
        </p:spPr>
        <p:txBody>
          <a:bodyPr>
            <a:normAutofit/>
          </a:bodyPr>
          <a:lstStyle/>
          <a:p>
            <a:pPr algn="l"/>
            <a:r>
              <a:rPr lang="en-IN" sz="3600" dirty="0">
                <a:solidFill>
                  <a:srgbClr val="C00000"/>
                </a:solidFill>
                <a:latin typeface="Times New Roman" pitchFamily="18" charset="0"/>
                <a:cs typeface="Times New Roman" pitchFamily="18" charset="0"/>
              </a:rPr>
              <a:t>UNIT-1</a:t>
            </a:r>
          </a:p>
        </p:txBody>
      </p:sp>
      <p:sp>
        <p:nvSpPr>
          <p:cNvPr id="3" name="Subtitle 2"/>
          <p:cNvSpPr>
            <a:spLocks noGrp="1"/>
          </p:cNvSpPr>
          <p:nvPr>
            <p:ph type="subTitle" idx="4294967295"/>
          </p:nvPr>
        </p:nvSpPr>
        <p:spPr>
          <a:xfrm>
            <a:off x="323528" y="908720"/>
            <a:ext cx="7560840" cy="5544616"/>
          </a:xfrm>
          <a:prstGeom prst="rect">
            <a:avLst/>
          </a:prstGeom>
          <a:ln>
            <a:solidFill>
              <a:srgbClr val="C00000"/>
            </a:solidFill>
          </a:ln>
        </p:spPr>
        <p:txBody>
          <a:bodyPr/>
          <a:lstStyle/>
          <a:p>
            <a:pPr lvl="1"/>
            <a:r>
              <a:rPr lang="en-US" sz="3600" dirty="0">
                <a:solidFill>
                  <a:srgbClr val="0070C0"/>
                </a:solidFill>
                <a:latin typeface="Times New Roman" panose="02020603050405020304" pitchFamily="18" charset="0"/>
                <a:cs typeface="Times New Roman" panose="02020603050405020304" pitchFamily="18" charset="0"/>
              </a:rPr>
              <a:t>L6: </a:t>
            </a:r>
          </a:p>
          <a:p>
            <a:pPr marL="342900" indent="-342900" algn="l"/>
            <a:r>
              <a:rPr lang="en-US" sz="3600" dirty="0">
                <a:solidFill>
                  <a:srgbClr val="0070C0"/>
                </a:solidFill>
                <a:latin typeface="Times New Roman" panose="02020603050405020304" pitchFamily="18" charset="0"/>
                <a:cs typeface="Times New Roman" panose="02020603050405020304" pitchFamily="18" charset="0"/>
              </a:rPr>
              <a:t>1.How to compile and execute C program</a:t>
            </a:r>
          </a:p>
          <a:p>
            <a:pPr marL="342900" indent="-342900" algn="l"/>
            <a:r>
              <a:rPr lang="en-US" sz="3600" dirty="0">
                <a:solidFill>
                  <a:srgbClr val="0070C0"/>
                </a:solidFill>
                <a:latin typeface="Times New Roman" panose="02020603050405020304" pitchFamily="18" charset="0"/>
                <a:cs typeface="Times New Roman" panose="02020603050405020304" pitchFamily="18" charset="0"/>
              </a:rPr>
              <a:t>2. Error diagnostic and debugging techniques</a:t>
            </a:r>
            <a:endParaRPr lang="en-IN" sz="3600" dirty="0">
              <a:solidFill>
                <a:srgbClr val="0070C0"/>
              </a:solidFill>
              <a:latin typeface="Times New Roman" panose="02020603050405020304" pitchFamily="18" charset="0"/>
              <a:cs typeface="Times New Roman" panose="02020603050405020304" pitchFamily="18" charset="0"/>
            </a:endParaRPr>
          </a:p>
          <a:p>
            <a:pPr marL="342900" indent="-342900" algn="l"/>
            <a:r>
              <a:rPr lang="en-IN" sz="3600" dirty="0">
                <a:solidFill>
                  <a:srgbClr val="0070C0"/>
                </a:solidFill>
                <a:latin typeface="Times New Roman" panose="02020603050405020304" pitchFamily="18" charset="0"/>
                <a:cs typeface="Times New Roman" panose="02020603050405020304" pitchFamily="18" charset="0"/>
              </a:rPr>
              <a:t>3.Structure of C program</a:t>
            </a:r>
          </a:p>
          <a:p>
            <a:pPr marL="342900" indent="-342900" algn="l"/>
            <a:r>
              <a:rPr lang="en-US" sz="3600" dirty="0">
                <a:solidFill>
                  <a:srgbClr val="0070C0"/>
                </a:solidFill>
                <a:latin typeface="Times New Roman" panose="02020603050405020304" pitchFamily="18" charset="0"/>
                <a:cs typeface="Times New Roman" panose="02020603050405020304" pitchFamily="18" charset="0"/>
              </a:rPr>
              <a:t>4.Writing a C program</a:t>
            </a:r>
          </a:p>
        </p:txBody>
      </p:sp>
    </p:spTree>
    <p:extLst>
      <p:ext uri="{BB962C8B-B14F-4D97-AF65-F5344CB8AC3E}">
        <p14:creationId xmlns:p14="http://schemas.microsoft.com/office/powerpoint/2010/main" val="35593122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836712"/>
            <a:ext cx="8964488" cy="6555641"/>
          </a:xfrm>
          <a:prstGeom prst="rect">
            <a:avLst/>
          </a:prstGeom>
        </p:spPr>
        <p:txBody>
          <a:bodyPr wrap="square">
            <a:spAutoFit/>
          </a:bodyPr>
          <a:lstStyle/>
          <a:p>
            <a:r>
              <a:rPr lang="en-US" sz="2800" dirty="0"/>
              <a:t>There are 4 steps in this process.</a:t>
            </a:r>
            <a:endParaRPr lang="en-IN" sz="2800" dirty="0"/>
          </a:p>
          <a:p>
            <a:r>
              <a:rPr lang="en-US" sz="2800" dirty="0"/>
              <a:t> </a:t>
            </a:r>
            <a:endParaRPr lang="en-IN" sz="2800" dirty="0"/>
          </a:p>
          <a:p>
            <a:r>
              <a:rPr lang="en-US" sz="2800" b="1" dirty="0">
                <a:solidFill>
                  <a:srgbClr val="00B050"/>
                </a:solidFill>
                <a:latin typeface="Times New Roman" panose="02020603050405020304" pitchFamily="18" charset="0"/>
                <a:cs typeface="Times New Roman" panose="02020603050405020304" pitchFamily="18" charset="0"/>
              </a:rPr>
              <a:t>1) </a:t>
            </a:r>
            <a:r>
              <a:rPr lang="en-US" sz="2800" b="1" u="sng" dirty="0">
                <a:solidFill>
                  <a:srgbClr val="00B050"/>
                </a:solidFill>
                <a:latin typeface="Times New Roman" panose="02020603050405020304" pitchFamily="18" charset="0"/>
                <a:cs typeface="Times New Roman" panose="02020603050405020304" pitchFamily="18" charset="0"/>
              </a:rPr>
              <a:t>Writing and editing the program</a:t>
            </a:r>
            <a:endParaRPr lang="en-IN" sz="2800" dirty="0">
              <a:solidFill>
                <a:srgbClr val="00B050"/>
              </a:solidFill>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t>
            </a:r>
            <a:r>
              <a:rPr lang="en-US" sz="2800" b="1" dirty="0">
                <a:solidFill>
                  <a:schemeClr val="accent2">
                    <a:lumMod val="75000"/>
                  </a:schemeClr>
                </a:solidFill>
                <a:latin typeface="Times New Roman" panose="02020603050405020304" pitchFamily="18" charset="0"/>
                <a:cs typeface="Times New Roman" panose="02020603050405020304" pitchFamily="18" charset="0"/>
              </a:rPr>
              <a:t>Text editors</a:t>
            </a:r>
            <a:r>
              <a:rPr lang="en-US" sz="2800" dirty="0">
                <a:latin typeface="Times New Roman" panose="02020603050405020304" pitchFamily="18" charset="0"/>
                <a:cs typeface="Times New Roman" panose="02020603050405020304" pitchFamily="18" charset="0"/>
              </a:rPr>
              <a:t>’ are used to write programs.</a:t>
            </a:r>
            <a:endParaRPr lang="en-IN"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Users can enter, change and store character data using text editors</a:t>
            </a:r>
            <a:endParaRPr lang="en-IN"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Special text editor is often included with a compiler</a:t>
            </a:r>
            <a:endParaRPr lang="en-IN"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After completing writing program, the file is saved to disk. It is known as </a:t>
            </a:r>
            <a:r>
              <a:rPr lang="en-US" sz="2800" b="1" dirty="0">
                <a:latin typeface="Times New Roman" panose="02020603050405020304" pitchFamily="18" charset="0"/>
                <a:cs typeface="Times New Roman" panose="02020603050405020304" pitchFamily="18" charset="0"/>
              </a:rPr>
              <a:t>“</a:t>
            </a:r>
            <a:r>
              <a:rPr lang="en-US" sz="2800" b="1" dirty="0">
                <a:solidFill>
                  <a:schemeClr val="accent2">
                    <a:lumMod val="75000"/>
                  </a:schemeClr>
                </a:solidFill>
                <a:latin typeface="Times New Roman" panose="02020603050405020304" pitchFamily="18" charset="0"/>
                <a:cs typeface="Times New Roman" panose="02020603050405020304" pitchFamily="18" charset="0"/>
              </a:rPr>
              <a:t>source file’</a:t>
            </a: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This file is input to the </a:t>
            </a:r>
            <a:r>
              <a:rPr lang="en-US" sz="2800" dirty="0">
                <a:solidFill>
                  <a:schemeClr val="accent2">
                    <a:lumMod val="75000"/>
                  </a:schemeClr>
                </a:solidFill>
                <a:latin typeface="Times New Roman" panose="02020603050405020304" pitchFamily="18" charset="0"/>
                <a:cs typeface="Times New Roman" panose="02020603050405020304" pitchFamily="18" charset="0"/>
              </a:rPr>
              <a:t>compiler</a:t>
            </a:r>
            <a:r>
              <a:rPr lang="en-US" sz="2800" dirty="0"/>
              <a:t>	</a:t>
            </a:r>
            <a:endParaRPr lang="en-IN" sz="2800" dirty="0"/>
          </a:p>
          <a:p>
            <a:pPr lvl="0"/>
            <a:endParaRPr lang="en-US" sz="2800" dirty="0"/>
          </a:p>
          <a:p>
            <a:pPr lvl="0"/>
            <a:endParaRPr lang="en-US" sz="2800" dirty="0"/>
          </a:p>
          <a:p>
            <a:r>
              <a:rPr lang="en-US" sz="2800" dirty="0"/>
              <a:t> </a:t>
            </a:r>
            <a:endParaRPr lang="en-IN" sz="2800" dirty="0"/>
          </a:p>
          <a:p>
            <a:pPr lvl="0">
              <a:buFont typeface="Wingdings" pitchFamily="2" charset="2"/>
              <a:buChar char="Ø"/>
            </a:pPr>
            <a:endParaRPr lang="en-US" sz="2800" b="1" dirty="0"/>
          </a:p>
          <a:p>
            <a:pPr lvl="0">
              <a:buFont typeface="Wingdings" pitchFamily="2" charset="2"/>
              <a:buChar char="Ø"/>
            </a:pPr>
            <a:endParaRPr lang="en-IN" sz="2800" dirty="0"/>
          </a:p>
        </p:txBody>
      </p:sp>
      <p:sp>
        <p:nvSpPr>
          <p:cNvPr id="6"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2400" b="1" dirty="0"/>
          </a:p>
          <a:p>
            <a:pPr lvl="1"/>
            <a:endParaRPr lang="en-IN" sz="2400" b="1" dirty="0"/>
          </a:p>
          <a:p>
            <a:pPr lvl="1"/>
            <a:r>
              <a:rPr lang="en-US" sz="2400" b="1" dirty="0"/>
              <a:t>CREATING AND RUNNING PROGRAM</a:t>
            </a:r>
            <a:endParaRPr lang="en-IN" sz="2400" dirty="0"/>
          </a:p>
          <a:p>
            <a:r>
              <a:rPr lang="en-IN" sz="2400" dirty="0"/>
              <a:t> </a:t>
            </a:r>
          </a:p>
          <a:p>
            <a:pPr lvl="1"/>
            <a:endParaRPr lang="en-IN" sz="2400" b="1" dirty="0"/>
          </a:p>
          <a:p>
            <a:pPr lvl="1"/>
            <a:endParaRPr lang="en-IN" sz="2400" b="1"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2400" b="1" dirty="0"/>
          </a:p>
          <a:p>
            <a:pPr lvl="1"/>
            <a:endParaRPr lang="en-IN" sz="2400" b="1" dirty="0"/>
          </a:p>
          <a:p>
            <a:pPr lvl="1"/>
            <a:r>
              <a:rPr lang="en-US" sz="2400" b="1" dirty="0"/>
              <a:t>CREATING AND RUNNING PROGRAM</a:t>
            </a:r>
            <a:endParaRPr lang="en-IN" sz="2400" dirty="0"/>
          </a:p>
          <a:p>
            <a:r>
              <a:rPr lang="en-IN" sz="2400" dirty="0"/>
              <a:t> </a:t>
            </a:r>
          </a:p>
          <a:p>
            <a:pPr lvl="1"/>
            <a:endParaRPr lang="en-IN" sz="2400" b="1" dirty="0"/>
          </a:p>
          <a:p>
            <a:pPr lvl="1"/>
            <a:endParaRPr lang="en-IN" sz="2400" b="1" dirty="0"/>
          </a:p>
        </p:txBody>
      </p:sp>
      <p:sp>
        <p:nvSpPr>
          <p:cNvPr id="4" name="Rectangle 3"/>
          <p:cNvSpPr/>
          <p:nvPr/>
        </p:nvSpPr>
        <p:spPr>
          <a:xfrm>
            <a:off x="0" y="836712"/>
            <a:ext cx="9144000" cy="4893647"/>
          </a:xfrm>
          <a:prstGeom prst="rect">
            <a:avLst/>
          </a:prstGeom>
        </p:spPr>
        <p:txBody>
          <a:bodyPr wrap="square">
            <a:spAutoFit/>
          </a:bodyPr>
          <a:lstStyle/>
          <a:p>
            <a:r>
              <a:rPr lang="en-US" sz="2400" b="1" dirty="0">
                <a:solidFill>
                  <a:srgbClr val="00B050"/>
                </a:solidFill>
                <a:latin typeface="Times New Roman" panose="02020603050405020304" pitchFamily="18" charset="0"/>
                <a:cs typeface="Times New Roman" panose="02020603050405020304" pitchFamily="18" charset="0"/>
              </a:rPr>
              <a:t>2) </a:t>
            </a:r>
            <a:r>
              <a:rPr lang="en-US" sz="2400" b="1" u="sng" dirty="0">
                <a:solidFill>
                  <a:srgbClr val="00B050"/>
                </a:solidFill>
                <a:latin typeface="Times New Roman" panose="02020603050405020304" pitchFamily="18" charset="0"/>
                <a:cs typeface="Times New Roman" panose="02020603050405020304" pitchFamily="18" charset="0"/>
              </a:rPr>
              <a:t>Compiling the program</a:t>
            </a:r>
            <a:endParaRPr lang="en-IN" sz="2400" dirty="0">
              <a:solidFill>
                <a:srgbClr val="00B05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t>
            </a:r>
            <a:r>
              <a:rPr lang="en-US" sz="2400" b="1" dirty="0">
                <a:solidFill>
                  <a:schemeClr val="accent2">
                    <a:lumMod val="75000"/>
                  </a:schemeClr>
                </a:solidFill>
                <a:latin typeface="Times New Roman" panose="02020603050405020304" pitchFamily="18" charset="0"/>
                <a:cs typeface="Times New Roman" panose="02020603050405020304" pitchFamily="18" charset="0"/>
              </a:rPr>
              <a:t>Compiler</a:t>
            </a:r>
            <a:r>
              <a:rPr lang="en-US" sz="2400" dirty="0">
                <a:latin typeface="Times New Roman" panose="02020603050405020304" pitchFamily="18" charset="0"/>
                <a:cs typeface="Times New Roman" panose="02020603050405020304" pitchFamily="18" charset="0"/>
              </a:rPr>
              <a:t>” is a software that translates the source file into machine language</a:t>
            </a:r>
            <a:r>
              <a:rPr lang="en-US" sz="2400" dirty="0"/>
              <a:t>(in the form of 0’s and 1’s). Saved with .</a:t>
            </a:r>
            <a:r>
              <a:rPr lang="en-US" sz="2400" dirty="0" err="1"/>
              <a:t>obj</a:t>
            </a:r>
            <a:r>
              <a:rPr lang="en-US" sz="2400" dirty="0"/>
              <a:t> extension</a:t>
            </a:r>
          </a:p>
          <a:p>
            <a:pPr lvl="0"/>
            <a:endParaRPr lang="en-IN"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The ‘C’ compiler is actually 2 separate program </a:t>
            </a: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 Preprocessor</a:t>
            </a: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b) Translator</a:t>
            </a:r>
            <a:endParaRPr lang="en-IN"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A) </a:t>
            </a:r>
            <a:r>
              <a:rPr lang="en-US" sz="2400" b="1" dirty="0">
                <a:solidFill>
                  <a:schemeClr val="accent2">
                    <a:lumMod val="75000"/>
                  </a:schemeClr>
                </a:solidFill>
                <a:latin typeface="Times New Roman" panose="02020603050405020304" pitchFamily="18" charset="0"/>
                <a:cs typeface="Times New Roman" panose="02020603050405020304" pitchFamily="18" charset="0"/>
              </a:rPr>
              <a:t>Preprocessor</a:t>
            </a: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It reads the source code and prepares it for the translator</a:t>
            </a:r>
            <a:endParaRPr lang="en-IN"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It scans for special instructions known as ‘preprocessor’ commands</a:t>
            </a:r>
            <a:endParaRPr lang="en-IN"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These commands tell the preprocessor to look for special code libraries and make substitutions</a:t>
            </a:r>
            <a:endParaRPr lang="en-IN"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The result of preprocessing is called ‘</a:t>
            </a:r>
            <a:r>
              <a:rPr lang="en-US" sz="2400" dirty="0">
                <a:solidFill>
                  <a:schemeClr val="accent2">
                    <a:lumMod val="75000"/>
                  </a:schemeClr>
                </a:solidFill>
                <a:latin typeface="Times New Roman" panose="02020603050405020304" pitchFamily="18" charset="0"/>
                <a:cs typeface="Times New Roman" panose="02020603050405020304" pitchFamily="18" charset="0"/>
              </a:rPr>
              <a:t>translation</a:t>
            </a:r>
            <a:r>
              <a:rPr lang="en-US" sz="2400" dirty="0">
                <a:latin typeface="Times New Roman" panose="02020603050405020304" pitchFamily="18" charset="0"/>
                <a:cs typeface="Times New Roman" panose="02020603050405020304" pitchFamily="18" charset="0"/>
              </a:rPr>
              <a:t>’ unit</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8720"/>
            <a:ext cx="9144000" cy="5262979"/>
          </a:xfrm>
          <a:prstGeom prst="rect">
            <a:avLst/>
          </a:prstGeom>
        </p:spPr>
        <p:txBody>
          <a:bodyPr wrap="square">
            <a:spAutoFit/>
          </a:bodyPr>
          <a:lstStyle/>
          <a:p>
            <a:r>
              <a:rPr lang="en-US" sz="2800" dirty="0"/>
              <a:t>3. Linking programs: The object file is not only enough to get the output. The object code of the keywords used in the program is needed to be combined with the object file. For example in any program, We use </a:t>
            </a:r>
            <a:r>
              <a:rPr lang="en-US" sz="2800" dirty="0" err="1"/>
              <a:t>printf</a:t>
            </a:r>
            <a:r>
              <a:rPr lang="en-US" sz="2800" dirty="0"/>
              <a:t> keyword and the object code of </a:t>
            </a:r>
            <a:r>
              <a:rPr lang="en-US" sz="2800" dirty="0" err="1"/>
              <a:t>printf</a:t>
            </a:r>
            <a:r>
              <a:rPr lang="en-US" sz="2800" dirty="0"/>
              <a:t> is needed to be combined with object file.</a:t>
            </a:r>
          </a:p>
          <a:p>
            <a:pPr>
              <a:buFont typeface="Wingdings" pitchFamily="2" charset="2"/>
              <a:buChar char="Ø"/>
            </a:pPr>
            <a:endParaRPr lang="en-US" sz="2800" dirty="0"/>
          </a:p>
          <a:p>
            <a:r>
              <a:rPr lang="en-IN" sz="2800" dirty="0"/>
              <a:t>4. Program execution: </a:t>
            </a:r>
            <a:r>
              <a:rPr lang="en-US" sz="2800" dirty="0"/>
              <a:t>Once the program has been linked, it is ready for execution. The program must be loaded in to the primary memory to execute it. Loader will load the program in to main memory. We use Run to execute the program.</a:t>
            </a:r>
            <a:endParaRPr lang="en-IN" sz="2800" dirty="0"/>
          </a:p>
        </p:txBody>
      </p:sp>
      <p:sp>
        <p:nvSpPr>
          <p:cNvPr id="4"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2400" b="1" dirty="0"/>
          </a:p>
          <a:p>
            <a:pPr lvl="1"/>
            <a:endParaRPr lang="en-IN" sz="2400" b="1" dirty="0"/>
          </a:p>
          <a:p>
            <a:pPr lvl="1"/>
            <a:r>
              <a:rPr lang="en-US" sz="2400" b="1" dirty="0"/>
              <a:t>CREATING AND RUNNING PROGRAM</a:t>
            </a:r>
            <a:endParaRPr lang="en-IN" sz="2400" dirty="0"/>
          </a:p>
          <a:p>
            <a:r>
              <a:rPr lang="en-IN" sz="2400" dirty="0"/>
              <a:t> </a:t>
            </a:r>
          </a:p>
          <a:p>
            <a:pPr lvl="1"/>
            <a:endParaRPr lang="en-IN" sz="2400" b="1" dirty="0"/>
          </a:p>
          <a:p>
            <a:pPr lvl="1"/>
            <a:endParaRPr lang="en-IN" sz="2400" b="1"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8720"/>
            <a:ext cx="9144000" cy="523220"/>
          </a:xfrm>
          <a:prstGeom prst="rect">
            <a:avLst/>
          </a:prstGeom>
        </p:spPr>
        <p:txBody>
          <a:bodyPr wrap="square">
            <a:spAutoFit/>
          </a:bodyPr>
          <a:lstStyle/>
          <a:p>
            <a:pPr>
              <a:buFont typeface="Wingdings" pitchFamily="2" charset="2"/>
              <a:buChar char="Ø"/>
            </a:pPr>
            <a:endParaRPr lang="en-IN" sz="2800" dirty="0"/>
          </a:p>
        </p:txBody>
      </p:sp>
      <p:sp>
        <p:nvSpPr>
          <p:cNvPr id="4"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4400" b="1" dirty="0">
              <a:latin typeface="Times New Roman" pitchFamily="18" charset="0"/>
              <a:cs typeface="Times New Roman" pitchFamily="18" charset="0"/>
            </a:endParaRPr>
          </a:p>
          <a:p>
            <a:pPr lvl="1" algn="ctr"/>
            <a:r>
              <a:rPr lang="en-IN" sz="4400" dirty="0">
                <a:solidFill>
                  <a:srgbClr val="C00000"/>
                </a:solidFill>
                <a:latin typeface="Times New Roman" pitchFamily="18" charset="0"/>
                <a:cs typeface="Times New Roman" pitchFamily="18" charset="0"/>
              </a:rPr>
              <a:t>Errors Diagnostics</a:t>
            </a:r>
            <a:r>
              <a:rPr lang="en-IN" sz="2400" dirty="0"/>
              <a:t> </a:t>
            </a:r>
          </a:p>
          <a:p>
            <a:pPr lvl="1"/>
            <a:endParaRPr lang="en-IN" sz="2400" b="1" dirty="0"/>
          </a:p>
          <a:p>
            <a:pPr lvl="1"/>
            <a:endParaRPr lang="en-IN" sz="2400" b="1" dirty="0"/>
          </a:p>
        </p:txBody>
      </p:sp>
      <p:sp>
        <p:nvSpPr>
          <p:cNvPr id="6" name="Rectangle 5"/>
          <p:cNvSpPr/>
          <p:nvPr/>
        </p:nvSpPr>
        <p:spPr>
          <a:xfrm>
            <a:off x="0" y="764704"/>
            <a:ext cx="8892480" cy="6093976"/>
          </a:xfrm>
          <a:prstGeom prst="rect">
            <a:avLst/>
          </a:prstGeom>
        </p:spPr>
        <p:txBody>
          <a:bodyPr wrap="square">
            <a:spAutoFit/>
          </a:bodyPr>
          <a:lstStyle/>
          <a:p>
            <a:pPr algn="just">
              <a:buFont typeface="Wingdings" pitchFamily="2" charset="2"/>
              <a:buChar char="Ø"/>
            </a:pPr>
            <a:r>
              <a:rPr lang="en-IN" sz="2600" dirty="0">
                <a:latin typeface="Times New Roman" panose="02020603050405020304" pitchFamily="18" charset="0"/>
                <a:cs typeface="Times New Roman" panose="02020603050405020304" pitchFamily="18" charset="0"/>
              </a:rPr>
              <a:t>C compilers will generate diagnostic messages when syntactic errors have been detected during the compilation process. </a:t>
            </a:r>
          </a:p>
          <a:p>
            <a:pPr algn="just">
              <a:buFont typeface="Wingdings" pitchFamily="2" charset="2"/>
              <a:buChar char="Ø"/>
            </a:pPr>
            <a:r>
              <a:rPr lang="en-IN" sz="2600" dirty="0">
                <a:latin typeface="Times New Roman" panose="02020603050405020304" pitchFamily="18" charset="0"/>
                <a:cs typeface="Times New Roman" panose="02020603050405020304" pitchFamily="18" charset="0"/>
              </a:rPr>
              <a:t>These diagnostic messages are not always straightforward in their meaning and they may not correctly identify where the error occurred.</a:t>
            </a:r>
          </a:p>
          <a:p>
            <a:pPr algn="just">
              <a:buFont typeface="Wingdings" pitchFamily="2" charset="2"/>
              <a:buChar char="Ø"/>
            </a:pPr>
            <a:r>
              <a:rPr lang="en-IN" sz="2600" dirty="0">
                <a:latin typeface="Times New Roman" panose="02020603050405020304" pitchFamily="18" charset="0"/>
                <a:cs typeface="Times New Roman" panose="02020603050405020304" pitchFamily="18" charset="0"/>
              </a:rPr>
              <a:t>The program contains five different syntactic errors.</a:t>
            </a:r>
          </a:p>
          <a:p>
            <a:pPr algn="just">
              <a:buFont typeface="Wingdings" pitchFamily="2" charset="2"/>
              <a:buChar char="Ø"/>
            </a:pPr>
            <a:endParaRPr lang="en-IN" sz="2600" dirty="0">
              <a:latin typeface="Times New Roman" panose="02020603050405020304" pitchFamily="18" charset="0"/>
              <a:cs typeface="Times New Roman" panose="02020603050405020304" pitchFamily="18" charset="0"/>
            </a:endParaRPr>
          </a:p>
          <a:p>
            <a:pPr algn="just"/>
            <a:r>
              <a:rPr lang="en-IN" sz="2600" dirty="0">
                <a:latin typeface="Times New Roman" panose="02020603050405020304" pitchFamily="18" charset="0"/>
                <a:cs typeface="Times New Roman" panose="02020603050405020304" pitchFamily="18" charset="0"/>
              </a:rPr>
              <a:t>  1. The include statement does not begin with a </a:t>
            </a:r>
            <a:r>
              <a:rPr lang="en-IN" sz="2600" dirty="0">
                <a:solidFill>
                  <a:srgbClr val="0070C0"/>
                </a:solidFill>
                <a:latin typeface="Times New Roman" panose="02020603050405020304" pitchFamily="18" charset="0"/>
                <a:cs typeface="Times New Roman" panose="02020603050405020304" pitchFamily="18" charset="0"/>
              </a:rPr>
              <a:t>#</a:t>
            </a:r>
            <a:r>
              <a:rPr lang="en-IN" sz="2600" dirty="0">
                <a:latin typeface="Times New Roman" panose="02020603050405020304" pitchFamily="18" charset="0"/>
                <a:cs typeface="Times New Roman" panose="02020603050405020304" pitchFamily="18" charset="0"/>
              </a:rPr>
              <a:t> sign. </a:t>
            </a:r>
          </a:p>
          <a:p>
            <a:pPr algn="just"/>
            <a:r>
              <a:rPr lang="en-IN" sz="2600" dirty="0">
                <a:latin typeface="Times New Roman" panose="02020603050405020304" pitchFamily="18" charset="0"/>
                <a:cs typeface="Times New Roman" panose="02020603050405020304" pitchFamily="18" charset="0"/>
              </a:rPr>
              <a:t>2. The control string in the </a:t>
            </a:r>
            <a:r>
              <a:rPr lang="en-IN" sz="2600" dirty="0" err="1">
                <a:latin typeface="Times New Roman" panose="02020603050405020304" pitchFamily="18" charset="0"/>
                <a:cs typeface="Times New Roman" panose="02020603050405020304" pitchFamily="18" charset="0"/>
              </a:rPr>
              <a:t>printf</a:t>
            </a:r>
            <a:r>
              <a:rPr lang="en-IN" sz="2600" dirty="0">
                <a:latin typeface="Times New Roman" panose="02020603050405020304" pitchFamily="18" charset="0"/>
                <a:cs typeface="Times New Roman" panose="02020603050405020304" pitchFamily="18" charset="0"/>
              </a:rPr>
              <a:t> statement does not have a </a:t>
            </a:r>
            <a:r>
              <a:rPr lang="en-IN" sz="2600" dirty="0">
                <a:solidFill>
                  <a:srgbClr val="0070C0"/>
                </a:solidFill>
                <a:latin typeface="Times New Roman" panose="02020603050405020304" pitchFamily="18" charset="0"/>
                <a:cs typeface="Times New Roman" panose="02020603050405020304" pitchFamily="18" charset="0"/>
              </a:rPr>
              <a:t>closing quotation mark</a:t>
            </a:r>
            <a:r>
              <a:rPr lang="en-IN" sz="2600" dirty="0">
                <a:latin typeface="Times New Roman" panose="02020603050405020304" pitchFamily="18" charset="0"/>
                <a:cs typeface="Times New Roman" panose="02020603050405020304" pitchFamily="18" charset="0"/>
              </a:rPr>
              <a:t>.</a:t>
            </a:r>
          </a:p>
          <a:p>
            <a:pPr algn="just"/>
            <a:r>
              <a:rPr lang="en-IN" sz="2600" dirty="0">
                <a:latin typeface="Times New Roman" panose="02020603050405020304" pitchFamily="18" charset="0"/>
                <a:cs typeface="Times New Roman" panose="02020603050405020304" pitchFamily="18" charset="0"/>
              </a:rPr>
              <a:t>3. The last </a:t>
            </a:r>
            <a:r>
              <a:rPr lang="en-IN" sz="2600" dirty="0" err="1">
                <a:latin typeface="Times New Roman" panose="02020603050405020304" pitchFamily="18" charset="0"/>
                <a:cs typeface="Times New Roman" panose="02020603050405020304" pitchFamily="18" charset="0"/>
              </a:rPr>
              <a:t>scanf</a:t>
            </a:r>
            <a:r>
              <a:rPr lang="en-IN" sz="2600" dirty="0">
                <a:latin typeface="Times New Roman" panose="02020603050405020304" pitchFamily="18" charset="0"/>
                <a:cs typeface="Times New Roman" panose="02020603050405020304" pitchFamily="18" charset="0"/>
              </a:rPr>
              <a:t> statement does not end with a semicolon.</a:t>
            </a:r>
          </a:p>
          <a:p>
            <a:pPr algn="just"/>
            <a:r>
              <a:rPr lang="en-IN" sz="2600" dirty="0">
                <a:latin typeface="Times New Roman" panose="02020603050405020304" pitchFamily="18" charset="0"/>
                <a:cs typeface="Times New Roman" panose="02020603050405020304" pitchFamily="18" charset="0"/>
              </a:rPr>
              <a:t> 4. The assignment statement contains unbalanced parentheses.</a:t>
            </a:r>
          </a:p>
          <a:p>
            <a:pPr algn="just"/>
            <a:r>
              <a:rPr lang="en-IN" sz="2600" dirty="0">
                <a:latin typeface="Times New Roman" panose="02020603050405020304" pitchFamily="18" charset="0"/>
                <a:cs typeface="Times New Roman" panose="02020603050405020304" pitchFamily="18" charset="0"/>
              </a:rPr>
              <a:t> 5. The last comment closes improperly (it ends with / * instead of */). </a:t>
            </a:r>
          </a:p>
          <a:p>
            <a:pPr algn="just"/>
            <a:endParaRPr lang="en-IN"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8720"/>
            <a:ext cx="9144000" cy="523220"/>
          </a:xfrm>
          <a:prstGeom prst="rect">
            <a:avLst/>
          </a:prstGeom>
        </p:spPr>
        <p:txBody>
          <a:bodyPr wrap="square">
            <a:spAutoFit/>
          </a:bodyPr>
          <a:lstStyle/>
          <a:p>
            <a:pPr>
              <a:buFont typeface="Wingdings" pitchFamily="2" charset="2"/>
              <a:buChar char="Ø"/>
            </a:pPr>
            <a:endParaRPr lang="en-IN" sz="2800" dirty="0"/>
          </a:p>
        </p:txBody>
      </p:sp>
      <p:sp>
        <p:nvSpPr>
          <p:cNvPr id="4"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2400" b="1" dirty="0"/>
          </a:p>
          <a:p>
            <a:pPr lvl="1" algn="ctr"/>
            <a:r>
              <a:rPr lang="en-IN" sz="3200" dirty="0">
                <a:solidFill>
                  <a:srgbClr val="C00000"/>
                </a:solidFill>
                <a:latin typeface="Arial Black" panose="020B0A04020102020204" pitchFamily="34" charset="0"/>
              </a:rPr>
              <a:t>Errors Diagnostics</a:t>
            </a:r>
            <a:r>
              <a:rPr lang="en-IN" sz="3200" dirty="0"/>
              <a:t> </a:t>
            </a:r>
          </a:p>
          <a:p>
            <a:pPr lvl="1"/>
            <a:endParaRPr lang="en-IN" sz="2400" b="1" dirty="0"/>
          </a:p>
          <a:p>
            <a:pPr lvl="1"/>
            <a:endParaRPr lang="en-IN" sz="2400" b="1" dirty="0"/>
          </a:p>
        </p:txBody>
      </p:sp>
      <p:sp>
        <p:nvSpPr>
          <p:cNvPr id="6" name="Rectangle 5"/>
          <p:cNvSpPr/>
          <p:nvPr/>
        </p:nvSpPr>
        <p:spPr>
          <a:xfrm>
            <a:off x="0" y="764704"/>
            <a:ext cx="8892480" cy="6494085"/>
          </a:xfrm>
          <a:prstGeom prst="rect">
            <a:avLst/>
          </a:prstGeom>
        </p:spPr>
        <p:txBody>
          <a:bodyPr wrap="square">
            <a:spAutoFit/>
          </a:bodyPr>
          <a:lstStyle/>
          <a:p>
            <a:r>
              <a:rPr lang="en-IN" sz="2500" dirty="0">
                <a:solidFill>
                  <a:srgbClr val="FF0000"/>
                </a:solidFill>
                <a:latin typeface="Times New Roman" panose="02020603050405020304" pitchFamily="18" charset="0"/>
                <a:cs typeface="Times New Roman" panose="02020603050405020304" pitchFamily="18" charset="0"/>
              </a:rPr>
              <a:t>Syntactic errors </a:t>
            </a:r>
            <a:r>
              <a:rPr lang="en-IN" sz="2500" dirty="0">
                <a:latin typeface="Times New Roman" panose="02020603050405020304" pitchFamily="18" charset="0"/>
                <a:cs typeface="Times New Roman" panose="02020603050405020304" pitchFamily="18" charset="0"/>
              </a:rPr>
              <a:t>are relatively easy to find and correct, even if the resulting error messages are unclear. </a:t>
            </a:r>
          </a:p>
          <a:p>
            <a:r>
              <a:rPr lang="en-IN" sz="2500" dirty="0">
                <a:solidFill>
                  <a:srgbClr val="FF0000"/>
                </a:solidFill>
                <a:latin typeface="Times New Roman" panose="02020603050405020304" pitchFamily="18" charset="0"/>
                <a:cs typeface="Times New Roman" panose="02020603050405020304" pitchFamily="18" charset="0"/>
              </a:rPr>
              <a:t>Execution errors</a:t>
            </a:r>
            <a:r>
              <a:rPr lang="en-IN" sz="2500" dirty="0">
                <a:solidFill>
                  <a:srgbClr val="00B0F0"/>
                </a:solidFill>
                <a:latin typeface="Times New Roman" panose="02020603050405020304" pitchFamily="18" charset="0"/>
                <a:cs typeface="Times New Roman" panose="02020603050405020304" pitchFamily="18" charset="0"/>
              </a:rPr>
              <a:t> or </a:t>
            </a:r>
            <a:r>
              <a:rPr lang="en-IN" sz="2500" dirty="0">
                <a:solidFill>
                  <a:srgbClr val="FF0000"/>
                </a:solidFill>
                <a:latin typeface="Times New Roman" panose="02020603050405020304" pitchFamily="18" charset="0"/>
                <a:cs typeface="Times New Roman" panose="02020603050405020304" pitchFamily="18" charset="0"/>
              </a:rPr>
              <a:t>logical errors</a:t>
            </a:r>
            <a:r>
              <a:rPr lang="en-IN" sz="2500" dirty="0">
                <a:latin typeface="Times New Roman" panose="02020603050405020304" pitchFamily="18" charset="0"/>
                <a:cs typeface="Times New Roman" panose="02020603050405020304" pitchFamily="18" charset="0"/>
              </a:rPr>
              <a:t>, on the other hand, can be much more troublesome. </a:t>
            </a:r>
          </a:p>
          <a:p>
            <a:pPr lvl="1"/>
            <a:r>
              <a:rPr lang="en-IN" sz="2500" dirty="0">
                <a:latin typeface="Times New Roman" panose="02020603050405020304" pitchFamily="18" charset="0"/>
                <a:cs typeface="Times New Roman" panose="02020603050405020304" pitchFamily="18" charset="0"/>
              </a:rPr>
              <a:t>When an execution error occurs, we must first determine its location (where it occurs) within the program. </a:t>
            </a:r>
          </a:p>
          <a:p>
            <a:pPr lvl="1"/>
            <a:r>
              <a:rPr lang="en-IN" sz="2500" dirty="0">
                <a:latin typeface="Times New Roman" panose="02020603050405020304" pitchFamily="18" charset="0"/>
                <a:cs typeface="Times New Roman" panose="02020603050405020304" pitchFamily="18" charset="0"/>
              </a:rPr>
              <a:t>Once the location of the execution error has been identified, the source of the error (why it occurs) must be determined.</a:t>
            </a:r>
          </a:p>
          <a:p>
            <a:pPr algn="just"/>
            <a:r>
              <a:rPr lang="en-IN" sz="2500" dirty="0">
                <a:latin typeface="Times New Roman" panose="02020603050405020304" pitchFamily="18" charset="0"/>
                <a:cs typeface="Times New Roman" panose="02020603050405020304" pitchFamily="18" charset="0"/>
              </a:rPr>
              <a:t>Fortunately, </a:t>
            </a:r>
            <a:r>
              <a:rPr lang="en-IN" sz="2500" dirty="0">
                <a:solidFill>
                  <a:srgbClr val="00B0F0"/>
                </a:solidFill>
                <a:latin typeface="Times New Roman" panose="02020603050405020304" pitchFamily="18" charset="0"/>
                <a:cs typeface="Times New Roman" panose="02020603050405020304" pitchFamily="18" charset="0"/>
              </a:rPr>
              <a:t>methods</a:t>
            </a:r>
            <a:r>
              <a:rPr lang="en-IN" sz="2500" dirty="0">
                <a:latin typeface="Times New Roman" panose="02020603050405020304" pitchFamily="18" charset="0"/>
                <a:cs typeface="Times New Roman" panose="02020603050405020304" pitchFamily="18" charset="0"/>
              </a:rPr>
              <a:t> are available for finding the location of execution errors and logical errors within a program.</a:t>
            </a:r>
          </a:p>
          <a:p>
            <a:pPr algn="just"/>
            <a:r>
              <a:rPr lang="en-IN" sz="2500" dirty="0">
                <a:latin typeface="Times New Roman" panose="02020603050405020304" pitchFamily="18" charset="0"/>
                <a:cs typeface="Times New Roman" panose="02020603050405020304" pitchFamily="18" charset="0"/>
              </a:rPr>
              <a:t> Such methods are generally referred to as debugging techniques.</a:t>
            </a:r>
          </a:p>
          <a:p>
            <a:pPr marL="914400" lvl="1" indent="-457200" algn="just">
              <a:buFont typeface="+mj-lt"/>
              <a:buAutoNum type="arabicPeriod"/>
            </a:pPr>
            <a:r>
              <a:rPr lang="en-IN" sz="2500" b="1" dirty="0">
                <a:latin typeface="Times New Roman" panose="02020603050405020304" pitchFamily="18" charset="0"/>
                <a:cs typeface="Times New Roman" panose="02020603050405020304" pitchFamily="18" charset="0"/>
              </a:rPr>
              <a:t>Error Isolation</a:t>
            </a:r>
          </a:p>
          <a:p>
            <a:pPr marL="914400" lvl="1" indent="-457200" algn="just">
              <a:buFont typeface="+mj-lt"/>
              <a:buAutoNum type="arabicPeriod"/>
            </a:pPr>
            <a:r>
              <a:rPr lang="en-IN" sz="2500" b="1" dirty="0">
                <a:latin typeface="Times New Roman" panose="02020603050405020304" pitchFamily="18" charset="0"/>
                <a:cs typeface="Times New Roman" panose="02020603050405020304" pitchFamily="18" charset="0"/>
              </a:rPr>
              <a:t>Tracing</a:t>
            </a:r>
          </a:p>
          <a:p>
            <a:pPr marL="914400" lvl="1" indent="-457200" algn="just">
              <a:buFont typeface="+mj-lt"/>
              <a:buAutoNum type="arabicPeriod"/>
            </a:pPr>
            <a:r>
              <a:rPr lang="en-IN" sz="2500" b="1" dirty="0">
                <a:latin typeface="Times New Roman" panose="02020603050405020304" pitchFamily="18" charset="0"/>
                <a:cs typeface="Times New Roman" panose="02020603050405020304" pitchFamily="18" charset="0"/>
              </a:rPr>
              <a:t>Watch Values</a:t>
            </a:r>
          </a:p>
          <a:p>
            <a:pPr marL="914400" lvl="1" indent="-457200" algn="just">
              <a:buFont typeface="+mj-lt"/>
              <a:buAutoNum type="arabicPeriod"/>
            </a:pPr>
            <a:r>
              <a:rPr lang="en-IN" sz="2500" b="1" dirty="0">
                <a:latin typeface="Times New Roman" panose="02020603050405020304" pitchFamily="18" charset="0"/>
                <a:cs typeface="Times New Roman" panose="02020603050405020304" pitchFamily="18" charset="0"/>
              </a:rPr>
              <a:t>Break points</a:t>
            </a:r>
          </a:p>
          <a:p>
            <a:pPr marL="914400" lvl="1" indent="-457200" algn="just">
              <a:buFont typeface="+mj-lt"/>
              <a:buAutoNum type="arabicPeriod"/>
            </a:pPr>
            <a:r>
              <a:rPr lang="en-IN" sz="2500" b="1" dirty="0">
                <a:latin typeface="Times New Roman" panose="02020603050405020304" pitchFamily="18" charset="0"/>
                <a:cs typeface="Times New Roman" panose="02020603050405020304" pitchFamily="18" charset="0"/>
              </a:rPr>
              <a:t>Stepping</a:t>
            </a:r>
            <a:endParaRPr lang="en-IN"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8720"/>
            <a:ext cx="9144000" cy="523220"/>
          </a:xfrm>
          <a:prstGeom prst="rect">
            <a:avLst/>
          </a:prstGeom>
        </p:spPr>
        <p:txBody>
          <a:bodyPr wrap="square">
            <a:spAutoFit/>
          </a:bodyPr>
          <a:lstStyle/>
          <a:p>
            <a:pPr>
              <a:buFont typeface="Wingdings" pitchFamily="2" charset="2"/>
              <a:buChar char="Ø"/>
            </a:pPr>
            <a:endParaRPr lang="en-IN" sz="2800" dirty="0"/>
          </a:p>
        </p:txBody>
      </p:sp>
      <p:sp>
        <p:nvSpPr>
          <p:cNvPr id="4"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2400" b="1" dirty="0"/>
          </a:p>
          <a:p>
            <a:pPr lvl="1" algn="ctr"/>
            <a:r>
              <a:rPr lang="en-IN" sz="2400" dirty="0">
                <a:solidFill>
                  <a:srgbClr val="C00000"/>
                </a:solidFill>
                <a:latin typeface="Arial Black" panose="020B0A04020102020204" pitchFamily="34" charset="0"/>
              </a:rPr>
              <a:t>Debugging Techniques</a:t>
            </a:r>
            <a:endParaRPr lang="en-IN" sz="2400" dirty="0"/>
          </a:p>
          <a:p>
            <a:pPr lvl="1"/>
            <a:endParaRPr lang="en-IN" sz="2400" b="1" dirty="0"/>
          </a:p>
          <a:p>
            <a:pPr lvl="1"/>
            <a:endParaRPr lang="en-IN" sz="2400" b="1" dirty="0"/>
          </a:p>
        </p:txBody>
      </p:sp>
      <p:sp>
        <p:nvSpPr>
          <p:cNvPr id="6" name="Rectangle 5"/>
          <p:cNvSpPr/>
          <p:nvPr/>
        </p:nvSpPr>
        <p:spPr>
          <a:xfrm>
            <a:off x="0" y="764704"/>
            <a:ext cx="8892480" cy="5940088"/>
          </a:xfrm>
          <a:prstGeom prst="rect">
            <a:avLst/>
          </a:prstGeom>
        </p:spPr>
        <p:txBody>
          <a:bodyPr wrap="square">
            <a:spAutoFit/>
          </a:bodyPr>
          <a:lstStyle/>
          <a:p>
            <a:r>
              <a:rPr lang="en-IN" sz="2000" dirty="0">
                <a:solidFill>
                  <a:srgbClr val="7030A0"/>
                </a:solidFill>
                <a:latin typeface="Times New Roman" panose="02020603050405020304" pitchFamily="18" charset="0"/>
                <a:cs typeface="Times New Roman" panose="02020603050405020304" pitchFamily="18" charset="0"/>
              </a:rPr>
              <a:t>Error Isolation:</a:t>
            </a:r>
          </a:p>
          <a:p>
            <a:pPr algn="just"/>
            <a:r>
              <a:rPr lang="en-IN" sz="2000" dirty="0">
                <a:latin typeface="Times New Roman" panose="02020603050405020304" pitchFamily="18" charset="0"/>
                <a:cs typeface="Times New Roman" panose="02020603050405020304" pitchFamily="18" charset="0"/>
              </a:rPr>
              <a:t>Error isolation is useful for locating an error resulting in a diagnostic message.</a:t>
            </a:r>
          </a:p>
          <a:p>
            <a:pPr algn="just"/>
            <a:r>
              <a:rPr lang="en-IN" sz="2000" dirty="0">
                <a:latin typeface="Times New Roman" panose="02020603050405020304" pitchFamily="18" charset="0"/>
                <a:cs typeface="Times New Roman" panose="02020603050405020304" pitchFamily="18" charset="0"/>
              </a:rPr>
              <a:t> If the general location of the error is not known, it can frequently be found by temporarily deleting a portion of the program and then rerunning the program to see if the error disappears.</a:t>
            </a:r>
          </a:p>
          <a:p>
            <a:pPr algn="just"/>
            <a:r>
              <a:rPr lang="en-IN" sz="2000" dirty="0">
                <a:latin typeface="Times New Roman" panose="02020603050405020304" pitchFamily="18" charset="0"/>
                <a:cs typeface="Times New Roman" panose="02020603050405020304" pitchFamily="18" charset="0"/>
              </a:rPr>
              <a:t> The temporary deletion is accomplished by surrounding the instructions with comment markers (/* and */), causing the enclosed instructions to become comments. </a:t>
            </a:r>
          </a:p>
          <a:p>
            <a:pPr algn="just"/>
            <a:r>
              <a:rPr lang="en-IN" sz="2000" dirty="0">
                <a:latin typeface="Times New Roman" panose="02020603050405020304" pitchFamily="18" charset="0"/>
                <a:cs typeface="Times New Roman" panose="02020603050405020304" pitchFamily="18" charset="0"/>
              </a:rPr>
              <a:t>If the error message then disappears, the deleted portion of the program contains the source of the error.</a:t>
            </a:r>
          </a:p>
          <a:p>
            <a:r>
              <a:rPr lang="en-IN" sz="2000" dirty="0">
                <a:solidFill>
                  <a:srgbClr val="7030A0"/>
                </a:solidFill>
                <a:latin typeface="Times New Roman" panose="02020603050405020304" pitchFamily="18" charset="0"/>
                <a:cs typeface="Times New Roman" panose="02020603050405020304" pitchFamily="18" charset="0"/>
              </a:rPr>
              <a:t>Tracing:</a:t>
            </a:r>
          </a:p>
          <a:p>
            <a:pPr lvl="1" algn="just"/>
            <a:r>
              <a:rPr lang="en-IN" sz="2000" dirty="0">
                <a:latin typeface="Times New Roman" panose="02020603050405020304" pitchFamily="18" charset="0"/>
                <a:cs typeface="Times New Roman" panose="02020603050405020304" pitchFamily="18" charset="0"/>
              </a:rPr>
              <a:t>Tracing involves the use of </a:t>
            </a:r>
            <a:r>
              <a:rPr lang="en-IN" sz="2000" dirty="0" err="1">
                <a:latin typeface="Times New Roman" panose="02020603050405020304" pitchFamily="18" charset="0"/>
                <a:cs typeface="Times New Roman" panose="02020603050405020304" pitchFamily="18" charset="0"/>
              </a:rPr>
              <a:t>printf</a:t>
            </a:r>
            <a:r>
              <a:rPr lang="en-IN" sz="2000" dirty="0">
                <a:latin typeface="Times New Roman" panose="02020603050405020304" pitchFamily="18" charset="0"/>
                <a:cs typeface="Times New Roman" panose="02020603050405020304" pitchFamily="18" charset="0"/>
              </a:rPr>
              <a:t> statements to display the values assigned to certain key variables, </a:t>
            </a:r>
            <a:r>
              <a:rPr lang="en-IN" sz="2000" b="1" dirty="0">
                <a:latin typeface="Times New Roman" panose="02020603050405020304" pitchFamily="18" charset="0"/>
                <a:cs typeface="Times New Roman" panose="02020603050405020304" pitchFamily="18" charset="0"/>
              </a:rPr>
              <a:t>or</a:t>
            </a:r>
            <a:r>
              <a:rPr lang="en-IN" sz="2000" dirty="0">
                <a:latin typeface="Times New Roman" panose="02020603050405020304" pitchFamily="18" charset="0"/>
                <a:cs typeface="Times New Roman" panose="02020603050405020304" pitchFamily="18" charset="0"/>
              </a:rPr>
              <a:t> to display the values that are calculated internally at various locations within the program.</a:t>
            </a:r>
          </a:p>
          <a:p>
            <a:pPr lvl="1" algn="just"/>
            <a:r>
              <a:rPr lang="en-IN" sz="2000" dirty="0">
                <a:latin typeface="Times New Roman" panose="02020603050405020304" pitchFamily="18" charset="0"/>
                <a:cs typeface="Times New Roman" panose="02020603050405020304" pitchFamily="18" charset="0"/>
              </a:rPr>
              <a:t> This information serves several purposes.</a:t>
            </a:r>
          </a:p>
          <a:p>
            <a:r>
              <a:rPr lang="en-IN" sz="2000" b="1" dirty="0">
                <a:solidFill>
                  <a:srgbClr val="7030A0"/>
                </a:solidFill>
                <a:latin typeface="Times New Roman" panose="02020603050405020304" pitchFamily="18" charset="0"/>
                <a:cs typeface="Times New Roman" panose="02020603050405020304" pitchFamily="18" charset="0"/>
              </a:rPr>
              <a:t>Watch Values</a:t>
            </a:r>
            <a:r>
              <a:rPr lang="en-IN" sz="2000" dirty="0">
                <a:solidFill>
                  <a:srgbClr val="7030A0"/>
                </a:solidFill>
                <a:latin typeface="Times New Roman" panose="02020603050405020304" pitchFamily="18" charset="0"/>
                <a:cs typeface="Times New Roman" panose="02020603050405020304" pitchFamily="18" charset="0"/>
              </a:rPr>
              <a:t>:</a:t>
            </a:r>
          </a:p>
          <a:p>
            <a:pPr lvl="1" algn="just"/>
            <a:r>
              <a:rPr lang="en-IN" sz="2000" dirty="0">
                <a:latin typeface="Times New Roman" panose="02020603050405020304" pitchFamily="18" charset="0"/>
                <a:cs typeface="Times New Roman" panose="02020603050405020304" pitchFamily="18" charset="0"/>
              </a:rPr>
              <a:t>A watch value is the value of a variable or an expression which is displayed continuously as the program executes.</a:t>
            </a:r>
          </a:p>
          <a:p>
            <a:pPr lvl="1" algn="just"/>
            <a:r>
              <a:rPr lang="en-IN" sz="2000" dirty="0">
                <a:latin typeface="Times New Roman" panose="02020603050405020304" pitchFamily="18" charset="0"/>
                <a:cs typeface="Times New Roman" panose="02020603050405020304" pitchFamily="18" charset="0"/>
              </a:rPr>
              <a:t> Thus, you can see the changes in a watch value as they occur, in response to the program logic</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8720"/>
            <a:ext cx="9144000" cy="523220"/>
          </a:xfrm>
          <a:prstGeom prst="rect">
            <a:avLst/>
          </a:prstGeom>
        </p:spPr>
        <p:txBody>
          <a:bodyPr wrap="square">
            <a:spAutoFit/>
          </a:bodyPr>
          <a:lstStyle/>
          <a:p>
            <a:pPr>
              <a:buFont typeface="Wingdings" pitchFamily="2" charset="2"/>
              <a:buChar char="Ø"/>
            </a:pPr>
            <a:endParaRPr lang="en-IN" sz="2800" dirty="0"/>
          </a:p>
        </p:txBody>
      </p:sp>
      <p:sp>
        <p:nvSpPr>
          <p:cNvPr id="4"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2400" b="1" dirty="0"/>
          </a:p>
          <a:p>
            <a:pPr lvl="1" algn="ctr"/>
            <a:r>
              <a:rPr lang="en-IN" sz="2400" dirty="0">
                <a:solidFill>
                  <a:srgbClr val="C00000"/>
                </a:solidFill>
                <a:latin typeface="Arial Black" panose="020B0A04020102020204" pitchFamily="34" charset="0"/>
              </a:rPr>
              <a:t>Debugging Techniques </a:t>
            </a:r>
            <a:r>
              <a:rPr lang="en-IN" sz="2400" dirty="0"/>
              <a:t> </a:t>
            </a:r>
          </a:p>
          <a:p>
            <a:pPr lvl="1"/>
            <a:endParaRPr lang="en-IN" sz="2400" b="1" dirty="0"/>
          </a:p>
          <a:p>
            <a:pPr lvl="1"/>
            <a:endParaRPr lang="en-IN" sz="2400" b="1" dirty="0"/>
          </a:p>
        </p:txBody>
      </p:sp>
      <p:sp>
        <p:nvSpPr>
          <p:cNvPr id="6" name="Rectangle 5"/>
          <p:cNvSpPr/>
          <p:nvPr/>
        </p:nvSpPr>
        <p:spPr>
          <a:xfrm>
            <a:off x="0" y="764704"/>
            <a:ext cx="8892480" cy="5940088"/>
          </a:xfrm>
          <a:prstGeom prst="rect">
            <a:avLst/>
          </a:prstGeom>
        </p:spPr>
        <p:txBody>
          <a:bodyPr wrap="square">
            <a:spAutoFit/>
          </a:bodyPr>
          <a:lstStyle/>
          <a:p>
            <a:pPr algn="just"/>
            <a:r>
              <a:rPr lang="en-IN" sz="2000" dirty="0">
                <a:latin typeface="Times New Roman" panose="02020603050405020304" pitchFamily="18" charset="0"/>
                <a:cs typeface="Times New Roman" panose="02020603050405020304" pitchFamily="18" charset="0"/>
              </a:rPr>
              <a:t>In Turbo C++, watch values can be defined by selecting Add Watch from the Debug menu and then specifying one or more variables or expressions in the resulting dialog box.</a:t>
            </a:r>
          </a:p>
          <a:p>
            <a:pPr algn="just"/>
            <a:r>
              <a:rPr lang="en-IN" sz="2000" dirty="0">
                <a:latin typeface="Times New Roman" panose="02020603050405020304" pitchFamily="18" charset="0"/>
                <a:cs typeface="Times New Roman" panose="02020603050405020304" pitchFamily="18" charset="0"/>
              </a:rPr>
              <a:t> The watch values will then be displayed within a separate window as the program executes</a:t>
            </a:r>
          </a:p>
          <a:p>
            <a:r>
              <a:rPr lang="en-IN" sz="2000" dirty="0">
                <a:solidFill>
                  <a:srgbClr val="7030A0"/>
                </a:solidFill>
                <a:latin typeface="Times New Roman" panose="02020603050405020304" pitchFamily="18" charset="0"/>
                <a:cs typeface="Times New Roman" panose="02020603050405020304" pitchFamily="18" charset="0"/>
              </a:rPr>
              <a:t>Break Points:</a:t>
            </a:r>
          </a:p>
          <a:p>
            <a:pPr lvl="1" algn="just"/>
            <a:r>
              <a:rPr lang="en-IN" sz="2000" dirty="0">
                <a:latin typeface="Times New Roman" panose="02020603050405020304" pitchFamily="18" charset="0"/>
                <a:cs typeface="Times New Roman" panose="02020603050405020304" pitchFamily="18" charset="0"/>
              </a:rPr>
              <a:t>A breakpoint is a temporary stopping point within a program. Each breakpoint is associated with a particular instruction within the program. </a:t>
            </a:r>
          </a:p>
          <a:p>
            <a:pPr lvl="1" algn="just"/>
            <a:r>
              <a:rPr lang="en-IN" sz="2000" dirty="0">
                <a:latin typeface="Times New Roman" panose="02020603050405020304" pitchFamily="18" charset="0"/>
                <a:cs typeface="Times New Roman" panose="02020603050405020304" pitchFamily="18" charset="0"/>
              </a:rPr>
              <a:t>When the program is executed, the program execution will temporarily stop at the breakpoint, before the instruction is executed. </a:t>
            </a:r>
          </a:p>
          <a:p>
            <a:pPr lvl="1" algn="just"/>
            <a:r>
              <a:rPr lang="en-IN" sz="2000" dirty="0">
                <a:latin typeface="Times New Roman" panose="02020603050405020304" pitchFamily="18" charset="0"/>
                <a:cs typeface="Times New Roman" panose="02020603050405020304" pitchFamily="18" charset="0"/>
              </a:rPr>
              <a:t>The execution may then be resumed, until the next breakpoint is encountered. Breakpoints are often used in conjunction with watch values, by observing the current watch value at each breakpoint as the program executes.</a:t>
            </a:r>
          </a:p>
          <a:p>
            <a:pPr lvl="1" algn="just"/>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To set a breakpoint in Turbo C++, select Add Breakpoint from the Debug menu, and then provide the requested information in the resulting dialog box. Or, select a particular line within the program and designate it a breakpoint by pressing function key F5. The breakpoint may later be disabled by again pressing F5</a:t>
            </a:r>
          </a:p>
          <a:p>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E45A91-9EF1-405A-B153-D185C58A26E4}"/>
              </a:ext>
            </a:extLst>
          </p:cNvPr>
          <p:cNvSpPr txBox="1"/>
          <p:nvPr/>
        </p:nvSpPr>
        <p:spPr>
          <a:xfrm>
            <a:off x="606287" y="1193291"/>
            <a:ext cx="4572000" cy="1546577"/>
          </a:xfrm>
          <a:prstGeom prst="rect">
            <a:avLst/>
          </a:prstGeom>
          <a:noFill/>
        </p:spPr>
        <p:txBody>
          <a:bodyPr wrap="square">
            <a:spAutoFit/>
          </a:bodyPr>
          <a:lstStyle/>
          <a:p>
            <a:r>
              <a:rPr lang="en-US" sz="1350" dirty="0"/>
              <a:t>Computer Hardware</a:t>
            </a:r>
          </a:p>
          <a:p>
            <a:endParaRPr lang="en-US" sz="1350" dirty="0"/>
          </a:p>
          <a:p>
            <a:endParaRPr lang="en-US" sz="1350" dirty="0"/>
          </a:p>
          <a:p>
            <a:r>
              <a:rPr lang="en-US" sz="1350" dirty="0"/>
              <a:t>The hardware component of the computer system consists of five parts: input devices, central processing unit (CPU) , primary storage, output devices, and auxiliary storage devices.</a:t>
            </a:r>
          </a:p>
        </p:txBody>
      </p:sp>
      <p:pic>
        <p:nvPicPr>
          <p:cNvPr id="6" name="Picture 5">
            <a:extLst>
              <a:ext uri="{FF2B5EF4-FFF2-40B4-BE49-F238E27FC236}">
                <a16:creationId xmlns:a16="http://schemas.microsoft.com/office/drawing/2014/main" id="{A4F76F1F-64D5-4C84-A4DF-1AABB4A8B52A}"/>
              </a:ext>
            </a:extLst>
          </p:cNvPr>
          <p:cNvPicPr>
            <a:picLocks noChangeAspect="1"/>
          </p:cNvPicPr>
          <p:nvPr/>
        </p:nvPicPr>
        <p:blipFill>
          <a:blip r:embed="rId2"/>
          <a:stretch>
            <a:fillRect/>
          </a:stretch>
        </p:blipFill>
        <p:spPr>
          <a:xfrm>
            <a:off x="1907704" y="2924944"/>
            <a:ext cx="6696744" cy="3933056"/>
          </a:xfrm>
          <a:prstGeom prst="rect">
            <a:avLst/>
          </a:prstGeom>
        </p:spPr>
      </p:pic>
    </p:spTree>
    <p:extLst>
      <p:ext uri="{BB962C8B-B14F-4D97-AF65-F5344CB8AC3E}">
        <p14:creationId xmlns:p14="http://schemas.microsoft.com/office/powerpoint/2010/main" val="3426664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8720"/>
            <a:ext cx="9144000" cy="523220"/>
          </a:xfrm>
          <a:prstGeom prst="rect">
            <a:avLst/>
          </a:prstGeom>
        </p:spPr>
        <p:txBody>
          <a:bodyPr wrap="square">
            <a:spAutoFit/>
          </a:bodyPr>
          <a:lstStyle/>
          <a:p>
            <a:pPr>
              <a:buFont typeface="Wingdings" pitchFamily="2" charset="2"/>
              <a:buChar char="Ø"/>
            </a:pPr>
            <a:endParaRPr lang="en-IN" sz="2800" dirty="0"/>
          </a:p>
        </p:txBody>
      </p:sp>
      <p:sp>
        <p:nvSpPr>
          <p:cNvPr id="4"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2400" b="1" dirty="0"/>
          </a:p>
          <a:p>
            <a:pPr lvl="1" algn="ctr"/>
            <a:r>
              <a:rPr lang="en-IN" sz="2400" dirty="0">
                <a:solidFill>
                  <a:srgbClr val="C00000"/>
                </a:solidFill>
                <a:latin typeface="Arial Black" panose="020B0A04020102020204" pitchFamily="34" charset="0"/>
              </a:rPr>
              <a:t>Debugging Techniques</a:t>
            </a:r>
            <a:endParaRPr lang="en-IN" sz="2400" b="1" dirty="0"/>
          </a:p>
          <a:p>
            <a:pPr lvl="1"/>
            <a:endParaRPr lang="en-IN" sz="2400" b="1" dirty="0"/>
          </a:p>
        </p:txBody>
      </p:sp>
      <p:sp>
        <p:nvSpPr>
          <p:cNvPr id="6" name="Rectangle 5"/>
          <p:cNvSpPr/>
          <p:nvPr/>
        </p:nvSpPr>
        <p:spPr>
          <a:xfrm>
            <a:off x="0" y="764704"/>
            <a:ext cx="8892480" cy="4678204"/>
          </a:xfrm>
          <a:prstGeom prst="rect">
            <a:avLst/>
          </a:prstGeom>
        </p:spPr>
        <p:txBody>
          <a:bodyPr wrap="square">
            <a:spAutoFit/>
          </a:bodyPr>
          <a:lstStyle/>
          <a:p>
            <a:r>
              <a:rPr lang="en-IN" sz="2800" dirty="0">
                <a:solidFill>
                  <a:srgbClr val="7030A0"/>
                </a:solidFill>
                <a:latin typeface="Times New Roman" panose="02020603050405020304" pitchFamily="18" charset="0"/>
                <a:cs typeface="Times New Roman" panose="02020603050405020304" pitchFamily="18" charset="0"/>
              </a:rPr>
              <a:t>Stepping:</a:t>
            </a:r>
          </a:p>
          <a:p>
            <a:pPr lvl="1" algn="just"/>
            <a:r>
              <a:rPr lang="en-IN" sz="2800" dirty="0">
                <a:latin typeface="Times New Roman" panose="02020603050405020304" pitchFamily="18" charset="0"/>
                <a:cs typeface="Times New Roman" panose="02020603050405020304" pitchFamily="18" charset="0"/>
              </a:rPr>
              <a:t>Stepping refers to the execution of one instruction at a time, typically by pressing a function key to execute each instruction</a:t>
            </a:r>
          </a:p>
          <a:p>
            <a:pPr lvl="1" algn="just"/>
            <a:r>
              <a:rPr lang="en-IN" sz="2800" dirty="0">
                <a:latin typeface="Times New Roman" panose="02020603050405020304" pitchFamily="18" charset="0"/>
                <a:cs typeface="Times New Roman" panose="02020603050405020304" pitchFamily="18" charset="0"/>
              </a:rPr>
              <a:t>In Turbo C++, for example, stepping can be carried out by pressing either function key F7 or F8. (F8 steps over subordinate functions, whereas F7 steps through the functions.) By stepping through an entire program, you can determine which instructions produce erroneous results or generate error messages</a:t>
            </a:r>
          </a:p>
          <a:p>
            <a:pPr lvl="1" algn="just"/>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2"/>
          <p:cNvSpPr/>
          <p:nvPr/>
        </p:nvSpPr>
        <p:spPr>
          <a:xfrm>
            <a:off x="0" y="838080"/>
            <a:ext cx="8990640" cy="912600"/>
          </a:xfrm>
          <a:prstGeom prst="rect">
            <a:avLst/>
          </a:prstGeom>
        </p:spPr>
        <p:txBody>
          <a:bodyPr lIns="90000" tIns="45000" rIns="90000" bIns="45000"/>
          <a:lstStyle/>
          <a:p>
            <a:pPr algn="just">
              <a:lnSpc>
                <a:spcPct val="100000"/>
              </a:lnSpc>
            </a:pPr>
            <a:endParaRPr dirty="0"/>
          </a:p>
        </p:txBody>
      </p:sp>
      <p:sp>
        <p:nvSpPr>
          <p:cNvPr id="311" name="CustomShape 3"/>
          <p:cNvSpPr/>
          <p:nvPr/>
        </p:nvSpPr>
        <p:spPr>
          <a:xfrm>
            <a:off x="130320" y="1447920"/>
            <a:ext cx="3935520" cy="1461240"/>
          </a:xfrm>
          <a:prstGeom prst="rect">
            <a:avLst/>
          </a:prstGeom>
        </p:spPr>
        <p:txBody>
          <a:bodyPr wrap="none" lIns="90000" tIns="45000" rIns="90000" bIns="45000"/>
          <a:lstStyle/>
          <a:p>
            <a:pPr algn="ctr">
              <a:lnSpc>
                <a:spcPct val="100000"/>
              </a:lnSpc>
            </a:pPr>
            <a:endParaRPr dirty="0"/>
          </a:p>
        </p:txBody>
      </p:sp>
      <p:sp>
        <p:nvSpPr>
          <p:cNvPr id="312" name="CustomShape 4"/>
          <p:cNvSpPr/>
          <p:nvPr/>
        </p:nvSpPr>
        <p:spPr>
          <a:xfrm>
            <a:off x="0" y="2971800"/>
            <a:ext cx="2970720" cy="368640"/>
          </a:xfrm>
          <a:prstGeom prst="rect">
            <a:avLst/>
          </a:prstGeom>
        </p:spPr>
        <p:txBody>
          <a:bodyPr/>
          <a:lstStyle/>
          <a:p>
            <a:endParaRPr lang="en-IN"/>
          </a:p>
        </p:txBody>
      </p:sp>
      <p:sp>
        <p:nvSpPr>
          <p:cNvPr id="313" name="CustomShape 5"/>
          <p:cNvSpPr/>
          <p:nvPr/>
        </p:nvSpPr>
        <p:spPr>
          <a:xfrm>
            <a:off x="323528" y="836712"/>
            <a:ext cx="3504240" cy="638280"/>
          </a:xfrm>
          <a:prstGeom prst="rect">
            <a:avLst/>
          </a:prstGeom>
        </p:spPr>
        <p:txBody>
          <a:bodyPr lIns="90000" tIns="45000" rIns="90000" bIns="45000"/>
          <a:lstStyle/>
          <a:p>
            <a:pPr>
              <a:lnSpc>
                <a:spcPct val="100000"/>
              </a:lnSpc>
            </a:pPr>
            <a:r>
              <a:rPr lang="en-US" b="1" u="sng" dirty="0">
                <a:solidFill>
                  <a:srgbClr val="000000"/>
                </a:solidFill>
                <a:latin typeface="Lucida Bright"/>
              </a:rPr>
              <a:t>Structure of a C Program:</a:t>
            </a:r>
            <a:endParaRPr dirty="0"/>
          </a:p>
          <a:p>
            <a:pPr>
              <a:lnSpc>
                <a:spcPct val="100000"/>
              </a:lnSpc>
            </a:pPr>
            <a:endParaRPr dirty="0"/>
          </a:p>
        </p:txBody>
      </p:sp>
      <p:sp>
        <p:nvSpPr>
          <p:cNvPr id="8" name="CustomShape 1"/>
          <p:cNvSpPr/>
          <p:nvPr/>
        </p:nvSpPr>
        <p:spPr>
          <a:xfrm>
            <a:off x="0" y="0"/>
            <a:ext cx="9142920" cy="684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dirty="0">
                <a:solidFill>
                  <a:srgbClr val="000000"/>
                </a:solidFill>
                <a:latin typeface="Arial"/>
              </a:rPr>
              <a:t>        C Programs</a:t>
            </a:r>
            <a:endParaRPr dirty="0"/>
          </a:p>
        </p:txBody>
      </p:sp>
      <p:pic>
        <p:nvPicPr>
          <p:cNvPr id="9" name="image6.png"/>
          <p:cNvPicPr/>
          <p:nvPr/>
        </p:nvPicPr>
        <p:blipFill>
          <a:blip r:embed="rId2" cstate="print"/>
          <a:stretch>
            <a:fillRect/>
          </a:stretch>
        </p:blipFill>
        <p:spPr>
          <a:xfrm>
            <a:off x="1259632" y="1628800"/>
            <a:ext cx="5688632" cy="4536504"/>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2"/>
          <p:cNvSpPr/>
          <p:nvPr/>
        </p:nvSpPr>
        <p:spPr>
          <a:xfrm>
            <a:off x="0" y="838080"/>
            <a:ext cx="8990640" cy="912600"/>
          </a:xfrm>
          <a:prstGeom prst="rect">
            <a:avLst/>
          </a:prstGeom>
        </p:spPr>
        <p:txBody>
          <a:bodyPr lIns="90000" tIns="45000" rIns="90000" bIns="45000"/>
          <a:lstStyle/>
          <a:p>
            <a:pPr algn="just">
              <a:lnSpc>
                <a:spcPct val="100000"/>
              </a:lnSpc>
            </a:pPr>
            <a:endParaRPr dirty="0"/>
          </a:p>
        </p:txBody>
      </p:sp>
      <p:sp>
        <p:nvSpPr>
          <p:cNvPr id="311" name="CustomShape 3"/>
          <p:cNvSpPr/>
          <p:nvPr/>
        </p:nvSpPr>
        <p:spPr>
          <a:xfrm>
            <a:off x="130320" y="1447920"/>
            <a:ext cx="3935520" cy="1461240"/>
          </a:xfrm>
          <a:prstGeom prst="rect">
            <a:avLst/>
          </a:prstGeom>
        </p:spPr>
        <p:txBody>
          <a:bodyPr wrap="none" lIns="90000" tIns="45000" rIns="90000" bIns="45000"/>
          <a:lstStyle/>
          <a:p>
            <a:pPr algn="ctr">
              <a:lnSpc>
                <a:spcPct val="100000"/>
              </a:lnSpc>
            </a:pPr>
            <a:endParaRPr dirty="0"/>
          </a:p>
        </p:txBody>
      </p:sp>
      <p:sp>
        <p:nvSpPr>
          <p:cNvPr id="312" name="CustomShape 4"/>
          <p:cNvSpPr/>
          <p:nvPr/>
        </p:nvSpPr>
        <p:spPr>
          <a:xfrm>
            <a:off x="0" y="2971800"/>
            <a:ext cx="2970720" cy="368640"/>
          </a:xfrm>
          <a:prstGeom prst="rect">
            <a:avLst/>
          </a:prstGeom>
        </p:spPr>
        <p:txBody>
          <a:bodyPr/>
          <a:lstStyle/>
          <a:p>
            <a:endParaRPr lang="en-IN"/>
          </a:p>
        </p:txBody>
      </p:sp>
      <p:sp>
        <p:nvSpPr>
          <p:cNvPr id="8" name="CustomShape 1"/>
          <p:cNvSpPr/>
          <p:nvPr/>
        </p:nvSpPr>
        <p:spPr>
          <a:xfrm>
            <a:off x="0" y="0"/>
            <a:ext cx="9142920" cy="684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dirty="0">
                <a:solidFill>
                  <a:srgbClr val="000000"/>
                </a:solidFill>
                <a:latin typeface="Arial"/>
              </a:rPr>
              <a:t>        C Programs</a:t>
            </a:r>
            <a:endParaRPr dirty="0"/>
          </a:p>
        </p:txBody>
      </p:sp>
      <p:sp>
        <p:nvSpPr>
          <p:cNvPr id="10" name="TextBox 9"/>
          <p:cNvSpPr txBox="1"/>
          <p:nvPr/>
        </p:nvSpPr>
        <p:spPr>
          <a:xfrm>
            <a:off x="251520" y="692696"/>
            <a:ext cx="8424936" cy="6863417"/>
          </a:xfrm>
          <a:prstGeom prst="rect">
            <a:avLst/>
          </a:prstGeom>
          <a:noFill/>
        </p:spPr>
        <p:txBody>
          <a:bodyPr wrap="square" rtlCol="0">
            <a:spAutoFit/>
          </a:bodyPr>
          <a:lstStyle/>
          <a:p>
            <a:r>
              <a:rPr lang="en-IN" sz="2200" dirty="0"/>
              <a:t>Documentation section</a:t>
            </a:r>
            <a:endParaRPr lang="en-IN" sz="2200" b="1" dirty="0"/>
          </a:p>
          <a:p>
            <a:r>
              <a:rPr lang="en-IN" sz="2200" dirty="0"/>
              <a:t>The documentation section consists of a set of comment lines </a:t>
            </a:r>
            <a:r>
              <a:rPr lang="en-US" sz="2200" dirty="0"/>
              <a:t>giving the name of the program, the author and other details, which the programmer would like to use later. There are two types of comment lines.</a:t>
            </a:r>
            <a:endParaRPr lang="en-IN" sz="2200" dirty="0"/>
          </a:p>
          <a:p>
            <a:r>
              <a:rPr lang="en-US" sz="2200" dirty="0"/>
              <a:t>1. Block comment lines /* */ and</a:t>
            </a:r>
            <a:endParaRPr lang="en-IN" sz="2200" dirty="0"/>
          </a:p>
          <a:p>
            <a:r>
              <a:rPr lang="en-US" sz="2200" dirty="0"/>
              <a:t>      2. Single line comment lines. //</a:t>
            </a:r>
          </a:p>
          <a:p>
            <a:endParaRPr lang="en-US" sz="2200" dirty="0"/>
          </a:p>
          <a:p>
            <a:r>
              <a:rPr lang="en-IN" sz="2200" dirty="0"/>
              <a:t>Link section</a:t>
            </a:r>
          </a:p>
          <a:p>
            <a:r>
              <a:rPr lang="en-US" sz="2200" dirty="0"/>
              <a:t>The link section provides instructions to the compiler to link functions from the system library.</a:t>
            </a:r>
            <a:endParaRPr lang="en-IN" sz="2200" dirty="0"/>
          </a:p>
          <a:p>
            <a:r>
              <a:rPr lang="en-IN" sz="2200" dirty="0"/>
              <a:t>#include directive</a:t>
            </a:r>
            <a:endParaRPr lang="en-IN" sz="2200" b="1" dirty="0"/>
          </a:p>
          <a:p>
            <a:r>
              <a:rPr lang="en-US" sz="2200" dirty="0"/>
              <a:t>The </a:t>
            </a:r>
            <a:r>
              <a:rPr lang="en-US" sz="2200" i="1" dirty="0"/>
              <a:t>#include </a:t>
            </a:r>
            <a:r>
              <a:rPr lang="en-US" sz="2200" dirty="0"/>
              <a:t>directive instructs the compiler to include the contents of the file "</a:t>
            </a:r>
            <a:r>
              <a:rPr lang="en-US" sz="2200" dirty="0" err="1"/>
              <a:t>stdio.h</a:t>
            </a:r>
            <a:r>
              <a:rPr lang="en-US" sz="2200" dirty="0"/>
              <a:t>" (standard input output header file) enclosed within angular brackets.</a:t>
            </a:r>
            <a:endParaRPr lang="en-IN" sz="2200" dirty="0"/>
          </a:p>
          <a:p>
            <a:r>
              <a:rPr lang="en-IN" sz="2200" dirty="0"/>
              <a:t>Definition section</a:t>
            </a:r>
            <a:endParaRPr lang="en-IN" sz="2200" b="1" dirty="0"/>
          </a:p>
          <a:p>
            <a:r>
              <a:rPr lang="en-US" sz="2200" dirty="0"/>
              <a:t>The definition section defines all symbolic constants. #define PI 3.1413</a:t>
            </a:r>
            <a:endParaRPr lang="en-IN" sz="2200" dirty="0"/>
          </a:p>
          <a:p>
            <a:r>
              <a:rPr lang="en-US" sz="2200" dirty="0"/>
              <a:t> </a:t>
            </a:r>
            <a:endParaRPr lang="en-IN" sz="2200" dirty="0"/>
          </a:p>
          <a:p>
            <a:endParaRPr lang="en-IN" sz="22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2"/>
          <p:cNvSpPr/>
          <p:nvPr/>
        </p:nvSpPr>
        <p:spPr>
          <a:xfrm>
            <a:off x="0" y="838080"/>
            <a:ext cx="8990640" cy="912600"/>
          </a:xfrm>
          <a:prstGeom prst="rect">
            <a:avLst/>
          </a:prstGeom>
        </p:spPr>
        <p:txBody>
          <a:bodyPr lIns="90000" tIns="45000" rIns="90000" bIns="45000"/>
          <a:lstStyle/>
          <a:p>
            <a:pPr algn="just">
              <a:lnSpc>
                <a:spcPct val="100000"/>
              </a:lnSpc>
            </a:pPr>
            <a:endParaRPr dirty="0"/>
          </a:p>
        </p:txBody>
      </p:sp>
      <p:sp>
        <p:nvSpPr>
          <p:cNvPr id="311" name="CustomShape 3"/>
          <p:cNvSpPr/>
          <p:nvPr/>
        </p:nvSpPr>
        <p:spPr>
          <a:xfrm>
            <a:off x="130320" y="1447920"/>
            <a:ext cx="3935520" cy="1461240"/>
          </a:xfrm>
          <a:prstGeom prst="rect">
            <a:avLst/>
          </a:prstGeom>
        </p:spPr>
        <p:txBody>
          <a:bodyPr wrap="none" lIns="90000" tIns="45000" rIns="90000" bIns="45000"/>
          <a:lstStyle/>
          <a:p>
            <a:pPr algn="ctr">
              <a:lnSpc>
                <a:spcPct val="100000"/>
              </a:lnSpc>
            </a:pPr>
            <a:endParaRPr dirty="0"/>
          </a:p>
        </p:txBody>
      </p:sp>
      <p:sp>
        <p:nvSpPr>
          <p:cNvPr id="312" name="CustomShape 4"/>
          <p:cNvSpPr/>
          <p:nvPr/>
        </p:nvSpPr>
        <p:spPr>
          <a:xfrm>
            <a:off x="0" y="2971800"/>
            <a:ext cx="2970720" cy="368640"/>
          </a:xfrm>
          <a:prstGeom prst="rect">
            <a:avLst/>
          </a:prstGeom>
        </p:spPr>
        <p:txBody>
          <a:bodyPr/>
          <a:lstStyle/>
          <a:p>
            <a:endParaRPr lang="en-IN"/>
          </a:p>
        </p:txBody>
      </p:sp>
      <p:sp>
        <p:nvSpPr>
          <p:cNvPr id="8" name="CustomShape 1"/>
          <p:cNvSpPr/>
          <p:nvPr/>
        </p:nvSpPr>
        <p:spPr>
          <a:xfrm>
            <a:off x="0" y="0"/>
            <a:ext cx="9142920" cy="684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dirty="0">
                <a:solidFill>
                  <a:srgbClr val="000000"/>
                </a:solidFill>
                <a:latin typeface="Arial"/>
              </a:rPr>
              <a:t>        C Programs</a:t>
            </a:r>
            <a:endParaRPr dirty="0"/>
          </a:p>
        </p:txBody>
      </p:sp>
      <p:sp>
        <p:nvSpPr>
          <p:cNvPr id="10" name="TextBox 9"/>
          <p:cNvSpPr txBox="1"/>
          <p:nvPr/>
        </p:nvSpPr>
        <p:spPr>
          <a:xfrm>
            <a:off x="179512" y="692696"/>
            <a:ext cx="8964488" cy="6986528"/>
          </a:xfrm>
          <a:prstGeom prst="rect">
            <a:avLst/>
          </a:prstGeom>
          <a:noFill/>
        </p:spPr>
        <p:txBody>
          <a:bodyPr wrap="square" rtlCol="0">
            <a:spAutoFit/>
          </a:bodyPr>
          <a:lstStyle/>
          <a:p>
            <a:r>
              <a:rPr lang="en-IN" sz="2800" dirty="0"/>
              <a:t>Global declaration section</a:t>
            </a:r>
            <a:endParaRPr lang="en-IN" sz="2800" b="1" dirty="0"/>
          </a:p>
          <a:p>
            <a:r>
              <a:rPr lang="en-US" sz="2800" dirty="0"/>
              <a:t>There are some variables that are used in more than one function. Such variables are called global variables and are declared in the global declaration section that is outside of all the functions. This section also declares all the user-defined functions.</a:t>
            </a:r>
          </a:p>
          <a:p>
            <a:endParaRPr lang="en-US" sz="2800" dirty="0"/>
          </a:p>
          <a:p>
            <a:r>
              <a:rPr lang="en-IN" sz="2800" dirty="0"/>
              <a:t>main() function section</a:t>
            </a:r>
            <a:endParaRPr lang="en-IN" sz="2800" b="1" dirty="0"/>
          </a:p>
          <a:p>
            <a:r>
              <a:rPr lang="en-US" sz="2800" dirty="0"/>
              <a:t>Every C program must have one main function section. This section contains two</a:t>
            </a:r>
            <a:endParaRPr lang="en-IN" sz="2800" dirty="0"/>
          </a:p>
          <a:p>
            <a:r>
              <a:rPr lang="en-US" sz="2800" dirty="0"/>
              <a:t>parts:</a:t>
            </a:r>
            <a:endParaRPr lang="en-IN" sz="2800" dirty="0"/>
          </a:p>
          <a:p>
            <a:pPr lvl="0"/>
            <a:r>
              <a:rPr lang="en-US" sz="2800" dirty="0"/>
              <a:t>Declaration part and</a:t>
            </a:r>
            <a:endParaRPr lang="en-IN" sz="2800" dirty="0"/>
          </a:p>
          <a:p>
            <a:pPr lvl="0"/>
            <a:r>
              <a:rPr lang="en-US" sz="2800" dirty="0"/>
              <a:t>Executable part</a:t>
            </a:r>
            <a:endParaRPr lang="en-IN" sz="2800" dirty="0"/>
          </a:p>
          <a:p>
            <a:endParaRPr lang="en-IN" sz="2800" dirty="0"/>
          </a:p>
          <a:p>
            <a:endParaRPr lang="en-IN" sz="2800" dirty="0"/>
          </a:p>
          <a:p>
            <a:r>
              <a:rPr lang="en-IN" sz="2800" dirty="0"/>
              <a: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2"/>
          <p:cNvSpPr/>
          <p:nvPr/>
        </p:nvSpPr>
        <p:spPr>
          <a:xfrm>
            <a:off x="0" y="838080"/>
            <a:ext cx="8990640" cy="912600"/>
          </a:xfrm>
          <a:prstGeom prst="rect">
            <a:avLst/>
          </a:prstGeom>
        </p:spPr>
        <p:txBody>
          <a:bodyPr lIns="90000" tIns="45000" rIns="90000" bIns="45000"/>
          <a:lstStyle/>
          <a:p>
            <a:pPr algn="just">
              <a:lnSpc>
                <a:spcPct val="100000"/>
              </a:lnSpc>
            </a:pPr>
            <a:endParaRPr dirty="0"/>
          </a:p>
        </p:txBody>
      </p:sp>
      <p:sp>
        <p:nvSpPr>
          <p:cNvPr id="311" name="CustomShape 3"/>
          <p:cNvSpPr/>
          <p:nvPr/>
        </p:nvSpPr>
        <p:spPr>
          <a:xfrm>
            <a:off x="130320" y="1447920"/>
            <a:ext cx="3935520" cy="1461240"/>
          </a:xfrm>
          <a:prstGeom prst="rect">
            <a:avLst/>
          </a:prstGeom>
        </p:spPr>
        <p:txBody>
          <a:bodyPr wrap="none" lIns="90000" tIns="45000" rIns="90000" bIns="45000"/>
          <a:lstStyle/>
          <a:p>
            <a:pPr algn="ctr">
              <a:lnSpc>
                <a:spcPct val="100000"/>
              </a:lnSpc>
            </a:pPr>
            <a:endParaRPr dirty="0"/>
          </a:p>
        </p:txBody>
      </p:sp>
      <p:sp>
        <p:nvSpPr>
          <p:cNvPr id="312" name="CustomShape 4"/>
          <p:cNvSpPr/>
          <p:nvPr/>
        </p:nvSpPr>
        <p:spPr>
          <a:xfrm>
            <a:off x="0" y="2971800"/>
            <a:ext cx="2970720" cy="368640"/>
          </a:xfrm>
          <a:prstGeom prst="rect">
            <a:avLst/>
          </a:prstGeom>
        </p:spPr>
        <p:txBody>
          <a:bodyPr/>
          <a:lstStyle/>
          <a:p>
            <a:endParaRPr lang="en-IN"/>
          </a:p>
        </p:txBody>
      </p:sp>
      <p:sp>
        <p:nvSpPr>
          <p:cNvPr id="8" name="CustomShape 1"/>
          <p:cNvSpPr/>
          <p:nvPr/>
        </p:nvSpPr>
        <p:spPr>
          <a:xfrm>
            <a:off x="0" y="0"/>
            <a:ext cx="9142920" cy="684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dirty="0">
                <a:solidFill>
                  <a:srgbClr val="000000"/>
                </a:solidFill>
                <a:latin typeface="Arial"/>
              </a:rPr>
              <a:t>        C Programs</a:t>
            </a:r>
            <a:endParaRPr dirty="0"/>
          </a:p>
        </p:txBody>
      </p:sp>
      <p:sp>
        <p:nvSpPr>
          <p:cNvPr id="10" name="TextBox 9"/>
          <p:cNvSpPr txBox="1"/>
          <p:nvPr/>
        </p:nvSpPr>
        <p:spPr>
          <a:xfrm>
            <a:off x="0" y="692696"/>
            <a:ext cx="9144000" cy="6647974"/>
          </a:xfrm>
          <a:prstGeom prst="rect">
            <a:avLst/>
          </a:prstGeom>
          <a:noFill/>
        </p:spPr>
        <p:txBody>
          <a:bodyPr wrap="square" rtlCol="0">
            <a:spAutoFit/>
          </a:bodyPr>
          <a:lstStyle/>
          <a:p>
            <a:r>
              <a:rPr lang="en-IN" sz="2400" dirty="0"/>
              <a:t>Declaration part: It declares all the variables used in the executable part.</a:t>
            </a:r>
          </a:p>
          <a:p>
            <a:r>
              <a:rPr lang="en-US" sz="2400" dirty="0"/>
              <a:t> </a:t>
            </a:r>
            <a:endParaRPr lang="en-IN" sz="2400" dirty="0"/>
          </a:p>
          <a:p>
            <a:r>
              <a:rPr lang="en-IN" sz="2400" dirty="0"/>
              <a:t>Executable part: There is at least one statement in the executable part.</a:t>
            </a:r>
          </a:p>
          <a:p>
            <a:r>
              <a:rPr lang="en-US" sz="2400" dirty="0"/>
              <a:t>These two parts must appear between the opening and closing braces. The program execution begins at the opening brace and ends at the closing brace. The closing brace of the main function is the logical end of the program. All statements in the declaration and executable part end with a semicolon.</a:t>
            </a:r>
            <a:endParaRPr lang="en-IN" sz="2400" dirty="0"/>
          </a:p>
          <a:p>
            <a:r>
              <a:rPr lang="en-US" sz="2400" dirty="0"/>
              <a:t> </a:t>
            </a:r>
            <a:endParaRPr lang="en-IN" sz="2400" dirty="0"/>
          </a:p>
          <a:p>
            <a:r>
              <a:rPr lang="en-US" sz="2400" dirty="0"/>
              <a:t>Subprogram section</a:t>
            </a:r>
            <a:endParaRPr lang="en-IN" sz="2400" dirty="0"/>
          </a:p>
          <a:p>
            <a:r>
              <a:rPr lang="en-US" sz="2400" dirty="0"/>
              <a:t>The subprogram section contains all the user-defined functions that are called in the main () function. User-defined functions are generally placed immediately after the main () function, although they may appear in any order.</a:t>
            </a:r>
            <a:endParaRPr lang="en-IN" sz="2400" dirty="0"/>
          </a:p>
          <a:p>
            <a:r>
              <a:rPr lang="en-US" sz="2400" dirty="0"/>
              <a:t> </a:t>
            </a:r>
            <a:endParaRPr lang="en-IN" sz="2400" dirty="0"/>
          </a:p>
          <a:p>
            <a:endParaRPr lang="en-IN"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2"/>
          <p:cNvSpPr/>
          <p:nvPr/>
        </p:nvSpPr>
        <p:spPr>
          <a:xfrm>
            <a:off x="0" y="838080"/>
            <a:ext cx="8990640" cy="912600"/>
          </a:xfrm>
          <a:prstGeom prst="rect">
            <a:avLst/>
          </a:prstGeom>
        </p:spPr>
        <p:txBody>
          <a:bodyPr lIns="90000" tIns="45000" rIns="90000" bIns="45000"/>
          <a:lstStyle/>
          <a:p>
            <a:pPr algn="just">
              <a:lnSpc>
                <a:spcPct val="100000"/>
              </a:lnSpc>
            </a:pPr>
            <a:endParaRPr dirty="0"/>
          </a:p>
        </p:txBody>
      </p:sp>
      <p:sp>
        <p:nvSpPr>
          <p:cNvPr id="311" name="CustomShape 3"/>
          <p:cNvSpPr/>
          <p:nvPr/>
        </p:nvSpPr>
        <p:spPr>
          <a:xfrm>
            <a:off x="130320" y="1447920"/>
            <a:ext cx="3935520" cy="1461240"/>
          </a:xfrm>
          <a:prstGeom prst="rect">
            <a:avLst/>
          </a:prstGeom>
        </p:spPr>
        <p:txBody>
          <a:bodyPr wrap="none" lIns="90000" tIns="45000" rIns="90000" bIns="45000"/>
          <a:lstStyle/>
          <a:p>
            <a:pPr algn="ctr">
              <a:lnSpc>
                <a:spcPct val="100000"/>
              </a:lnSpc>
            </a:pPr>
            <a:endParaRPr dirty="0"/>
          </a:p>
        </p:txBody>
      </p:sp>
      <p:sp>
        <p:nvSpPr>
          <p:cNvPr id="312" name="CustomShape 4"/>
          <p:cNvSpPr/>
          <p:nvPr/>
        </p:nvSpPr>
        <p:spPr>
          <a:xfrm>
            <a:off x="0" y="2971800"/>
            <a:ext cx="2970720" cy="368640"/>
          </a:xfrm>
          <a:prstGeom prst="rect">
            <a:avLst/>
          </a:prstGeom>
        </p:spPr>
        <p:txBody>
          <a:bodyPr/>
          <a:lstStyle/>
          <a:p>
            <a:endParaRPr lang="en-IN"/>
          </a:p>
        </p:txBody>
      </p:sp>
      <p:sp>
        <p:nvSpPr>
          <p:cNvPr id="313" name="CustomShape 5"/>
          <p:cNvSpPr/>
          <p:nvPr/>
        </p:nvSpPr>
        <p:spPr>
          <a:xfrm>
            <a:off x="323528" y="836712"/>
            <a:ext cx="3504240" cy="638280"/>
          </a:xfrm>
          <a:prstGeom prst="rect">
            <a:avLst/>
          </a:prstGeom>
        </p:spPr>
        <p:txBody>
          <a:bodyPr lIns="90000" tIns="45000" rIns="90000" bIns="45000"/>
          <a:lstStyle/>
          <a:p>
            <a:pPr>
              <a:lnSpc>
                <a:spcPct val="100000"/>
              </a:lnSpc>
            </a:pPr>
            <a:endParaRPr dirty="0"/>
          </a:p>
        </p:txBody>
      </p:sp>
      <p:sp>
        <p:nvSpPr>
          <p:cNvPr id="8" name="CustomShape 1"/>
          <p:cNvSpPr/>
          <p:nvPr/>
        </p:nvSpPr>
        <p:spPr>
          <a:xfrm>
            <a:off x="0" y="0"/>
            <a:ext cx="9142920" cy="684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dirty="0">
                <a:solidFill>
                  <a:srgbClr val="000000"/>
                </a:solidFill>
                <a:latin typeface="Arial"/>
              </a:rPr>
              <a:t>        C Programs</a:t>
            </a:r>
            <a:endParaRPr dirty="0"/>
          </a:p>
        </p:txBody>
      </p:sp>
      <p:sp>
        <p:nvSpPr>
          <p:cNvPr id="10" name="TextBox 9"/>
          <p:cNvSpPr txBox="1"/>
          <p:nvPr/>
        </p:nvSpPr>
        <p:spPr>
          <a:xfrm>
            <a:off x="395536" y="980728"/>
            <a:ext cx="7632848" cy="5816977"/>
          </a:xfrm>
          <a:prstGeom prst="rect">
            <a:avLst/>
          </a:prstGeom>
          <a:noFill/>
        </p:spPr>
        <p:txBody>
          <a:bodyPr wrap="square" rtlCol="0">
            <a:spAutoFit/>
          </a:bodyPr>
          <a:lstStyle/>
          <a:p>
            <a:r>
              <a:rPr lang="en-IN" sz="2800" dirty="0">
                <a:latin typeface="Times New Roman" pitchFamily="18" charset="0"/>
                <a:cs typeface="Times New Roman" pitchFamily="18" charset="0"/>
              </a:rPr>
              <a:t>/* C Program - Get Input from User */ </a:t>
            </a:r>
          </a:p>
          <a:p>
            <a:r>
              <a:rPr lang="en-IN" sz="2800" dirty="0">
                <a:latin typeface="Times New Roman" pitchFamily="18" charset="0"/>
                <a:cs typeface="Times New Roman" pitchFamily="18" charset="0"/>
              </a:rPr>
              <a:t>#include&lt;</a:t>
            </a:r>
            <a:r>
              <a:rPr lang="en-IN" sz="2800" dirty="0" err="1">
                <a:latin typeface="Times New Roman" pitchFamily="18" charset="0"/>
                <a:cs typeface="Times New Roman" pitchFamily="18" charset="0"/>
              </a:rPr>
              <a:t>stdio.h</a:t>
            </a:r>
            <a:r>
              <a:rPr lang="en-IN" sz="2800" dirty="0">
                <a:latin typeface="Times New Roman" pitchFamily="18" charset="0"/>
                <a:cs typeface="Times New Roman" pitchFamily="18" charset="0"/>
              </a:rPr>
              <a:t>&gt;</a:t>
            </a:r>
          </a:p>
          <a:p>
            <a:r>
              <a:rPr lang="en-IN" sz="2800" dirty="0">
                <a:latin typeface="Times New Roman" pitchFamily="18" charset="0"/>
                <a:cs typeface="Times New Roman" pitchFamily="18" charset="0"/>
              </a:rPr>
              <a:t> #include&lt;</a:t>
            </a:r>
            <a:r>
              <a:rPr lang="en-IN" sz="2800" dirty="0" err="1">
                <a:latin typeface="Times New Roman" pitchFamily="18" charset="0"/>
                <a:cs typeface="Times New Roman" pitchFamily="18" charset="0"/>
              </a:rPr>
              <a:t>conio.h</a:t>
            </a:r>
            <a:r>
              <a:rPr lang="en-IN" sz="2800" dirty="0">
                <a:latin typeface="Times New Roman" pitchFamily="18" charset="0"/>
                <a:cs typeface="Times New Roman" pitchFamily="18" charset="0"/>
              </a:rPr>
              <a:t>&gt;</a:t>
            </a:r>
          </a:p>
          <a:p>
            <a:r>
              <a:rPr lang="en-IN" sz="2800" dirty="0">
                <a:latin typeface="Times New Roman" pitchFamily="18" charset="0"/>
                <a:cs typeface="Times New Roman" pitchFamily="18" charset="0"/>
              </a:rPr>
              <a:t> void main() </a:t>
            </a:r>
          </a:p>
          <a:p>
            <a:r>
              <a:rPr lang="en-IN" sz="2800" dirty="0">
                <a:latin typeface="Times New Roman" pitchFamily="18" charset="0"/>
                <a:cs typeface="Times New Roman" pitchFamily="18" charset="0"/>
              </a:rPr>
              <a:t>{ </a:t>
            </a:r>
          </a:p>
          <a:p>
            <a:r>
              <a:rPr lang="en-IN" sz="2800" dirty="0" err="1">
                <a:latin typeface="Times New Roman" pitchFamily="18" charset="0"/>
                <a:cs typeface="Times New Roman" pitchFamily="18" charset="0"/>
              </a:rPr>
              <a:t>clrscr</a:t>
            </a:r>
            <a:r>
              <a:rPr lang="en-IN" sz="2800" dirty="0">
                <a:latin typeface="Times New Roman" pitchFamily="18" charset="0"/>
                <a:cs typeface="Times New Roman" pitchFamily="18" charset="0"/>
              </a:rPr>
              <a:t>(); </a:t>
            </a:r>
          </a:p>
          <a:p>
            <a:r>
              <a:rPr lang="en-IN" sz="2800" dirty="0">
                <a:latin typeface="Times New Roman" pitchFamily="18" charset="0"/>
                <a:cs typeface="Times New Roman" pitchFamily="18" charset="0"/>
              </a:rPr>
              <a:t>char name[20];</a:t>
            </a:r>
          </a:p>
          <a:p>
            <a:r>
              <a:rPr lang="en-IN" sz="2800" dirty="0">
                <a:latin typeface="Times New Roman" pitchFamily="18" charset="0"/>
                <a:cs typeface="Times New Roman" pitchFamily="18" charset="0"/>
              </a:rPr>
              <a:t> </a:t>
            </a:r>
            <a:r>
              <a:rPr lang="en-IN" sz="2800" dirty="0" err="1">
                <a:latin typeface="Times New Roman" pitchFamily="18" charset="0"/>
                <a:cs typeface="Times New Roman" pitchFamily="18" charset="0"/>
              </a:rPr>
              <a:t>int</a:t>
            </a:r>
            <a:r>
              <a:rPr lang="en-IN" sz="2800" dirty="0">
                <a:latin typeface="Times New Roman" pitchFamily="18" charset="0"/>
                <a:cs typeface="Times New Roman" pitchFamily="18" charset="0"/>
              </a:rPr>
              <a:t> num; </a:t>
            </a:r>
          </a:p>
          <a:p>
            <a:r>
              <a:rPr lang="en-IN" sz="2800" dirty="0" err="1">
                <a:latin typeface="Times New Roman" pitchFamily="18" charset="0"/>
                <a:cs typeface="Times New Roman" pitchFamily="18" charset="0"/>
              </a:rPr>
              <a:t>printf</a:t>
            </a:r>
            <a:r>
              <a:rPr lang="en-IN" sz="2800" dirty="0">
                <a:latin typeface="Times New Roman" pitchFamily="18" charset="0"/>
                <a:cs typeface="Times New Roman" pitchFamily="18" charset="0"/>
              </a:rPr>
              <a:t>("Enter a number : ");</a:t>
            </a:r>
          </a:p>
          <a:p>
            <a:r>
              <a:rPr lang="en-IN" sz="2800" dirty="0">
                <a:latin typeface="Times New Roman" pitchFamily="18" charset="0"/>
                <a:cs typeface="Times New Roman" pitchFamily="18" charset="0"/>
              </a:rPr>
              <a:t> </a:t>
            </a:r>
            <a:r>
              <a:rPr lang="en-IN" sz="2800" dirty="0" err="1">
                <a:latin typeface="Times New Roman" pitchFamily="18" charset="0"/>
                <a:cs typeface="Times New Roman" pitchFamily="18" charset="0"/>
              </a:rPr>
              <a:t>scanf</a:t>
            </a:r>
            <a:r>
              <a:rPr lang="en-IN" sz="2800" dirty="0">
                <a:latin typeface="Times New Roman" pitchFamily="18" charset="0"/>
                <a:cs typeface="Times New Roman" pitchFamily="18" charset="0"/>
              </a:rPr>
              <a:t>("%</a:t>
            </a:r>
            <a:r>
              <a:rPr lang="en-IN" sz="2800" dirty="0" err="1">
                <a:latin typeface="Times New Roman" pitchFamily="18" charset="0"/>
                <a:cs typeface="Times New Roman" pitchFamily="18" charset="0"/>
              </a:rPr>
              <a:t>d",&amp;num</a:t>
            </a:r>
            <a:r>
              <a:rPr lang="en-IN" sz="2800" dirty="0">
                <a:latin typeface="Times New Roman" pitchFamily="18" charset="0"/>
                <a:cs typeface="Times New Roman" pitchFamily="18" charset="0"/>
              </a:rPr>
              <a:t>); </a:t>
            </a:r>
          </a:p>
          <a:p>
            <a:r>
              <a:rPr lang="en-IN" sz="2800" dirty="0" err="1">
                <a:latin typeface="Times New Roman" pitchFamily="18" charset="0"/>
                <a:cs typeface="Times New Roman" pitchFamily="18" charset="0"/>
              </a:rPr>
              <a:t>printf</a:t>
            </a:r>
            <a:r>
              <a:rPr lang="en-IN" sz="2800" dirty="0">
                <a:latin typeface="Times New Roman" pitchFamily="18" charset="0"/>
                <a:cs typeface="Times New Roman" pitchFamily="18" charset="0"/>
              </a:rPr>
              <a:t>("You entered %</a:t>
            </a:r>
            <a:r>
              <a:rPr lang="en-IN" sz="2800" dirty="0" err="1">
                <a:latin typeface="Times New Roman" pitchFamily="18" charset="0"/>
                <a:cs typeface="Times New Roman" pitchFamily="18" charset="0"/>
              </a:rPr>
              <a:t>d",num</a:t>
            </a:r>
            <a:r>
              <a:rPr lang="en-IN" sz="2800" dirty="0">
                <a:latin typeface="Times New Roman" pitchFamily="18" charset="0"/>
                <a:cs typeface="Times New Roman" pitchFamily="18" charset="0"/>
              </a:rPr>
              <a:t>); </a:t>
            </a:r>
          </a:p>
          <a:p>
            <a:r>
              <a:rPr lang="en-IN" sz="2800" dirty="0" err="1">
                <a:latin typeface="Times New Roman" pitchFamily="18" charset="0"/>
                <a:cs typeface="Times New Roman" pitchFamily="18" charset="0"/>
              </a:rPr>
              <a:t>getch</a:t>
            </a:r>
            <a:r>
              <a:rPr lang="en-IN" sz="2800" dirty="0">
                <a:latin typeface="Times New Roman" pitchFamily="18" charset="0"/>
                <a:cs typeface="Times New Roman" pitchFamily="18" charset="0"/>
              </a:rPr>
              <a:t>(); </a:t>
            </a:r>
          </a:p>
          <a:p>
            <a:endParaRPr lang="en-IN" dirty="0"/>
          </a:p>
          <a:p>
            <a:r>
              <a:rPr lang="en-IN" dirty="0"/>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98783"/>
            <a:ext cx="7677472" cy="593914"/>
          </a:xfrm>
        </p:spPr>
        <p:txBody>
          <a:bodyPr>
            <a:normAutofit/>
          </a:bodyPr>
          <a:lstStyle/>
          <a:p>
            <a:pPr algn="l"/>
            <a:r>
              <a:rPr lang="en-IN" sz="3600" dirty="0">
                <a:solidFill>
                  <a:srgbClr val="C00000"/>
                </a:solidFill>
                <a:latin typeface="Times New Roman" pitchFamily="18" charset="0"/>
                <a:cs typeface="Times New Roman" pitchFamily="18" charset="0"/>
              </a:rPr>
              <a:t>UNIT-1</a:t>
            </a:r>
          </a:p>
        </p:txBody>
      </p:sp>
      <p:sp>
        <p:nvSpPr>
          <p:cNvPr id="3" name="Subtitle 2"/>
          <p:cNvSpPr>
            <a:spLocks noGrp="1"/>
          </p:cNvSpPr>
          <p:nvPr>
            <p:ph type="subTitle" idx="4294967295"/>
          </p:nvPr>
        </p:nvSpPr>
        <p:spPr>
          <a:xfrm>
            <a:off x="323528" y="908720"/>
            <a:ext cx="7560840" cy="5544616"/>
          </a:xfrm>
          <a:prstGeom prst="rect">
            <a:avLst/>
          </a:prstGeom>
          <a:ln>
            <a:solidFill>
              <a:srgbClr val="C00000"/>
            </a:solidFill>
          </a:ln>
        </p:spPr>
        <p:txBody>
          <a:bodyPr/>
          <a:lstStyle/>
          <a:p>
            <a:pPr lvl="1"/>
            <a:r>
              <a:rPr lang="en-US" sz="3600" dirty="0">
                <a:solidFill>
                  <a:srgbClr val="0070C0"/>
                </a:solidFill>
                <a:latin typeface="Times New Roman" panose="02020603050405020304" pitchFamily="18" charset="0"/>
                <a:cs typeface="Times New Roman" panose="02020603050405020304" pitchFamily="18" charset="0"/>
              </a:rPr>
              <a:t>L:7 ,8,9</a:t>
            </a:r>
          </a:p>
          <a:p>
            <a:pPr lvl="1"/>
            <a:endParaRPr lang="en-US" sz="3600" b="1" dirty="0">
              <a:solidFill>
                <a:srgbClr val="0070C0"/>
              </a:solidFill>
              <a:latin typeface="Times New Roman" panose="02020603050405020304" pitchFamily="18" charset="0"/>
              <a:cs typeface="Times New Roman" panose="02020603050405020304" pitchFamily="18" charset="0"/>
            </a:endParaRPr>
          </a:p>
          <a:p>
            <a:pPr marL="342900" indent="-342900" algn="l"/>
            <a:r>
              <a:rPr lang="en-IN" sz="3600" dirty="0">
                <a:solidFill>
                  <a:srgbClr val="0070C0"/>
                </a:solidFill>
                <a:latin typeface="Times New Roman" panose="02020603050405020304" pitchFamily="18" charset="0"/>
                <a:cs typeface="Times New Roman" panose="02020603050405020304" pitchFamily="18" charset="0"/>
              </a:rPr>
              <a:t>1.Operators in C</a:t>
            </a:r>
          </a:p>
          <a:p>
            <a:pPr marL="342900" indent="-342900" algn="l"/>
            <a:endParaRPr lang="en-IN" sz="3600" dirty="0">
              <a:solidFill>
                <a:srgbClr val="0070C0"/>
              </a:solidFill>
              <a:latin typeface="Times New Roman" panose="02020603050405020304" pitchFamily="18" charset="0"/>
              <a:cs typeface="Times New Roman" panose="02020603050405020304" pitchFamily="18" charset="0"/>
            </a:endParaRPr>
          </a:p>
          <a:p>
            <a:pPr marL="342900" indent="-342900" algn="l"/>
            <a:r>
              <a:rPr lang="en-US" sz="3600" dirty="0">
                <a:solidFill>
                  <a:srgbClr val="0070C0"/>
                </a:solidFill>
                <a:latin typeface="Times New Roman" panose="02020603050405020304" pitchFamily="18" charset="0"/>
                <a:cs typeface="Times New Roman" panose="02020603050405020304" pitchFamily="18" charset="0"/>
              </a:rPr>
              <a:t>Unary , Arithmetic , Logical, Relational ,</a:t>
            </a:r>
          </a:p>
          <a:p>
            <a:pPr marL="342900" indent="-342900" algn="l"/>
            <a:r>
              <a:rPr lang="en-US" sz="3600" dirty="0" err="1">
                <a:solidFill>
                  <a:srgbClr val="0070C0"/>
                </a:solidFill>
                <a:latin typeface="Times New Roman" panose="02020603050405020304" pitchFamily="18" charset="0"/>
                <a:cs typeface="Times New Roman" panose="02020603050405020304" pitchFamily="18" charset="0"/>
              </a:rPr>
              <a:t>Bitwise,Conditional,Assignment,Secial</a:t>
            </a:r>
            <a:endParaRPr lang="en-US" sz="3600" dirty="0">
              <a:solidFill>
                <a:srgbClr val="0070C0"/>
              </a:solidFill>
              <a:latin typeface="Times New Roman" panose="02020603050405020304" pitchFamily="18" charset="0"/>
              <a:cs typeface="Times New Roman" panose="02020603050405020304" pitchFamily="18" charset="0"/>
            </a:endParaRPr>
          </a:p>
          <a:p>
            <a:pPr marL="342900" indent="-342900" algn="l"/>
            <a:r>
              <a:rPr lang="en-US" sz="3600" dirty="0">
                <a:solidFill>
                  <a:srgbClr val="0070C0"/>
                </a:solidFill>
                <a:latin typeface="Times New Roman" panose="02020603050405020304" pitchFamily="18" charset="0"/>
                <a:cs typeface="Times New Roman" panose="02020603050405020304" pitchFamily="18" charset="0"/>
              </a:rPr>
              <a:t>2. Precedence and </a:t>
            </a:r>
            <a:r>
              <a:rPr lang="en-US" sz="3600" dirty="0" err="1">
                <a:solidFill>
                  <a:srgbClr val="0070C0"/>
                </a:solidFill>
                <a:latin typeface="Times New Roman" panose="02020603050405020304" pitchFamily="18" charset="0"/>
                <a:cs typeface="Times New Roman" panose="02020603050405020304" pitchFamily="18" charset="0"/>
              </a:rPr>
              <a:t>Associativity</a:t>
            </a:r>
            <a:r>
              <a:rPr lang="en-US" sz="3600" dirty="0">
                <a:solidFill>
                  <a:srgbClr val="0070C0"/>
                </a:solidFill>
                <a:latin typeface="Times New Roman" panose="02020603050405020304" pitchFamily="18" charset="0"/>
                <a:cs typeface="Times New Roman" panose="02020603050405020304" pitchFamily="18" charset="0"/>
              </a:rPr>
              <a:t> of operators</a:t>
            </a:r>
            <a:endParaRPr lang="en-IN" sz="3600" dirty="0">
              <a:solidFill>
                <a:srgbClr val="0070C0"/>
              </a:solidFill>
              <a:latin typeface="Times New Roman" panose="02020603050405020304" pitchFamily="18" charset="0"/>
              <a:cs typeface="Times New Roman" panose="02020603050405020304" pitchFamily="18" charset="0"/>
            </a:endParaRPr>
          </a:p>
          <a:p>
            <a:pPr marL="342900" indent="-342900" algn="l"/>
            <a:r>
              <a:rPr lang="en-US" sz="3600" dirty="0">
                <a:solidFill>
                  <a:srgbClr val="0070C0"/>
                </a:solidFill>
                <a:latin typeface="Times New Roman" panose="02020603050405020304" pitchFamily="18" charset="0"/>
                <a:cs typeface="Times New Roman" panose="02020603050405020304" pitchFamily="18" charset="0"/>
              </a:rPr>
              <a:t>3.Sample C programs on operators</a:t>
            </a:r>
          </a:p>
        </p:txBody>
      </p:sp>
    </p:spTree>
    <p:extLst>
      <p:ext uri="{BB962C8B-B14F-4D97-AF65-F5344CB8AC3E}">
        <p14:creationId xmlns:p14="http://schemas.microsoft.com/office/powerpoint/2010/main" val="35593122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
        <p:nvSpPr>
          <p:cNvPr id="504" name="CustomShape 2"/>
          <p:cNvSpPr/>
          <p:nvPr/>
        </p:nvSpPr>
        <p:spPr>
          <a:xfrm>
            <a:off x="0" y="1447920"/>
            <a:ext cx="9142920" cy="4478040"/>
          </a:xfrm>
          <a:prstGeom prst="rect">
            <a:avLst/>
          </a:prstGeom>
        </p:spPr>
        <p:txBody>
          <a:bodyPr lIns="90000" tIns="45000" rIns="90000" bIns="45000"/>
          <a:lstStyle/>
          <a:p>
            <a:pPr>
              <a:lnSpc>
                <a:spcPct val="100000"/>
              </a:lnSpc>
              <a:buFont typeface="Wingdings" charset="2"/>
              <a:buChar char=""/>
            </a:pPr>
            <a:r>
              <a:rPr lang="en-US" dirty="0">
                <a:solidFill>
                  <a:srgbClr val="000000"/>
                </a:solidFill>
                <a:latin typeface="Lucida Bright"/>
              </a:rPr>
              <a:t>  An operator is a symbol which helps the user to give instruction to the </a:t>
            </a:r>
            <a:endParaRPr dirty="0"/>
          </a:p>
          <a:p>
            <a:pPr>
              <a:lnSpc>
                <a:spcPct val="100000"/>
              </a:lnSpc>
            </a:pPr>
            <a:r>
              <a:rPr lang="en-US" dirty="0">
                <a:solidFill>
                  <a:srgbClr val="000000"/>
                </a:solidFill>
                <a:latin typeface="Lucida Bright"/>
              </a:rPr>
              <a:t>     computer to do a certain mathematical or logical manipulations. </a:t>
            </a:r>
            <a:endParaRPr dirty="0"/>
          </a:p>
          <a:p>
            <a:pPr>
              <a:lnSpc>
                <a:spcPct val="100000"/>
              </a:lnSpc>
            </a:pPr>
            <a:endParaRPr dirty="0"/>
          </a:p>
          <a:p>
            <a:pPr>
              <a:lnSpc>
                <a:spcPct val="100000"/>
              </a:lnSpc>
              <a:buFont typeface="Wingdings" charset="2"/>
              <a:buChar char=""/>
            </a:pPr>
            <a:r>
              <a:rPr lang="en-US" dirty="0">
                <a:solidFill>
                  <a:srgbClr val="000000"/>
                </a:solidFill>
                <a:latin typeface="Lucida Bright"/>
              </a:rPr>
              <a:t>  Operators are used in C language program to operate on data and variables.</a:t>
            </a:r>
          </a:p>
          <a:p>
            <a:pPr>
              <a:lnSpc>
                <a:spcPct val="100000"/>
              </a:lnSpc>
              <a:buFont typeface="Wingdings" charset="2"/>
              <a:buChar char=""/>
            </a:pPr>
            <a:r>
              <a:rPr lang="en-US" b="1" i="0" dirty="0">
                <a:solidFill>
                  <a:srgbClr val="202124"/>
                </a:solidFill>
                <a:effectLst/>
                <a:latin typeface="arial" panose="020B0604020202020204" pitchFamily="34" charset="0"/>
              </a:rPr>
              <a:t>Operators</a:t>
            </a:r>
            <a:r>
              <a:rPr lang="en-US" b="0" i="0" dirty="0">
                <a:solidFill>
                  <a:srgbClr val="202124"/>
                </a:solidFill>
                <a:effectLst/>
                <a:latin typeface="arial" panose="020B0604020202020204" pitchFamily="34" charset="0"/>
              </a:rPr>
              <a:t> are special </a:t>
            </a:r>
            <a:r>
              <a:rPr lang="en-US" b="1" i="0" dirty="0">
                <a:solidFill>
                  <a:srgbClr val="202124"/>
                </a:solidFill>
                <a:effectLst/>
                <a:latin typeface="arial" panose="020B0604020202020204" pitchFamily="34" charset="0"/>
              </a:rPr>
              <a:t>type</a:t>
            </a:r>
            <a:r>
              <a:rPr lang="en-US" b="0" i="0" dirty="0">
                <a:solidFill>
                  <a:srgbClr val="202124"/>
                </a:solidFill>
                <a:effectLst/>
                <a:latin typeface="arial" panose="020B0604020202020204" pitchFamily="34" charset="0"/>
              </a:rPr>
              <a:t> of functions, that takes one or more arguments and produces a new value. For example : addition (+), </a:t>
            </a:r>
            <a:r>
              <a:rPr lang="en-US" b="0" i="0" dirty="0" err="1">
                <a:solidFill>
                  <a:srgbClr val="202124"/>
                </a:solidFill>
                <a:effectLst/>
                <a:latin typeface="arial" panose="020B0604020202020204" pitchFamily="34" charset="0"/>
              </a:rPr>
              <a:t>substraction</a:t>
            </a:r>
            <a:r>
              <a:rPr lang="en-US" b="0" i="0" dirty="0">
                <a:solidFill>
                  <a:srgbClr val="202124"/>
                </a:solidFill>
                <a:effectLst/>
                <a:latin typeface="arial" panose="020B0604020202020204" pitchFamily="34" charset="0"/>
              </a:rPr>
              <a:t> (-), multiplication (*) </a:t>
            </a:r>
            <a:r>
              <a:rPr lang="en-US" b="0" i="0" dirty="0" err="1">
                <a:solidFill>
                  <a:srgbClr val="202124"/>
                </a:solidFill>
                <a:effectLst/>
                <a:latin typeface="arial" panose="020B0604020202020204" pitchFamily="34" charset="0"/>
              </a:rPr>
              <a:t>etc</a:t>
            </a:r>
            <a:r>
              <a:rPr lang="en-US" b="0" i="0">
                <a:solidFill>
                  <a:srgbClr val="202124"/>
                </a:solidFill>
                <a:effectLst/>
                <a:latin typeface="arial" panose="020B0604020202020204" pitchFamily="34" charset="0"/>
              </a:rPr>
              <a:t>,</a:t>
            </a:r>
            <a:endParaRPr lang="en-IN" dirty="0"/>
          </a:p>
          <a:p>
            <a:pPr>
              <a:lnSpc>
                <a:spcPct val="100000"/>
              </a:lnSpc>
            </a:pPr>
            <a:endParaRPr dirty="0"/>
          </a:p>
          <a:p>
            <a:pPr>
              <a:lnSpc>
                <a:spcPct val="100000"/>
              </a:lnSpc>
              <a:buFont typeface="Wingdings" charset="2"/>
              <a:buChar char=""/>
            </a:pPr>
            <a:r>
              <a:rPr lang="en-US" dirty="0">
                <a:solidFill>
                  <a:srgbClr val="000000"/>
                </a:solidFill>
                <a:latin typeface="Lucida Bright"/>
              </a:rPr>
              <a:t>  C has a rich set of operators which can be classified as follows:</a:t>
            </a:r>
            <a:endParaRPr dirty="0"/>
          </a:p>
          <a:p>
            <a:pPr>
              <a:lnSpc>
                <a:spcPct val="100000"/>
              </a:lnSpc>
            </a:pPr>
            <a:endParaRPr dirty="0"/>
          </a:p>
          <a:p>
            <a:pPr>
              <a:lnSpc>
                <a:spcPct val="100000"/>
              </a:lnSpc>
            </a:pPr>
            <a:r>
              <a:rPr lang="en-US" dirty="0">
                <a:solidFill>
                  <a:srgbClr val="000000"/>
                </a:solidFill>
                <a:latin typeface="Lucida Bright"/>
              </a:rPr>
              <a:t>1. Arithmetic operators.</a:t>
            </a:r>
            <a:endParaRPr dirty="0"/>
          </a:p>
          <a:p>
            <a:pPr>
              <a:lnSpc>
                <a:spcPct val="100000"/>
              </a:lnSpc>
            </a:pPr>
            <a:r>
              <a:rPr lang="en-US" dirty="0">
                <a:solidFill>
                  <a:srgbClr val="000000"/>
                </a:solidFill>
                <a:latin typeface="Lucida Bright"/>
              </a:rPr>
              <a:t>2. Relational Operators.</a:t>
            </a:r>
            <a:endParaRPr dirty="0"/>
          </a:p>
          <a:p>
            <a:pPr>
              <a:lnSpc>
                <a:spcPct val="100000"/>
              </a:lnSpc>
            </a:pPr>
            <a:r>
              <a:rPr lang="en-US" dirty="0">
                <a:solidFill>
                  <a:srgbClr val="000000"/>
                </a:solidFill>
                <a:latin typeface="Lucida Bright"/>
              </a:rPr>
              <a:t>3. Logical Operators.</a:t>
            </a:r>
            <a:endParaRPr dirty="0"/>
          </a:p>
          <a:p>
            <a:pPr>
              <a:lnSpc>
                <a:spcPct val="100000"/>
              </a:lnSpc>
            </a:pPr>
            <a:r>
              <a:rPr lang="en-US" dirty="0">
                <a:solidFill>
                  <a:srgbClr val="000000"/>
                </a:solidFill>
                <a:latin typeface="Lucida Bright"/>
              </a:rPr>
              <a:t>4. Assignment Operators.</a:t>
            </a:r>
            <a:endParaRPr dirty="0"/>
          </a:p>
          <a:p>
            <a:pPr>
              <a:lnSpc>
                <a:spcPct val="100000"/>
              </a:lnSpc>
            </a:pPr>
            <a:r>
              <a:rPr lang="en-US" dirty="0">
                <a:solidFill>
                  <a:srgbClr val="000000"/>
                </a:solidFill>
                <a:latin typeface="Lucida Bright"/>
              </a:rPr>
              <a:t>5. Increments and Decrement Operators.</a:t>
            </a:r>
            <a:endParaRPr dirty="0"/>
          </a:p>
          <a:p>
            <a:pPr>
              <a:lnSpc>
                <a:spcPct val="100000"/>
              </a:lnSpc>
            </a:pPr>
            <a:r>
              <a:rPr lang="en-US" dirty="0">
                <a:solidFill>
                  <a:srgbClr val="000000"/>
                </a:solidFill>
                <a:latin typeface="Lucida Bright"/>
              </a:rPr>
              <a:t>6. Conditional Operators.</a:t>
            </a:r>
            <a:endParaRPr dirty="0"/>
          </a:p>
          <a:p>
            <a:pPr>
              <a:lnSpc>
                <a:spcPct val="100000"/>
              </a:lnSpc>
            </a:pPr>
            <a:r>
              <a:rPr lang="en-US" dirty="0">
                <a:solidFill>
                  <a:srgbClr val="000000"/>
                </a:solidFill>
                <a:latin typeface="Lucida Bright"/>
              </a:rPr>
              <a:t>7. Bitwise Operators.</a:t>
            </a:r>
            <a:endParaRPr dirty="0"/>
          </a:p>
          <a:p>
            <a:pPr>
              <a:lnSpc>
                <a:spcPct val="100000"/>
              </a:lnSpc>
            </a:pPr>
            <a:r>
              <a:rPr lang="en-US" dirty="0">
                <a:solidFill>
                  <a:srgbClr val="000000"/>
                </a:solidFill>
                <a:latin typeface="Lucida Bright"/>
              </a:rPr>
              <a:t>8. Special Operators.</a:t>
            </a:r>
            <a:endParaRPr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CustomShape 2"/>
          <p:cNvSpPr/>
          <p:nvPr/>
        </p:nvSpPr>
        <p:spPr>
          <a:xfrm>
            <a:off x="123608" y="914400"/>
            <a:ext cx="3430151" cy="426368"/>
          </a:xfrm>
          <a:prstGeom prst="rect">
            <a:avLst/>
          </a:prstGeom>
          <a:solidFill>
            <a:schemeClr val="bg1"/>
          </a:solidFill>
        </p:spPr>
        <p:txBody>
          <a:bodyPr lIns="90000" tIns="45000" rIns="90000" bIns="45000"/>
          <a:lstStyle/>
          <a:p>
            <a:pPr>
              <a:lnSpc>
                <a:spcPct val="100000"/>
              </a:lnSpc>
            </a:pPr>
            <a:r>
              <a:rPr lang="en-US" sz="2000" b="1">
                <a:solidFill>
                  <a:srgbClr val="000000"/>
                </a:solidFill>
                <a:latin typeface="Lucida Sans"/>
              </a:rPr>
              <a:t>Arithmetic Operators</a:t>
            </a:r>
            <a:endParaRPr/>
          </a:p>
        </p:txBody>
      </p:sp>
      <p:sp>
        <p:nvSpPr>
          <p:cNvPr id="507" name="CustomShape 3"/>
          <p:cNvSpPr/>
          <p:nvPr/>
        </p:nvSpPr>
        <p:spPr>
          <a:xfrm>
            <a:off x="345016" y="1371600"/>
            <a:ext cx="9574187" cy="1419438"/>
          </a:xfrm>
          <a:prstGeom prst="rect">
            <a:avLst/>
          </a:prstGeom>
        </p:spPr>
        <p:txBody>
          <a:bodyPr lIns="90000" tIns="45000" rIns="90000" bIns="45000"/>
          <a:lstStyle/>
          <a:p>
            <a:pPr>
              <a:lnSpc>
                <a:spcPct val="150000"/>
              </a:lnSpc>
              <a:buFont typeface="Wingdings" charset="2"/>
              <a:buChar char=""/>
            </a:pPr>
            <a:r>
              <a:rPr lang="en-US">
                <a:solidFill>
                  <a:srgbClr val="000000"/>
                </a:solidFill>
                <a:latin typeface="Lucida Bright"/>
              </a:rPr>
              <a:t>All the basic arithmetic operations can be carried out in C. </a:t>
            </a:r>
            <a:endParaRPr/>
          </a:p>
          <a:p>
            <a:pPr>
              <a:lnSpc>
                <a:spcPct val="150000"/>
              </a:lnSpc>
              <a:buFont typeface="Wingdings" charset="2"/>
              <a:buChar char=""/>
            </a:pPr>
            <a:r>
              <a:rPr lang="en-US">
                <a:solidFill>
                  <a:srgbClr val="000000"/>
                </a:solidFill>
                <a:latin typeface="Lucida Bright"/>
              </a:rPr>
              <a:t>All the operators have almost the same meaning as in other languages.</a:t>
            </a:r>
            <a:endParaRPr/>
          </a:p>
          <a:p>
            <a:pPr>
              <a:lnSpc>
                <a:spcPct val="150000"/>
              </a:lnSpc>
              <a:buFont typeface="Wingdings" charset="2"/>
              <a:buChar char=""/>
            </a:pPr>
            <a:r>
              <a:rPr lang="en-US">
                <a:solidFill>
                  <a:srgbClr val="000000"/>
                </a:solidFill>
                <a:latin typeface="Lucida Bright"/>
              </a:rPr>
              <a:t> Both unary and binary operations are available in C language. </a:t>
            </a:r>
            <a:endParaRPr/>
          </a:p>
          <a:p>
            <a:pPr>
              <a:lnSpc>
                <a:spcPct val="150000"/>
              </a:lnSpc>
              <a:buFont typeface="Wingdings" charset="2"/>
              <a:buChar char=""/>
            </a:pPr>
            <a:r>
              <a:rPr lang="en-US">
                <a:solidFill>
                  <a:srgbClr val="000000"/>
                </a:solidFill>
                <a:latin typeface="Lucida Bright"/>
              </a:rPr>
              <a:t>Unary operations operate on a singe operand, </a:t>
            </a:r>
            <a:endParaRPr/>
          </a:p>
          <a:p>
            <a:pPr>
              <a:lnSpc>
                <a:spcPct val="150000"/>
              </a:lnSpc>
              <a:buFont typeface="Wingdings" charset="2"/>
              <a:buChar char=""/>
            </a:pPr>
            <a:r>
              <a:rPr lang="en-US">
                <a:solidFill>
                  <a:srgbClr val="000000"/>
                </a:solidFill>
                <a:latin typeface="Lucida Bright"/>
              </a:rPr>
              <a:t>Therefore the number 5 when operated by unary – will have the value –5.</a:t>
            </a:r>
            <a:endParaRPr/>
          </a:p>
        </p:txBody>
      </p:sp>
      <p:sp>
        <p:nvSpPr>
          <p:cNvPr id="6" name="CustomShape 1"/>
          <p:cNvSpPr/>
          <p:nvPr/>
        </p:nvSpPr>
        <p:spPr>
          <a:xfrm>
            <a:off x="1" y="0"/>
            <a:ext cx="9144000" cy="604011"/>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graphicFrame>
        <p:nvGraphicFramePr>
          <p:cNvPr id="7" name="Group 93"/>
          <p:cNvGraphicFramePr>
            <a:graphicFrameLocks noGrp="1"/>
          </p:cNvGraphicFramePr>
          <p:nvPr/>
        </p:nvGraphicFramePr>
        <p:xfrm>
          <a:off x="899593" y="3749508"/>
          <a:ext cx="7848872" cy="2803692"/>
        </p:xfrm>
        <a:graphic>
          <a:graphicData uri="http://schemas.openxmlformats.org/drawingml/2006/table">
            <a:tbl>
              <a:tblPr/>
              <a:tblGrid>
                <a:gridCol w="1645308">
                  <a:extLst>
                    <a:ext uri="{9D8B030D-6E8A-4147-A177-3AD203B41FA5}">
                      <a16:colId xmlns:a16="http://schemas.microsoft.com/office/drawing/2014/main" val="20000"/>
                    </a:ext>
                  </a:extLst>
                </a:gridCol>
                <a:gridCol w="1584553">
                  <a:extLst>
                    <a:ext uri="{9D8B030D-6E8A-4147-A177-3AD203B41FA5}">
                      <a16:colId xmlns:a16="http://schemas.microsoft.com/office/drawing/2014/main" val="20001"/>
                    </a:ext>
                  </a:extLst>
                </a:gridCol>
                <a:gridCol w="4619011">
                  <a:extLst>
                    <a:ext uri="{9D8B030D-6E8A-4147-A177-3AD203B41FA5}">
                      <a16:colId xmlns:a16="http://schemas.microsoft.com/office/drawing/2014/main" val="20002"/>
                    </a:ext>
                  </a:extLst>
                </a:gridCol>
              </a:tblGrid>
              <a:tr h="4386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Operator</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example</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Meaning</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86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 + b</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Addition –</a:t>
                      </a:r>
                      <a:r>
                        <a:rPr kumimoji="0" lang="en-US" sz="2400" b="0" i="0" u="none" strike="noStrike" cap="none" normalizeH="0" baseline="0" dirty="0">
                          <a:ln>
                            <a:noFill/>
                          </a:ln>
                          <a:solidFill>
                            <a:schemeClr val="accent1"/>
                          </a:solidFill>
                          <a:effectLst/>
                          <a:latin typeface="Arial" charset="0"/>
                        </a:rPr>
                        <a:t>unary</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6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 – b</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Subtraction- </a:t>
                      </a:r>
                      <a:r>
                        <a:rPr kumimoji="0" lang="en-US" sz="2400" b="0" i="0" u="none" strike="noStrike" cap="none" normalizeH="0" baseline="0" dirty="0">
                          <a:ln>
                            <a:noFill/>
                          </a:ln>
                          <a:solidFill>
                            <a:schemeClr val="accent1"/>
                          </a:solidFill>
                          <a:effectLst/>
                          <a:latin typeface="Arial" charset="0"/>
                        </a:rPr>
                        <a:t>unary</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6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 * b</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Multiplication</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86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 / b</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Division(Quotient)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86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 % b</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Modulo division- remainder</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CustomShape 2"/>
          <p:cNvSpPr/>
          <p:nvPr/>
        </p:nvSpPr>
        <p:spPr>
          <a:xfrm>
            <a:off x="0" y="914400"/>
            <a:ext cx="3275640" cy="698760"/>
          </a:xfrm>
          <a:prstGeom prst="rect">
            <a:avLst/>
          </a:prstGeom>
          <a:solidFill>
            <a:schemeClr val="bg1"/>
          </a:solidFill>
        </p:spPr>
        <p:txBody>
          <a:bodyPr lIns="90000" tIns="45000" rIns="90000" bIns="45000"/>
          <a:lstStyle/>
          <a:p>
            <a:pPr>
              <a:lnSpc>
                <a:spcPct val="100000"/>
              </a:lnSpc>
            </a:pPr>
            <a:r>
              <a:rPr lang="en-US" sz="2000" b="1" dirty="0">
                <a:solidFill>
                  <a:srgbClr val="000000"/>
                </a:solidFill>
                <a:latin typeface="Lucida Sans"/>
              </a:rPr>
              <a:t>1.Arithmetic Operators</a:t>
            </a:r>
            <a:endParaRPr dirty="0"/>
          </a:p>
        </p:txBody>
      </p:sp>
      <p:sp>
        <p:nvSpPr>
          <p:cNvPr id="511" name="CustomShape 3"/>
          <p:cNvSpPr/>
          <p:nvPr/>
        </p:nvSpPr>
        <p:spPr>
          <a:xfrm>
            <a:off x="0" y="1295280"/>
            <a:ext cx="9142920" cy="6123960"/>
          </a:xfrm>
          <a:prstGeom prst="rect">
            <a:avLst/>
          </a:prstGeom>
        </p:spPr>
        <p:txBody>
          <a:bodyPr lIns="90000" tIns="45000" rIns="90000" bIns="45000"/>
          <a:lstStyle/>
          <a:p>
            <a:pPr>
              <a:lnSpc>
                <a:spcPct val="100000"/>
              </a:lnSpc>
            </a:pPr>
            <a:r>
              <a:rPr lang="en-US" dirty="0">
                <a:solidFill>
                  <a:srgbClr val="000000"/>
                </a:solidFill>
                <a:latin typeface="Lucida Bright"/>
              </a:rPr>
              <a:t>Examples of arithmetic operators are:  x + y , x - y , x * y , x / y , x % y</a:t>
            </a:r>
            <a:endParaRPr dirty="0"/>
          </a:p>
          <a:p>
            <a:pPr>
              <a:lnSpc>
                <a:spcPct val="100000"/>
              </a:lnSpc>
            </a:pPr>
            <a:r>
              <a:rPr lang="en-US" i="1" dirty="0">
                <a:solidFill>
                  <a:srgbClr val="000000"/>
                </a:solidFill>
                <a:latin typeface="Lucida Bright"/>
              </a:rPr>
              <a:t>The modulus operator</a:t>
            </a:r>
            <a:r>
              <a:rPr lang="en-US" dirty="0">
                <a:solidFill>
                  <a:srgbClr val="000000"/>
                </a:solidFill>
                <a:latin typeface="Lucida Bright"/>
              </a:rPr>
              <a:t> is a special operator in C language which evaluates the </a:t>
            </a:r>
            <a:r>
              <a:rPr lang="en-US" i="1" dirty="0">
                <a:solidFill>
                  <a:srgbClr val="000000"/>
                </a:solidFill>
                <a:latin typeface="Lucida Bright"/>
              </a:rPr>
              <a:t>remainder </a:t>
            </a:r>
            <a:r>
              <a:rPr lang="en-US" dirty="0">
                <a:solidFill>
                  <a:srgbClr val="000000"/>
                </a:solidFill>
                <a:latin typeface="Lucida Bright"/>
              </a:rPr>
              <a:t>of the operands after division.</a:t>
            </a:r>
            <a:endParaRPr dirty="0"/>
          </a:p>
          <a:p>
            <a:pPr>
              <a:lnSpc>
                <a:spcPct val="100000"/>
              </a:lnSpc>
            </a:pPr>
            <a:endParaRPr dirty="0"/>
          </a:p>
          <a:p>
            <a:pPr>
              <a:lnSpc>
                <a:spcPct val="100000"/>
              </a:lnSpc>
            </a:pPr>
            <a:r>
              <a:rPr lang="en-US" b="1" u="sng" dirty="0">
                <a:solidFill>
                  <a:srgbClr val="000000"/>
                </a:solidFill>
                <a:latin typeface="Lucida Bright"/>
              </a:rPr>
              <a:t>Integer Arithmetic</a:t>
            </a:r>
            <a:endParaRPr dirty="0"/>
          </a:p>
          <a:p>
            <a:pPr>
              <a:lnSpc>
                <a:spcPct val="100000"/>
              </a:lnSpc>
            </a:pPr>
            <a:r>
              <a:rPr lang="en-US" dirty="0">
                <a:solidFill>
                  <a:srgbClr val="000000"/>
                </a:solidFill>
                <a:latin typeface="Lucida Bright"/>
              </a:rPr>
              <a:t>When an arithmetic operation is performed on two integers than such an operation is called as integer arithmetic. It always gives an integer as the result. Let x = 27 and y = 5  x + y = 32 , x – y = 22 , x * y = 115 , x % y = 2 , x / y = 5</a:t>
            </a:r>
            <a:endParaRPr dirty="0"/>
          </a:p>
          <a:p>
            <a:pPr>
              <a:lnSpc>
                <a:spcPct val="100000"/>
              </a:lnSpc>
            </a:pPr>
            <a:endParaRPr dirty="0"/>
          </a:p>
          <a:p>
            <a:pPr>
              <a:lnSpc>
                <a:spcPct val="100000"/>
              </a:lnSpc>
            </a:pPr>
            <a:r>
              <a:rPr lang="en-US" b="1" u="sng" dirty="0">
                <a:solidFill>
                  <a:srgbClr val="000000"/>
                </a:solidFill>
                <a:latin typeface="Lucida Bright"/>
              </a:rPr>
              <a:t>Floating point arithmetic</a:t>
            </a:r>
            <a:endParaRPr dirty="0"/>
          </a:p>
          <a:p>
            <a:pPr>
              <a:lnSpc>
                <a:spcPct val="100000"/>
              </a:lnSpc>
            </a:pPr>
            <a:r>
              <a:rPr lang="en-US" dirty="0">
                <a:solidFill>
                  <a:srgbClr val="000000"/>
                </a:solidFill>
                <a:latin typeface="Lucida Bright"/>
              </a:rPr>
              <a:t>When an arithmetic operation is preformed on two real numbers such an operation is called floating point arithmetic. </a:t>
            </a:r>
            <a:endParaRPr dirty="0"/>
          </a:p>
          <a:p>
            <a:pPr>
              <a:lnSpc>
                <a:spcPct val="100000"/>
              </a:lnSpc>
            </a:pPr>
            <a:r>
              <a:rPr lang="en-US" dirty="0">
                <a:solidFill>
                  <a:srgbClr val="000000"/>
                </a:solidFill>
                <a:latin typeface="Lucida Bright"/>
              </a:rPr>
              <a:t>Let x = 14.0 and y = 4.0 then x + y = 18.0 , x – y = 10.0 , x * y = 56.0 , x / y = 3.50</a:t>
            </a:r>
            <a:endParaRPr dirty="0"/>
          </a:p>
          <a:p>
            <a:pPr>
              <a:lnSpc>
                <a:spcPct val="100000"/>
              </a:lnSpc>
            </a:pPr>
            <a:endParaRPr dirty="0"/>
          </a:p>
          <a:p>
            <a:pPr>
              <a:lnSpc>
                <a:spcPct val="100000"/>
              </a:lnSpc>
            </a:pPr>
            <a:r>
              <a:rPr lang="en-US" b="1" u="sng" dirty="0">
                <a:solidFill>
                  <a:srgbClr val="000000"/>
                </a:solidFill>
                <a:latin typeface="Lucida Bright"/>
              </a:rPr>
              <a:t>Mixed mode arithmetic</a:t>
            </a:r>
            <a:endParaRPr dirty="0"/>
          </a:p>
          <a:p>
            <a:pPr>
              <a:lnSpc>
                <a:spcPct val="100000"/>
              </a:lnSpc>
            </a:pPr>
            <a:r>
              <a:rPr lang="en-US" dirty="0">
                <a:solidFill>
                  <a:srgbClr val="000000"/>
                </a:solidFill>
                <a:latin typeface="Lucida Bright"/>
              </a:rPr>
              <a:t>When one of the operand is real and other is an integer and if the arithmetic</a:t>
            </a:r>
            <a:endParaRPr dirty="0"/>
          </a:p>
          <a:p>
            <a:pPr>
              <a:lnSpc>
                <a:spcPct val="100000"/>
              </a:lnSpc>
            </a:pPr>
            <a:r>
              <a:rPr lang="en-US" dirty="0">
                <a:solidFill>
                  <a:srgbClr val="000000"/>
                </a:solidFill>
                <a:latin typeface="Lucida Bright"/>
              </a:rPr>
              <a:t>operation is carried out on these 2 operands then it is called as mixed mode</a:t>
            </a:r>
            <a:endParaRPr dirty="0"/>
          </a:p>
          <a:p>
            <a:pPr>
              <a:lnSpc>
                <a:spcPct val="100000"/>
              </a:lnSpc>
            </a:pPr>
            <a:r>
              <a:rPr lang="en-US" dirty="0">
                <a:solidFill>
                  <a:srgbClr val="000000"/>
                </a:solidFill>
                <a:latin typeface="Lucida Bright"/>
              </a:rPr>
              <a:t>arithmetic. If any one operand is of real type then the result will always be real t</a:t>
            </a:r>
            <a:endParaRPr dirty="0"/>
          </a:p>
          <a:p>
            <a:pPr>
              <a:lnSpc>
                <a:spcPct val="100000"/>
              </a:lnSpc>
            </a:pPr>
            <a:r>
              <a:rPr lang="en-US" dirty="0">
                <a:solidFill>
                  <a:srgbClr val="000000"/>
                </a:solidFill>
                <a:latin typeface="Lucida Bright"/>
              </a:rPr>
              <a:t>15/10.0 = 1.5</a:t>
            </a:r>
            <a:endParaRPr dirty="0"/>
          </a:p>
        </p:txBody>
      </p:sp>
      <p:sp>
        <p:nvSpPr>
          <p:cNvPr id="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968C8C-875A-432B-8D9C-E535896AFB54}"/>
              </a:ext>
            </a:extLst>
          </p:cNvPr>
          <p:cNvSpPr txBox="1"/>
          <p:nvPr/>
        </p:nvSpPr>
        <p:spPr>
          <a:xfrm>
            <a:off x="258418" y="1517859"/>
            <a:ext cx="8150087" cy="3427477"/>
          </a:xfrm>
          <a:prstGeom prst="rect">
            <a:avLst/>
          </a:prstGeom>
          <a:noFill/>
        </p:spPr>
        <p:txBody>
          <a:bodyPr wrap="square">
            <a:spAutoFit/>
          </a:bodyPr>
          <a:lstStyle/>
          <a:p>
            <a:pPr marL="219075" algn="just"/>
            <a:r>
              <a:rPr lang="en-US" sz="2100" b="1" dirty="0">
                <a:latin typeface="Times New Roman" panose="02020603050405020304" pitchFamily="18" charset="0"/>
                <a:ea typeface="Times New Roman" panose="02020603050405020304" pitchFamily="18" charset="0"/>
              </a:rPr>
              <a:t>Computer Software</a:t>
            </a:r>
          </a:p>
          <a:p>
            <a:r>
              <a:rPr lang="en-US" sz="2100" b="1" dirty="0">
                <a:latin typeface="Times New Roman" panose="02020603050405020304" pitchFamily="18" charset="0"/>
                <a:ea typeface="Times New Roman" panose="02020603050405020304" pitchFamily="18" charset="0"/>
              </a:rPr>
              <a:t> </a:t>
            </a:r>
            <a:endParaRPr lang="en-US" sz="2100" dirty="0">
              <a:latin typeface="Times New Roman" panose="02020603050405020304" pitchFamily="18" charset="0"/>
              <a:ea typeface="Times New Roman" panose="02020603050405020304" pitchFamily="18" charset="0"/>
            </a:endParaRPr>
          </a:p>
          <a:p>
            <a:pPr>
              <a:spcBef>
                <a:spcPts val="34"/>
              </a:spcBef>
            </a:pPr>
            <a:r>
              <a:rPr lang="en-US" sz="2100" b="1" dirty="0">
                <a:latin typeface="Times New Roman" panose="02020603050405020304" pitchFamily="18" charset="0"/>
                <a:ea typeface="Times New Roman" panose="02020603050405020304" pitchFamily="18" charset="0"/>
              </a:rPr>
              <a:t> </a:t>
            </a:r>
            <a:endParaRPr lang="en-US" sz="2100" dirty="0">
              <a:latin typeface="Times New Roman" panose="02020603050405020304" pitchFamily="18" charset="0"/>
              <a:ea typeface="Times New Roman" panose="02020603050405020304" pitchFamily="18" charset="0"/>
            </a:endParaRPr>
          </a:p>
          <a:p>
            <a:pPr marL="219075" marR="681514" algn="just">
              <a:lnSpc>
                <a:spcPct val="150000"/>
              </a:lnSpc>
              <a:spcBef>
                <a:spcPts val="4"/>
              </a:spcBef>
            </a:pPr>
            <a:r>
              <a:rPr lang="en-US" sz="2100" dirty="0">
                <a:latin typeface="Times New Roman" panose="02020603050405020304" pitchFamily="18" charset="0"/>
                <a:ea typeface="Times New Roman" panose="02020603050405020304" pitchFamily="18" charset="0"/>
              </a:rPr>
              <a:t>Computer software is divided in to two broad categories: system software and application software .System software manages the computer resources .It provides the interface between the hardware and the users. Application software, on the other hand is directly responsible for helping users solve their problems.</a:t>
            </a:r>
          </a:p>
        </p:txBody>
      </p:sp>
    </p:spTree>
    <p:extLst>
      <p:ext uri="{BB962C8B-B14F-4D97-AF65-F5344CB8AC3E}">
        <p14:creationId xmlns:p14="http://schemas.microsoft.com/office/powerpoint/2010/main" val="24726144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p:nvPr>
        </p:nvSpPr>
        <p:spPr>
          <a:xfrm>
            <a:off x="251520" y="764704"/>
            <a:ext cx="8640960" cy="5832648"/>
          </a:xfrm>
        </p:spPr>
        <p:txBody>
          <a:bodyPr/>
          <a:lstStyle/>
          <a:p>
            <a:r>
              <a:rPr lang="en-IN" sz="2000" dirty="0"/>
              <a:t>/* Program to demonstrate the working of arithmetic operators in C. */</a:t>
            </a:r>
          </a:p>
          <a:p>
            <a:r>
              <a:rPr lang="en-IN" sz="2000" dirty="0"/>
              <a:t>#include &lt;</a:t>
            </a:r>
            <a:r>
              <a:rPr lang="en-IN" sz="2000" dirty="0" err="1"/>
              <a:t>stdio.h</a:t>
            </a:r>
            <a:r>
              <a:rPr lang="en-IN" sz="2000" dirty="0"/>
              <a:t>&gt;</a:t>
            </a:r>
          </a:p>
          <a:p>
            <a:r>
              <a:rPr lang="en-IN" sz="2000" dirty="0" err="1"/>
              <a:t>int</a:t>
            </a:r>
            <a:r>
              <a:rPr lang="en-IN" sz="2000" dirty="0"/>
              <a:t> main()</a:t>
            </a:r>
          </a:p>
          <a:p>
            <a:r>
              <a:rPr lang="en-IN" sz="2000" dirty="0"/>
              <a:t>{</a:t>
            </a:r>
          </a:p>
          <a:p>
            <a:r>
              <a:rPr lang="en-IN" sz="2000" dirty="0"/>
              <a:t>	</a:t>
            </a:r>
            <a:r>
              <a:rPr lang="en-IN" sz="2000" dirty="0" err="1"/>
              <a:t>int</a:t>
            </a:r>
            <a:r>
              <a:rPr lang="en-IN" sz="2000" dirty="0"/>
              <a:t> a=9,b=4,c;</a:t>
            </a:r>
          </a:p>
          <a:p>
            <a:r>
              <a:rPr lang="en-IN" sz="2000" dirty="0"/>
              <a:t>	c=</a:t>
            </a:r>
            <a:r>
              <a:rPr lang="en-IN" sz="2000" dirty="0" err="1"/>
              <a:t>a+b</a:t>
            </a:r>
            <a:r>
              <a:rPr lang="en-IN" sz="2000" dirty="0"/>
              <a:t>;</a:t>
            </a:r>
          </a:p>
          <a:p>
            <a:r>
              <a:rPr lang="en-IN" sz="2000" dirty="0"/>
              <a:t>	</a:t>
            </a:r>
            <a:r>
              <a:rPr lang="en-IN" sz="2000" dirty="0" err="1"/>
              <a:t>printf</a:t>
            </a:r>
            <a:r>
              <a:rPr lang="en-IN" sz="2000" dirty="0"/>
              <a:t>("</a:t>
            </a:r>
            <a:r>
              <a:rPr lang="en-IN" sz="2000" dirty="0" err="1"/>
              <a:t>a+b</a:t>
            </a:r>
            <a:r>
              <a:rPr lang="en-IN" sz="2000" dirty="0"/>
              <a:t>=%d\</a:t>
            </a:r>
            <a:r>
              <a:rPr lang="en-IN" sz="2000" dirty="0" err="1"/>
              <a:t>n",c</a:t>
            </a:r>
            <a:r>
              <a:rPr lang="en-IN" sz="2000" dirty="0"/>
              <a:t>);</a:t>
            </a:r>
          </a:p>
          <a:p>
            <a:r>
              <a:rPr lang="en-IN" sz="2000" dirty="0"/>
              <a:t>	c=a-b;</a:t>
            </a:r>
          </a:p>
          <a:p>
            <a:r>
              <a:rPr lang="en-IN" sz="2000" dirty="0"/>
              <a:t>	</a:t>
            </a:r>
            <a:r>
              <a:rPr lang="en-IN" sz="2000" dirty="0" err="1"/>
              <a:t>printf</a:t>
            </a:r>
            <a:r>
              <a:rPr lang="en-IN" sz="2000" dirty="0"/>
              <a:t>("a-b=%d\</a:t>
            </a:r>
            <a:r>
              <a:rPr lang="en-IN" sz="2000" dirty="0" err="1"/>
              <a:t>n",c</a:t>
            </a:r>
            <a:r>
              <a:rPr lang="en-IN" sz="2000" dirty="0"/>
              <a:t>);</a:t>
            </a:r>
          </a:p>
          <a:p>
            <a:r>
              <a:rPr lang="en-IN" sz="2000" dirty="0"/>
              <a:t>	c=a*b;</a:t>
            </a:r>
          </a:p>
          <a:p>
            <a:r>
              <a:rPr lang="en-IN" sz="2000" dirty="0"/>
              <a:t>	</a:t>
            </a:r>
            <a:r>
              <a:rPr lang="en-IN" sz="2000" dirty="0" err="1"/>
              <a:t>printf</a:t>
            </a:r>
            <a:r>
              <a:rPr lang="en-IN" sz="2000" dirty="0"/>
              <a:t>("a*b=%d\</a:t>
            </a:r>
            <a:r>
              <a:rPr lang="en-IN" sz="2000" dirty="0" err="1"/>
              <a:t>n",c</a:t>
            </a:r>
            <a:r>
              <a:rPr lang="en-IN" sz="2000" dirty="0"/>
              <a:t>);</a:t>
            </a:r>
          </a:p>
          <a:p>
            <a:r>
              <a:rPr lang="en-IN" sz="2000" dirty="0"/>
              <a:t>	c=a/b; </a:t>
            </a:r>
          </a:p>
          <a:p>
            <a:r>
              <a:rPr lang="en-IN" sz="2000" dirty="0"/>
              <a:t>	</a:t>
            </a:r>
            <a:r>
              <a:rPr lang="en-IN" sz="2000" dirty="0" err="1"/>
              <a:t>printf</a:t>
            </a:r>
            <a:r>
              <a:rPr lang="en-IN" sz="2000" dirty="0"/>
              <a:t>("a/b=%d\</a:t>
            </a:r>
            <a:r>
              <a:rPr lang="en-IN" sz="2000" dirty="0" err="1"/>
              <a:t>n",c</a:t>
            </a:r>
            <a:r>
              <a:rPr lang="en-IN" sz="2000" dirty="0"/>
              <a:t>); </a:t>
            </a:r>
          </a:p>
          <a:p>
            <a:r>
              <a:rPr lang="en-IN" sz="2000" dirty="0"/>
              <a:t>	c=</a:t>
            </a:r>
            <a:r>
              <a:rPr lang="en-IN" sz="2000" dirty="0" err="1"/>
              <a:t>a%b</a:t>
            </a:r>
            <a:r>
              <a:rPr lang="en-IN" sz="2000" dirty="0"/>
              <a:t>; </a:t>
            </a:r>
          </a:p>
          <a:p>
            <a:r>
              <a:rPr lang="en-IN" sz="2000" dirty="0"/>
              <a:t>	</a:t>
            </a:r>
            <a:r>
              <a:rPr lang="en-IN" sz="2000" dirty="0" err="1"/>
              <a:t>printf</a:t>
            </a:r>
            <a:r>
              <a:rPr lang="en-IN" sz="2000" dirty="0"/>
              <a:t>("Remainder when a divided by b=%d\</a:t>
            </a:r>
            <a:r>
              <a:rPr lang="en-IN" sz="2000" dirty="0" err="1"/>
              <a:t>n",c</a:t>
            </a:r>
            <a:r>
              <a:rPr lang="en-IN" sz="2000" dirty="0"/>
              <a:t>); </a:t>
            </a:r>
          </a:p>
          <a:p>
            <a:r>
              <a:rPr lang="en-IN" sz="2000" dirty="0"/>
              <a:t>	return 0; </a:t>
            </a:r>
          </a:p>
          <a:p>
            <a:r>
              <a:rPr lang="en-IN" sz="2000" dirty="0"/>
              <a:t>}</a:t>
            </a:r>
          </a:p>
        </p:txBody>
      </p:sp>
      <p:sp>
        <p:nvSpPr>
          <p:cNvPr id="5"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CustomShape 2"/>
          <p:cNvSpPr/>
          <p:nvPr/>
        </p:nvSpPr>
        <p:spPr>
          <a:xfrm>
            <a:off x="0" y="914400"/>
            <a:ext cx="3275640" cy="698760"/>
          </a:xfrm>
          <a:prstGeom prst="rect">
            <a:avLst/>
          </a:prstGeom>
          <a:solidFill>
            <a:schemeClr val="bg1"/>
          </a:solidFill>
        </p:spPr>
        <p:txBody>
          <a:bodyPr lIns="90000" tIns="45000" rIns="90000" bIns="45000"/>
          <a:lstStyle/>
          <a:p>
            <a:pPr>
              <a:lnSpc>
                <a:spcPct val="100000"/>
              </a:lnSpc>
            </a:pPr>
            <a:r>
              <a:rPr lang="en-US" sz="2000" b="1" dirty="0">
                <a:solidFill>
                  <a:srgbClr val="000000"/>
                </a:solidFill>
                <a:latin typeface="Lucida Sans"/>
              </a:rPr>
              <a:t>2.Relational Operators</a:t>
            </a:r>
            <a:endParaRPr dirty="0"/>
          </a:p>
        </p:txBody>
      </p:sp>
      <p:sp>
        <p:nvSpPr>
          <p:cNvPr id="515" name="CustomShape 3"/>
          <p:cNvSpPr/>
          <p:nvPr/>
        </p:nvSpPr>
        <p:spPr>
          <a:xfrm>
            <a:off x="0" y="1295280"/>
            <a:ext cx="9142920" cy="912600"/>
          </a:xfrm>
          <a:prstGeom prst="rect">
            <a:avLst/>
          </a:prstGeom>
        </p:spPr>
        <p:txBody>
          <a:bodyPr lIns="90000" tIns="45000" rIns="90000" bIns="45000"/>
          <a:lstStyle/>
          <a:p>
            <a:pPr>
              <a:lnSpc>
                <a:spcPct val="100000"/>
              </a:lnSpc>
            </a:pPr>
            <a:r>
              <a:rPr lang="en-US" dirty="0">
                <a:solidFill>
                  <a:srgbClr val="000000"/>
                </a:solidFill>
                <a:latin typeface="Lucida Bright"/>
              </a:rPr>
              <a:t>Often it is required to compare the relationship between operands and bring out a decision and program accordingly. This is when the relational operator come into picture. C supports the following relational operators.</a:t>
            </a:r>
            <a:endParaRPr dirty="0"/>
          </a:p>
        </p:txBody>
      </p:sp>
      <p:sp>
        <p:nvSpPr>
          <p:cNvPr id="516" name="CustomShape 4"/>
          <p:cNvSpPr/>
          <p:nvPr/>
        </p:nvSpPr>
        <p:spPr>
          <a:xfrm>
            <a:off x="5029200" y="2362320"/>
            <a:ext cx="3808800" cy="3739320"/>
          </a:xfrm>
          <a:prstGeom prst="rect">
            <a:avLst/>
          </a:prstGeom>
        </p:spPr>
        <p:txBody>
          <a:bodyPr lIns="90000" tIns="45000" rIns="90000" bIns="45000"/>
          <a:lstStyle/>
          <a:p>
            <a:pPr>
              <a:lnSpc>
                <a:spcPct val="100000"/>
              </a:lnSpc>
            </a:pPr>
            <a:r>
              <a:rPr lang="en-US" sz="1600">
                <a:solidFill>
                  <a:srgbClr val="000000"/>
                </a:solidFill>
                <a:latin typeface="Lucida Bright"/>
              </a:rPr>
              <a:t>Ex: It is required to compare the marks of 2 students, salary of 2 persons, we can compare them using relational operators.</a:t>
            </a:r>
            <a:endParaRPr/>
          </a:p>
          <a:p>
            <a:pPr>
              <a:lnSpc>
                <a:spcPct val="100000"/>
              </a:lnSpc>
            </a:pPr>
            <a:endParaRPr/>
          </a:p>
          <a:p>
            <a:pPr>
              <a:lnSpc>
                <a:spcPct val="100000"/>
              </a:lnSpc>
            </a:pPr>
            <a:r>
              <a:rPr lang="en-US" sz="1600">
                <a:solidFill>
                  <a:srgbClr val="000000"/>
                </a:solidFill>
                <a:latin typeface="Lucida Bright"/>
              </a:rPr>
              <a:t>(6.5 &lt;= 25) , (-65 &gt; 0)  , (10 &lt; 7 + 5) </a:t>
            </a:r>
            <a:endParaRPr/>
          </a:p>
          <a:p>
            <a:pPr>
              <a:lnSpc>
                <a:spcPct val="100000"/>
              </a:lnSpc>
            </a:pPr>
            <a:r>
              <a:rPr lang="en-US" sz="1600">
                <a:solidFill>
                  <a:srgbClr val="000000"/>
                </a:solidFill>
                <a:latin typeface="Lucida Bright"/>
              </a:rPr>
              <a:t> which result in either TRUE OR FALSE</a:t>
            </a:r>
            <a:endParaRPr/>
          </a:p>
          <a:p>
            <a:pPr>
              <a:lnSpc>
                <a:spcPct val="100000"/>
              </a:lnSpc>
            </a:pPr>
            <a:endParaRPr/>
          </a:p>
          <a:p>
            <a:pPr>
              <a:lnSpc>
                <a:spcPct val="100000"/>
              </a:lnSpc>
            </a:pPr>
            <a:r>
              <a:rPr lang="en-US" sz="1600">
                <a:solidFill>
                  <a:srgbClr val="000000"/>
                </a:solidFill>
                <a:latin typeface="Lucida Bright"/>
              </a:rPr>
              <a:t>Relational expressions are used in decision making statements of C language such as if, while and for statements to decide the course of action of a running program</a:t>
            </a:r>
            <a:endParaRPr/>
          </a:p>
        </p:txBody>
      </p:sp>
      <p:sp>
        <p:nvSpPr>
          <p:cNvPr id="518" name="CustomShape 6"/>
          <p:cNvSpPr/>
          <p:nvPr/>
        </p:nvSpPr>
        <p:spPr>
          <a:xfrm>
            <a:off x="1905120" y="6488640"/>
            <a:ext cx="5485320" cy="363960"/>
          </a:xfrm>
          <a:prstGeom prst="rect">
            <a:avLst/>
          </a:prstGeom>
          <a:solidFill>
            <a:srgbClr val="FF0000"/>
          </a:solidFill>
        </p:spPr>
        <p:txBody>
          <a:bodyPr lIns="90000" tIns="45000" rIns="90000" bIns="45000"/>
          <a:lstStyle/>
          <a:p>
            <a:pPr>
              <a:lnSpc>
                <a:spcPct val="100000"/>
              </a:lnSpc>
            </a:pPr>
            <a:r>
              <a:rPr lang="en-US" dirty="0">
                <a:solidFill>
                  <a:srgbClr val="000000"/>
                </a:solidFill>
                <a:latin typeface="Arial"/>
              </a:rPr>
              <a:t>Program for relational operators </a:t>
            </a:r>
            <a:r>
              <a:rPr lang="en-US" dirty="0">
                <a:solidFill>
                  <a:srgbClr val="000000"/>
                </a:solidFill>
                <a:latin typeface="Arial"/>
                <a:hlinkClick r:id="rId2" action="ppaction://hlinkfile"/>
              </a:rPr>
              <a:t>u1_ex20.c</a:t>
            </a:r>
            <a:endParaRPr dirty="0"/>
          </a:p>
        </p:txBody>
      </p:sp>
      <p:sp>
        <p:nvSpPr>
          <p:cNvPr id="8"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graphicFrame>
        <p:nvGraphicFramePr>
          <p:cNvPr id="9" name="Table 8"/>
          <p:cNvGraphicFramePr>
            <a:graphicFrameLocks noGrp="1"/>
          </p:cNvGraphicFramePr>
          <p:nvPr/>
        </p:nvGraphicFramePr>
        <p:xfrm>
          <a:off x="395536" y="2420889"/>
          <a:ext cx="3744416" cy="3970369"/>
        </p:xfrm>
        <a:graphic>
          <a:graphicData uri="http://schemas.openxmlformats.org/drawingml/2006/table">
            <a:tbl>
              <a:tblPr/>
              <a:tblGrid>
                <a:gridCol w="151216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12049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Operator</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A=10,b=20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output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2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&lt;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A&lt;b</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2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&lt;=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A&lt;=b</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2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A&gt;b</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&gt;=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A&gt;=b</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2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A==b</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2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A!=b</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A6A8E-707D-48A2-ADC5-BF8AB8C2992F}"/>
              </a:ext>
            </a:extLst>
          </p:cNvPr>
          <p:cNvSpPr>
            <a:spLocks noGrp="1"/>
          </p:cNvSpPr>
          <p:nvPr>
            <p:ph type="title"/>
          </p:nvPr>
        </p:nvSpPr>
        <p:spPr/>
        <p:txBody>
          <a:bodyPr/>
          <a:lstStyle/>
          <a:p>
            <a:r>
              <a:rPr lang="en-US" sz="2000" dirty="0" err="1">
                <a:solidFill>
                  <a:srgbClr val="FF0000"/>
                </a:solidFill>
              </a:rPr>
              <a:t>Algorithum</a:t>
            </a:r>
            <a:r>
              <a:rPr lang="en-US" sz="2000" dirty="0">
                <a:solidFill>
                  <a:srgbClr val="FF0000"/>
                </a:solidFill>
              </a:rPr>
              <a:t>: finding biggest of 2 numbers</a:t>
            </a:r>
            <a:endParaRPr lang="en-IN" sz="2000" dirty="0">
              <a:solidFill>
                <a:srgbClr val="FF0000"/>
              </a:solidFill>
            </a:endParaRPr>
          </a:p>
        </p:txBody>
      </p:sp>
      <p:sp>
        <p:nvSpPr>
          <p:cNvPr id="3" name="Subtitle 2">
            <a:extLst>
              <a:ext uri="{FF2B5EF4-FFF2-40B4-BE49-F238E27FC236}">
                <a16:creationId xmlns:a16="http://schemas.microsoft.com/office/drawing/2014/main" id="{D1B3A3A2-F503-45F3-B51D-AC8482AB4508}"/>
              </a:ext>
            </a:extLst>
          </p:cNvPr>
          <p:cNvSpPr>
            <a:spLocks noGrp="1"/>
          </p:cNvSpPr>
          <p:nvPr>
            <p:ph type="subTitle"/>
          </p:nvPr>
        </p:nvSpPr>
        <p:spPr>
          <a:xfrm>
            <a:off x="457200" y="1236476"/>
            <a:ext cx="8229240" cy="4385048"/>
          </a:xfrm>
        </p:spPr>
        <p:txBody>
          <a:bodyPr/>
          <a:lstStyle/>
          <a:p>
            <a:r>
              <a:rPr lang="en-IN" sz="1800" dirty="0">
                <a:solidFill>
                  <a:srgbClr val="000000"/>
                </a:solidFill>
                <a:effectLst/>
                <a:latin typeface="Times New Roman" panose="02020603050405020304" pitchFamily="18" charset="0"/>
                <a:ea typeface="Times New Roman" panose="02020603050405020304" pitchFamily="18" charset="0"/>
              </a:rPr>
              <a:t>Step 1: Start</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      Step 2: Read a, b .        /* a, b two numbers */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      Step 3: If a&gt;b then        /*Checking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                      Display “a is the largest number”.</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                  Otherwise</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                      Display “b is the largest number”.</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  Step 4: Stop.</a:t>
            </a:r>
            <a:endParaRPr lang="en-IN" sz="1800" dirty="0">
              <a:effectLst/>
              <a:latin typeface="Times New Roman" panose="02020603050405020304" pitchFamily="18" charset="0"/>
              <a:ea typeface="Times New Roman" panose="02020603050405020304" pitchFamily="18" charset="0"/>
            </a:endParaRPr>
          </a:p>
          <a:p>
            <a:r>
              <a:rPr lang="en-IN" dirty="0"/>
              <a:t>If( a&gt;b)</a:t>
            </a:r>
          </a:p>
          <a:p>
            <a:r>
              <a:rPr lang="en-IN" dirty="0"/>
              <a:t>{</a:t>
            </a:r>
          </a:p>
          <a:p>
            <a:r>
              <a:rPr lang="en-IN" dirty="0"/>
              <a:t>---</a:t>
            </a:r>
          </a:p>
          <a:p>
            <a:r>
              <a:rPr lang="en-IN" dirty="0"/>
              <a:t>--</a:t>
            </a:r>
          </a:p>
          <a:p>
            <a:r>
              <a:rPr lang="en-IN" dirty="0"/>
              <a:t>}</a:t>
            </a:r>
          </a:p>
          <a:p>
            <a:r>
              <a:rPr lang="en-IN" dirty="0"/>
              <a:t>Else</a:t>
            </a:r>
          </a:p>
          <a:p>
            <a:r>
              <a:rPr lang="en-IN" dirty="0"/>
              <a:t>{</a:t>
            </a:r>
          </a:p>
        </p:txBody>
      </p:sp>
    </p:spTree>
    <p:extLst>
      <p:ext uri="{BB962C8B-B14F-4D97-AF65-F5344CB8AC3E}">
        <p14:creationId xmlns:p14="http://schemas.microsoft.com/office/powerpoint/2010/main" val="41838180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C306-6A96-483B-A8B9-32FB350D2B68}"/>
              </a:ext>
            </a:extLst>
          </p:cNvPr>
          <p:cNvSpPr>
            <a:spLocks noGrp="1"/>
          </p:cNvSpPr>
          <p:nvPr>
            <p:ph type="title"/>
          </p:nvPr>
        </p:nvSpPr>
        <p:spPr/>
        <p:txBody>
          <a:bodyPr/>
          <a:lstStyle/>
          <a:p>
            <a:r>
              <a:rPr lang="en-US" dirty="0"/>
              <a:t>Flowchart: finding biggest numbers</a:t>
            </a:r>
            <a:endParaRPr lang="en-IN" dirty="0"/>
          </a:p>
        </p:txBody>
      </p:sp>
      <p:sp>
        <p:nvSpPr>
          <p:cNvPr id="3" name="Subtitle 2">
            <a:extLst>
              <a:ext uri="{FF2B5EF4-FFF2-40B4-BE49-F238E27FC236}">
                <a16:creationId xmlns:a16="http://schemas.microsoft.com/office/drawing/2014/main" id="{D9E502FD-D4BA-4A73-8676-FC9273848640}"/>
              </a:ext>
            </a:extLst>
          </p:cNvPr>
          <p:cNvSpPr>
            <a:spLocks noGrp="1"/>
          </p:cNvSpPr>
          <p:nvPr>
            <p:ph type="subTitle"/>
          </p:nvPr>
        </p:nvSpPr>
        <p:spPr/>
        <p:txBody>
          <a:bodyPr/>
          <a:lstStyle/>
          <a:p>
            <a:endParaRPr lang="en-IN" dirty="0"/>
          </a:p>
        </p:txBody>
      </p:sp>
      <p:pic>
        <p:nvPicPr>
          <p:cNvPr id="4" name="Picture 3">
            <a:hlinkClick r:id="rId2"/>
            <a:extLst>
              <a:ext uri="{FF2B5EF4-FFF2-40B4-BE49-F238E27FC236}">
                <a16:creationId xmlns:a16="http://schemas.microsoft.com/office/drawing/2014/main" id="{B2D99F71-C3F2-4728-B9BD-A37302D9EEC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06245" y="1655762"/>
            <a:ext cx="5731510" cy="3546475"/>
          </a:xfrm>
          <a:prstGeom prst="rect">
            <a:avLst/>
          </a:prstGeom>
          <a:noFill/>
          <a:ln>
            <a:noFill/>
          </a:ln>
        </p:spPr>
      </p:pic>
    </p:spTree>
    <p:extLst>
      <p:ext uri="{BB962C8B-B14F-4D97-AF65-F5344CB8AC3E}">
        <p14:creationId xmlns:p14="http://schemas.microsoft.com/office/powerpoint/2010/main" val="27171519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5F4C-166E-4711-B55B-A2BD82145D72}"/>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1E4CFEC3-E0B7-4F0F-93D0-1AEADD04CB79}"/>
              </a:ext>
            </a:extLst>
          </p:cNvPr>
          <p:cNvSpPr>
            <a:spLocks noGrp="1"/>
          </p:cNvSpPr>
          <p:nvPr>
            <p:ph type="subTitle"/>
          </p:nvPr>
        </p:nvSpPr>
        <p:spPr/>
        <p:txBody>
          <a:bodyPr/>
          <a:lstStyle/>
          <a:p>
            <a:endParaRPr lang="en-IN" dirty="0"/>
          </a:p>
        </p:txBody>
      </p:sp>
      <p:pic>
        <p:nvPicPr>
          <p:cNvPr id="4" name="Picture 3">
            <a:hlinkClick r:id="rId2"/>
            <a:extLst>
              <a:ext uri="{FF2B5EF4-FFF2-40B4-BE49-F238E27FC236}">
                <a16:creationId xmlns:a16="http://schemas.microsoft.com/office/drawing/2014/main" id="{7408A795-7B9C-4006-A61A-6117A70CD39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9552" y="1769110"/>
            <a:ext cx="7776864" cy="3319780"/>
          </a:xfrm>
          <a:prstGeom prst="rect">
            <a:avLst/>
          </a:prstGeom>
          <a:noFill/>
          <a:ln>
            <a:noFill/>
          </a:ln>
        </p:spPr>
      </p:pic>
    </p:spTree>
    <p:extLst>
      <p:ext uri="{BB962C8B-B14F-4D97-AF65-F5344CB8AC3E}">
        <p14:creationId xmlns:p14="http://schemas.microsoft.com/office/powerpoint/2010/main" val="22591180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ustomShape 1"/>
          <p:cNvSpPr/>
          <p:nvPr/>
        </p:nvSpPr>
        <p:spPr>
          <a:xfrm>
            <a:off x="0" y="914400"/>
            <a:ext cx="3504240" cy="698760"/>
          </a:xfrm>
          <a:prstGeom prst="rect">
            <a:avLst/>
          </a:prstGeom>
          <a:solidFill>
            <a:schemeClr val="bg1"/>
          </a:solidFill>
        </p:spPr>
        <p:txBody>
          <a:bodyPr lIns="90000" tIns="45000" rIns="90000" bIns="45000"/>
          <a:lstStyle/>
          <a:p>
            <a:pPr>
              <a:lnSpc>
                <a:spcPct val="100000"/>
              </a:lnSpc>
            </a:pPr>
            <a:r>
              <a:rPr lang="en-US" sz="2000" b="1">
                <a:solidFill>
                  <a:srgbClr val="000000"/>
                </a:solidFill>
                <a:latin typeface="Lucida Sans"/>
              </a:rPr>
              <a:t>4. Assignment Operators</a:t>
            </a:r>
            <a:endParaRPr/>
          </a:p>
        </p:txBody>
      </p:sp>
      <p:sp>
        <p:nvSpPr>
          <p:cNvPr id="528" name="CustomShape 3"/>
          <p:cNvSpPr/>
          <p:nvPr/>
        </p:nvSpPr>
        <p:spPr>
          <a:xfrm>
            <a:off x="0" y="1295280"/>
            <a:ext cx="5256720" cy="4204440"/>
          </a:xfrm>
          <a:prstGeom prst="rect">
            <a:avLst/>
          </a:prstGeom>
        </p:spPr>
        <p:txBody>
          <a:bodyPr lIns="90000" tIns="45000" rIns="90000" bIns="45000"/>
          <a:lstStyle/>
          <a:p>
            <a:pPr>
              <a:lnSpc>
                <a:spcPct val="100000"/>
              </a:lnSpc>
              <a:buFont typeface="Wingdings" charset="2"/>
              <a:buChar char=""/>
            </a:pPr>
            <a:r>
              <a:rPr lang="en-US">
                <a:solidFill>
                  <a:srgbClr val="000000"/>
                </a:solidFill>
                <a:latin typeface="Lucida Bright"/>
              </a:rPr>
              <a:t>The Assignment Operator evaluates an expression on the right of the expression and substitutes it to the value or variable on the left of the expression.</a:t>
            </a:r>
            <a:endParaRPr/>
          </a:p>
          <a:p>
            <a:pPr>
              <a:lnSpc>
                <a:spcPct val="100000"/>
              </a:lnSpc>
            </a:pPr>
            <a:endParaRPr/>
          </a:p>
          <a:p>
            <a:pPr>
              <a:lnSpc>
                <a:spcPct val="100000"/>
              </a:lnSpc>
            </a:pPr>
            <a:r>
              <a:rPr lang="en-US" b="1">
                <a:solidFill>
                  <a:srgbClr val="000000"/>
                </a:solidFill>
                <a:latin typeface="Lucida Bright"/>
              </a:rPr>
              <a:t>Example: x = a + b</a:t>
            </a:r>
            <a:endParaRPr/>
          </a:p>
          <a:p>
            <a:pPr>
              <a:lnSpc>
                <a:spcPct val="100000"/>
              </a:lnSpc>
            </a:pPr>
            <a:endParaRPr/>
          </a:p>
          <a:p>
            <a:pPr>
              <a:lnSpc>
                <a:spcPct val="100000"/>
              </a:lnSpc>
            </a:pPr>
            <a:r>
              <a:rPr lang="en-US">
                <a:solidFill>
                  <a:srgbClr val="000000"/>
                </a:solidFill>
                <a:latin typeface="Lucida Bright"/>
              </a:rPr>
              <a:t>In addition, C has a set of shorthand assignment operators of the form.</a:t>
            </a:r>
            <a:endParaRPr/>
          </a:p>
          <a:p>
            <a:pPr>
              <a:lnSpc>
                <a:spcPct val="100000"/>
              </a:lnSpc>
            </a:pPr>
            <a:r>
              <a:rPr lang="en-US">
                <a:solidFill>
                  <a:srgbClr val="000000"/>
                </a:solidFill>
                <a:latin typeface="Lucida Bright"/>
              </a:rPr>
              <a:t>var oper = exp;</a:t>
            </a:r>
            <a:endParaRPr/>
          </a:p>
          <a:p>
            <a:pPr>
              <a:lnSpc>
                <a:spcPct val="100000"/>
              </a:lnSpc>
            </a:pPr>
            <a:endParaRPr/>
          </a:p>
          <a:p>
            <a:pPr>
              <a:lnSpc>
                <a:spcPct val="100000"/>
              </a:lnSpc>
            </a:pPr>
            <a:r>
              <a:rPr lang="en-US" b="1">
                <a:solidFill>
                  <a:srgbClr val="000000"/>
                </a:solidFill>
                <a:latin typeface="Lucida Bright"/>
              </a:rPr>
              <a:t>Example:  x + = 1 is same as x = x + 1</a:t>
            </a:r>
            <a:endParaRPr/>
          </a:p>
          <a:p>
            <a:pPr>
              <a:lnSpc>
                <a:spcPct val="100000"/>
              </a:lnSpc>
            </a:pPr>
            <a:r>
              <a:rPr lang="en-US">
                <a:solidFill>
                  <a:srgbClr val="000000"/>
                </a:solidFill>
                <a:latin typeface="Lucida Bright"/>
              </a:rPr>
              <a:t>The commonly used shorthand assignment operators are as follows</a:t>
            </a:r>
            <a:endParaRPr/>
          </a:p>
          <a:p>
            <a:pPr>
              <a:lnSpc>
                <a:spcPct val="100000"/>
              </a:lnSpc>
            </a:pPr>
            <a:r>
              <a:rPr lang="en-US">
                <a:solidFill>
                  <a:srgbClr val="000000"/>
                </a:solidFill>
                <a:latin typeface="Lucida Bright"/>
              </a:rPr>
              <a:t>Shorthand assignment operators</a:t>
            </a:r>
            <a:endParaRPr/>
          </a:p>
        </p:txBody>
      </p:sp>
      <p:graphicFrame>
        <p:nvGraphicFramePr>
          <p:cNvPr id="529" name="Table 4"/>
          <p:cNvGraphicFramePr/>
          <p:nvPr/>
        </p:nvGraphicFramePr>
        <p:xfrm>
          <a:off x="5486400" y="1447920"/>
          <a:ext cx="3199320" cy="3818160"/>
        </p:xfrm>
        <a:graphic>
          <a:graphicData uri="http://schemas.openxmlformats.org/drawingml/2006/table">
            <a:tbl>
              <a:tblPr/>
              <a:tblGrid>
                <a:gridCol w="1600200">
                  <a:extLst>
                    <a:ext uri="{9D8B030D-6E8A-4147-A177-3AD203B41FA5}">
                      <a16:colId xmlns:a16="http://schemas.microsoft.com/office/drawing/2014/main" val="20000"/>
                    </a:ext>
                  </a:extLst>
                </a:gridCol>
                <a:gridCol w="1599120">
                  <a:extLst>
                    <a:ext uri="{9D8B030D-6E8A-4147-A177-3AD203B41FA5}">
                      <a16:colId xmlns:a16="http://schemas.microsoft.com/office/drawing/2014/main" val="20001"/>
                    </a:ext>
                  </a:extLst>
                </a:gridCol>
              </a:tblGrid>
              <a:tr h="1450800">
                <a:tc>
                  <a:txBody>
                    <a:bodyPr/>
                    <a:lstStyle/>
                    <a:p>
                      <a:pPr>
                        <a:lnSpc>
                          <a:spcPct val="100000"/>
                        </a:lnSpc>
                      </a:pPr>
                      <a:r>
                        <a:rPr lang="en-US" b="1">
                          <a:solidFill>
                            <a:srgbClr val="FFFFFF"/>
                          </a:solidFill>
                          <a:latin typeface="Calibri"/>
                        </a:rPr>
                        <a:t>Statement with simple</a:t>
                      </a:r>
                      <a:endParaRPr/>
                    </a:p>
                    <a:p>
                      <a:pPr>
                        <a:lnSpc>
                          <a:spcPct val="100000"/>
                        </a:lnSpc>
                      </a:pPr>
                      <a:r>
                        <a:rPr lang="en-US" b="1">
                          <a:solidFill>
                            <a:srgbClr val="FFFFFF"/>
                          </a:solidFill>
                          <a:latin typeface="Calibri"/>
                        </a:rPr>
                        <a:t>assignment operator</a:t>
                      </a:r>
                      <a:endParaRPr/>
                    </a:p>
                  </a:txBody>
                  <a:tcPr/>
                </a:tc>
                <a:tc>
                  <a:txBody>
                    <a:bodyPr/>
                    <a:lstStyle/>
                    <a:p>
                      <a:pPr>
                        <a:lnSpc>
                          <a:spcPct val="100000"/>
                        </a:lnSpc>
                      </a:pPr>
                      <a:r>
                        <a:rPr lang="en-US" b="1">
                          <a:solidFill>
                            <a:srgbClr val="FFFFFF"/>
                          </a:solidFill>
                          <a:latin typeface="Calibri"/>
                        </a:rPr>
                        <a:t>Statement with</a:t>
                      </a:r>
                      <a:endParaRPr/>
                    </a:p>
                    <a:p>
                      <a:pPr>
                        <a:lnSpc>
                          <a:spcPct val="100000"/>
                        </a:lnSpc>
                      </a:pPr>
                      <a:r>
                        <a:rPr lang="en-US" b="1">
                          <a:solidFill>
                            <a:srgbClr val="FFFFFF"/>
                          </a:solidFill>
                          <a:latin typeface="Calibri"/>
                        </a:rPr>
                        <a:t>shorthand operator</a:t>
                      </a:r>
                      <a:endParaRPr/>
                    </a:p>
                  </a:txBody>
                  <a:tcPr/>
                </a:tc>
                <a:extLst>
                  <a:ext uri="{0D108BD9-81ED-4DB2-BD59-A6C34878D82A}">
                    <a16:rowId xmlns:a16="http://schemas.microsoft.com/office/drawing/2014/main" val="10000"/>
                  </a:ext>
                </a:extLst>
              </a:tr>
              <a:tr h="363240">
                <a:tc>
                  <a:txBody>
                    <a:bodyPr/>
                    <a:lstStyle/>
                    <a:p>
                      <a:pPr>
                        <a:lnSpc>
                          <a:spcPct val="100000"/>
                        </a:lnSpc>
                      </a:pPr>
                      <a:r>
                        <a:rPr lang="en-US" b="1">
                          <a:solidFill>
                            <a:srgbClr val="000000"/>
                          </a:solidFill>
                          <a:latin typeface="Calibri"/>
                        </a:rPr>
                        <a:t>a = a + 1</a:t>
                      </a:r>
                      <a:endParaRPr/>
                    </a:p>
                  </a:txBody>
                  <a:tcPr/>
                </a:tc>
                <a:tc>
                  <a:txBody>
                    <a:bodyPr/>
                    <a:lstStyle/>
                    <a:p>
                      <a:pPr>
                        <a:lnSpc>
                          <a:spcPct val="100000"/>
                        </a:lnSpc>
                      </a:pPr>
                      <a:r>
                        <a:rPr lang="en-US" b="1">
                          <a:solidFill>
                            <a:srgbClr val="000000"/>
                          </a:solidFill>
                          <a:latin typeface="Calibri"/>
                        </a:rPr>
                        <a:t>a += 1</a:t>
                      </a:r>
                      <a:endParaRPr/>
                    </a:p>
                  </a:txBody>
                  <a:tcPr/>
                </a:tc>
                <a:extLst>
                  <a:ext uri="{0D108BD9-81ED-4DB2-BD59-A6C34878D82A}">
                    <a16:rowId xmlns:a16="http://schemas.microsoft.com/office/drawing/2014/main" val="10001"/>
                  </a:ext>
                </a:extLst>
              </a:tr>
              <a:tr h="363240">
                <a:tc>
                  <a:txBody>
                    <a:bodyPr/>
                    <a:lstStyle/>
                    <a:p>
                      <a:pPr>
                        <a:lnSpc>
                          <a:spcPct val="100000"/>
                        </a:lnSpc>
                      </a:pPr>
                      <a:r>
                        <a:rPr lang="en-US" b="1">
                          <a:solidFill>
                            <a:srgbClr val="000000"/>
                          </a:solidFill>
                          <a:latin typeface="Calibri"/>
                        </a:rPr>
                        <a:t>a = a – 1</a:t>
                      </a:r>
                      <a:endParaRPr/>
                    </a:p>
                  </a:txBody>
                  <a:tcPr/>
                </a:tc>
                <a:tc>
                  <a:txBody>
                    <a:bodyPr/>
                    <a:lstStyle/>
                    <a:p>
                      <a:pPr>
                        <a:lnSpc>
                          <a:spcPct val="100000"/>
                        </a:lnSpc>
                      </a:pPr>
                      <a:r>
                        <a:rPr lang="en-US" b="1">
                          <a:solidFill>
                            <a:srgbClr val="000000"/>
                          </a:solidFill>
                          <a:latin typeface="Calibri"/>
                        </a:rPr>
                        <a:t>a -= 1</a:t>
                      </a:r>
                      <a:endParaRPr/>
                    </a:p>
                  </a:txBody>
                  <a:tcPr/>
                </a:tc>
                <a:extLst>
                  <a:ext uri="{0D108BD9-81ED-4DB2-BD59-A6C34878D82A}">
                    <a16:rowId xmlns:a16="http://schemas.microsoft.com/office/drawing/2014/main" val="10002"/>
                  </a:ext>
                </a:extLst>
              </a:tr>
              <a:tr h="635040">
                <a:tc>
                  <a:txBody>
                    <a:bodyPr/>
                    <a:lstStyle/>
                    <a:p>
                      <a:pPr>
                        <a:lnSpc>
                          <a:spcPct val="100000"/>
                        </a:lnSpc>
                      </a:pPr>
                      <a:r>
                        <a:rPr lang="en-US" b="1">
                          <a:solidFill>
                            <a:srgbClr val="000000"/>
                          </a:solidFill>
                          <a:latin typeface="Calibri"/>
                        </a:rPr>
                        <a:t>a = a * (n+1)</a:t>
                      </a:r>
                      <a:endParaRPr/>
                    </a:p>
                  </a:txBody>
                  <a:tcPr/>
                </a:tc>
                <a:tc>
                  <a:txBody>
                    <a:bodyPr/>
                    <a:lstStyle/>
                    <a:p>
                      <a:pPr>
                        <a:lnSpc>
                          <a:spcPct val="100000"/>
                        </a:lnSpc>
                      </a:pPr>
                      <a:r>
                        <a:rPr lang="en-US" b="1">
                          <a:solidFill>
                            <a:srgbClr val="000000"/>
                          </a:solidFill>
                          <a:latin typeface="Calibri"/>
                        </a:rPr>
                        <a:t>a *= (n+1)</a:t>
                      </a:r>
                      <a:endParaRPr/>
                    </a:p>
                  </a:txBody>
                  <a:tcPr/>
                </a:tc>
                <a:extLst>
                  <a:ext uri="{0D108BD9-81ED-4DB2-BD59-A6C34878D82A}">
                    <a16:rowId xmlns:a16="http://schemas.microsoft.com/office/drawing/2014/main" val="10003"/>
                  </a:ext>
                </a:extLst>
              </a:tr>
              <a:tr h="635040">
                <a:tc>
                  <a:txBody>
                    <a:bodyPr/>
                    <a:lstStyle/>
                    <a:p>
                      <a:pPr>
                        <a:lnSpc>
                          <a:spcPct val="100000"/>
                        </a:lnSpc>
                      </a:pPr>
                      <a:r>
                        <a:rPr lang="en-US" b="1">
                          <a:solidFill>
                            <a:srgbClr val="000000"/>
                          </a:solidFill>
                          <a:latin typeface="Calibri"/>
                        </a:rPr>
                        <a:t>a = a / (n+1)</a:t>
                      </a:r>
                      <a:endParaRPr/>
                    </a:p>
                  </a:txBody>
                  <a:tcPr/>
                </a:tc>
                <a:tc>
                  <a:txBody>
                    <a:bodyPr/>
                    <a:lstStyle/>
                    <a:p>
                      <a:pPr>
                        <a:lnSpc>
                          <a:spcPct val="100000"/>
                        </a:lnSpc>
                      </a:pPr>
                      <a:r>
                        <a:rPr lang="en-US" b="1">
                          <a:solidFill>
                            <a:srgbClr val="000000"/>
                          </a:solidFill>
                          <a:latin typeface="Calibri"/>
                        </a:rPr>
                        <a:t>a /= (n+1)</a:t>
                      </a:r>
                      <a:endParaRPr/>
                    </a:p>
                  </a:txBody>
                  <a:tcPr/>
                </a:tc>
                <a:extLst>
                  <a:ext uri="{0D108BD9-81ED-4DB2-BD59-A6C34878D82A}">
                    <a16:rowId xmlns:a16="http://schemas.microsoft.com/office/drawing/2014/main" val="10004"/>
                  </a:ext>
                </a:extLst>
              </a:tr>
              <a:tr h="361440">
                <a:tc>
                  <a:txBody>
                    <a:bodyPr/>
                    <a:lstStyle/>
                    <a:p>
                      <a:pPr>
                        <a:lnSpc>
                          <a:spcPct val="100000"/>
                        </a:lnSpc>
                      </a:pPr>
                      <a:r>
                        <a:rPr lang="en-US" b="1">
                          <a:solidFill>
                            <a:srgbClr val="000000"/>
                          </a:solidFill>
                          <a:latin typeface="Calibri"/>
                        </a:rPr>
                        <a:t>a = a % b</a:t>
                      </a:r>
                      <a:endParaRPr/>
                    </a:p>
                  </a:txBody>
                  <a:tcPr/>
                </a:tc>
                <a:tc>
                  <a:txBody>
                    <a:bodyPr/>
                    <a:lstStyle/>
                    <a:p>
                      <a:pPr>
                        <a:lnSpc>
                          <a:spcPct val="100000"/>
                        </a:lnSpc>
                      </a:pPr>
                      <a:r>
                        <a:rPr lang="en-US" b="1">
                          <a:solidFill>
                            <a:srgbClr val="000000"/>
                          </a:solidFill>
                          <a:latin typeface="Calibri"/>
                        </a:rPr>
                        <a:t>a %= b</a:t>
                      </a:r>
                      <a:endParaRPr/>
                    </a:p>
                  </a:txBody>
                  <a:tcPr/>
                </a:tc>
                <a:extLst>
                  <a:ext uri="{0D108BD9-81ED-4DB2-BD59-A6C34878D82A}">
                    <a16:rowId xmlns:a16="http://schemas.microsoft.com/office/drawing/2014/main" val="10005"/>
                  </a:ext>
                </a:extLst>
              </a:tr>
            </a:tbl>
          </a:graphicData>
        </a:graphic>
      </p:graphicFrame>
      <p:sp>
        <p:nvSpPr>
          <p:cNvPr id="530" name="CustomShape 5"/>
          <p:cNvSpPr/>
          <p:nvPr/>
        </p:nvSpPr>
        <p:spPr>
          <a:xfrm>
            <a:off x="380880" y="6488640"/>
            <a:ext cx="7085520" cy="363960"/>
          </a:xfrm>
          <a:prstGeom prst="rect">
            <a:avLst/>
          </a:prstGeom>
          <a:solidFill>
            <a:srgbClr val="FF0000"/>
          </a:solidFill>
        </p:spPr>
        <p:txBody>
          <a:bodyPr lIns="90000" tIns="45000" rIns="90000" bIns="45000"/>
          <a:lstStyle/>
          <a:p>
            <a:pPr>
              <a:lnSpc>
                <a:spcPct val="100000"/>
              </a:lnSpc>
            </a:pPr>
            <a:r>
              <a:rPr lang="en-US" dirty="0">
                <a:solidFill>
                  <a:srgbClr val="000000"/>
                </a:solidFill>
                <a:latin typeface="Arial"/>
              </a:rPr>
              <a:t>Program for shorthand Assignment operators </a:t>
            </a:r>
            <a:r>
              <a:rPr lang="en-US" dirty="0">
                <a:solidFill>
                  <a:srgbClr val="000000"/>
                </a:solidFill>
                <a:latin typeface="Arial"/>
                <a:hlinkClick r:id="rId2" action="ppaction://hlinkfile"/>
              </a:rPr>
              <a:t>u1_ex22.c</a:t>
            </a:r>
            <a:endParaRPr dirty="0"/>
          </a:p>
        </p:txBody>
      </p:sp>
      <p:sp>
        <p:nvSpPr>
          <p:cNvPr id="7"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4DD3A1B-0591-491C-8CC7-6A86671D6D0D}"/>
              </a:ext>
            </a:extLst>
          </p:cNvPr>
          <p:cNvSpPr>
            <a:spLocks noGrp="1"/>
          </p:cNvSpPr>
          <p:nvPr>
            <p:ph type="subTitle"/>
          </p:nvPr>
        </p:nvSpPr>
        <p:spPr>
          <a:xfrm>
            <a:off x="395536" y="-3408"/>
            <a:ext cx="8229240" cy="6584400"/>
          </a:xfrm>
        </p:spPr>
        <p:txBody>
          <a:bodyPr/>
          <a:lstStyle/>
          <a:p>
            <a:r>
              <a:rPr lang="en-US" dirty="0"/>
              <a:t>//working  of assignment </a:t>
            </a:r>
            <a:r>
              <a:rPr lang="en-US" dirty="0" err="1"/>
              <a:t>operater</a:t>
            </a:r>
            <a:endParaRPr lang="en-US" dirty="0"/>
          </a:p>
          <a:p>
            <a:r>
              <a:rPr lang="en-US" dirty="0"/>
              <a:t>#include,stdio.h&gt;</a:t>
            </a:r>
          </a:p>
          <a:p>
            <a:r>
              <a:rPr lang="en-US" dirty="0"/>
              <a:t>Main()</a:t>
            </a:r>
          </a:p>
          <a:p>
            <a:r>
              <a:rPr lang="en-US" dirty="0"/>
              <a:t>{</a:t>
            </a:r>
          </a:p>
          <a:p>
            <a:r>
              <a:rPr lang="en-US" dirty="0"/>
              <a:t>Int a=5,c;</a:t>
            </a:r>
          </a:p>
          <a:p>
            <a:r>
              <a:rPr lang="en-US" dirty="0">
                <a:solidFill>
                  <a:srgbClr val="FF0000"/>
                </a:solidFill>
              </a:rPr>
              <a:t>C=a;</a:t>
            </a:r>
          </a:p>
          <a:p>
            <a:r>
              <a:rPr lang="en-US" dirty="0" err="1"/>
              <a:t>Printf</a:t>
            </a:r>
            <a:r>
              <a:rPr lang="en-US" dirty="0"/>
              <a:t>(“c=%d\</a:t>
            </a:r>
            <a:r>
              <a:rPr lang="en-US" dirty="0" err="1"/>
              <a:t>n”,c</a:t>
            </a:r>
            <a:r>
              <a:rPr lang="en-US" dirty="0"/>
              <a:t>);</a:t>
            </a:r>
          </a:p>
          <a:p>
            <a:r>
              <a:rPr lang="en-US" dirty="0">
                <a:solidFill>
                  <a:srgbClr val="FF0000"/>
                </a:solidFill>
              </a:rPr>
              <a:t>C+=a;  //c=</a:t>
            </a:r>
            <a:r>
              <a:rPr lang="en-US" dirty="0" err="1">
                <a:solidFill>
                  <a:srgbClr val="FF0000"/>
                </a:solidFill>
              </a:rPr>
              <a:t>c+a</a:t>
            </a:r>
            <a:endParaRPr lang="en-US" dirty="0">
              <a:solidFill>
                <a:srgbClr val="FF0000"/>
              </a:solidFill>
            </a:endParaRPr>
          </a:p>
          <a:p>
            <a:r>
              <a:rPr lang="en-US" dirty="0" err="1"/>
              <a:t>Printf</a:t>
            </a:r>
            <a:r>
              <a:rPr lang="en-US" dirty="0"/>
              <a:t>(“c=%d\</a:t>
            </a:r>
            <a:r>
              <a:rPr lang="en-US" dirty="0" err="1"/>
              <a:t>n”,c</a:t>
            </a:r>
            <a:r>
              <a:rPr lang="en-US" dirty="0"/>
              <a:t>);</a:t>
            </a:r>
          </a:p>
          <a:p>
            <a:r>
              <a:rPr lang="en-US" dirty="0">
                <a:solidFill>
                  <a:srgbClr val="FF0000"/>
                </a:solidFill>
              </a:rPr>
              <a:t>  C-=a;</a:t>
            </a:r>
          </a:p>
          <a:p>
            <a:r>
              <a:rPr lang="en-US" dirty="0" err="1"/>
              <a:t>Printf</a:t>
            </a:r>
            <a:r>
              <a:rPr lang="en-US" dirty="0"/>
              <a:t>(“c=%d\</a:t>
            </a:r>
            <a:r>
              <a:rPr lang="en-US" dirty="0" err="1"/>
              <a:t>n”,c</a:t>
            </a:r>
            <a:r>
              <a:rPr lang="en-US" dirty="0"/>
              <a:t>);</a:t>
            </a:r>
          </a:p>
          <a:p>
            <a:r>
              <a:rPr lang="en-US" dirty="0">
                <a:solidFill>
                  <a:srgbClr val="FF0000"/>
                </a:solidFill>
              </a:rPr>
              <a:t>C*=a;</a:t>
            </a:r>
          </a:p>
          <a:p>
            <a:r>
              <a:rPr lang="en-US" dirty="0" err="1"/>
              <a:t>Printf</a:t>
            </a:r>
            <a:r>
              <a:rPr lang="en-US" dirty="0"/>
              <a:t>(“c=%d\</a:t>
            </a:r>
            <a:r>
              <a:rPr lang="en-US" dirty="0" err="1"/>
              <a:t>n”,c</a:t>
            </a:r>
            <a:r>
              <a:rPr lang="en-US" dirty="0"/>
              <a:t>);</a:t>
            </a:r>
          </a:p>
          <a:p>
            <a:r>
              <a:rPr lang="en-US" dirty="0">
                <a:solidFill>
                  <a:srgbClr val="FF0000"/>
                </a:solidFill>
              </a:rPr>
              <a:t>C/=a;</a:t>
            </a:r>
          </a:p>
          <a:p>
            <a:r>
              <a:rPr lang="en-US" dirty="0" err="1"/>
              <a:t>Printf</a:t>
            </a:r>
            <a:r>
              <a:rPr lang="en-US" dirty="0"/>
              <a:t>(“c=%d\</a:t>
            </a:r>
            <a:r>
              <a:rPr lang="en-US" dirty="0" err="1"/>
              <a:t>n”,c</a:t>
            </a:r>
            <a:r>
              <a:rPr lang="en-US" dirty="0"/>
              <a:t>);</a:t>
            </a:r>
          </a:p>
          <a:p>
            <a:r>
              <a:rPr lang="en-US" dirty="0">
                <a:solidFill>
                  <a:srgbClr val="FF0000"/>
                </a:solidFill>
              </a:rPr>
              <a:t>C%=a;</a:t>
            </a:r>
          </a:p>
          <a:p>
            <a:r>
              <a:rPr lang="en-US" dirty="0" err="1"/>
              <a:t>Printf</a:t>
            </a:r>
            <a:r>
              <a:rPr lang="en-US" dirty="0"/>
              <a:t>(“c=%d\</a:t>
            </a:r>
            <a:r>
              <a:rPr lang="en-US" dirty="0" err="1"/>
              <a:t>n”,c</a:t>
            </a:r>
            <a:r>
              <a:rPr lang="en-US" dirty="0"/>
              <a:t>);</a:t>
            </a:r>
          </a:p>
          <a:p>
            <a:r>
              <a:rPr lang="en-US" dirty="0"/>
              <a:t>}</a:t>
            </a:r>
          </a:p>
          <a:p>
            <a:r>
              <a:rPr lang="en-US" dirty="0"/>
              <a:t>Output:</a:t>
            </a:r>
          </a:p>
          <a:p>
            <a:r>
              <a:rPr lang="en-US" dirty="0"/>
              <a:t>C=5</a:t>
            </a:r>
          </a:p>
          <a:p>
            <a:r>
              <a:rPr lang="en-US" dirty="0"/>
              <a:t>C=10</a:t>
            </a:r>
          </a:p>
          <a:p>
            <a:r>
              <a:rPr lang="en-US" dirty="0"/>
              <a:t>C=25</a:t>
            </a:r>
          </a:p>
          <a:p>
            <a:r>
              <a:rPr lang="en-US" dirty="0"/>
              <a:t>C=5</a:t>
            </a:r>
          </a:p>
          <a:p>
            <a:r>
              <a:rPr lang="en-US" dirty="0"/>
              <a:t>C=0</a:t>
            </a:r>
          </a:p>
          <a:p>
            <a:endParaRPr lang="en-IN" dirty="0"/>
          </a:p>
        </p:txBody>
      </p:sp>
    </p:spTree>
    <p:extLst>
      <p:ext uri="{BB962C8B-B14F-4D97-AF65-F5344CB8AC3E}">
        <p14:creationId xmlns:p14="http://schemas.microsoft.com/office/powerpoint/2010/main" val="17978874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C31-DF9E-48DA-B569-EAC889781C4C}"/>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7386241E-8E00-45DB-B4BD-3FB3FBA4880D}"/>
              </a:ext>
            </a:extLst>
          </p:cNvPr>
          <p:cNvSpPr>
            <a:spLocks noGrp="1"/>
          </p:cNvSpPr>
          <p:nvPr>
            <p:ph type="subTitle"/>
          </p:nvPr>
        </p:nvSpPr>
        <p:spPr/>
        <p:txBody>
          <a:bodyPr/>
          <a:lstStyle/>
          <a:p>
            <a:r>
              <a:rPr lang="en-US" dirty="0"/>
              <a:t>#Include&lt;stdio.h&gt;</a:t>
            </a:r>
          </a:p>
          <a:p>
            <a:r>
              <a:rPr lang="en-US" dirty="0"/>
              <a:t>main()</a:t>
            </a:r>
          </a:p>
          <a:p>
            <a:r>
              <a:rPr lang="en-US" dirty="0"/>
              <a:t>{</a:t>
            </a:r>
          </a:p>
          <a:p>
            <a:r>
              <a:rPr lang="en-US" dirty="0"/>
              <a:t>Int x=5;</a:t>
            </a:r>
          </a:p>
          <a:p>
            <a:r>
              <a:rPr lang="en-US" dirty="0"/>
              <a:t>X=x+3//   x+=3;</a:t>
            </a:r>
          </a:p>
          <a:p>
            <a:r>
              <a:rPr lang="en-US" dirty="0" err="1"/>
              <a:t>Printf</a:t>
            </a:r>
            <a:r>
              <a:rPr lang="en-US" dirty="0"/>
              <a:t>(“%d”, x);</a:t>
            </a:r>
          </a:p>
          <a:p>
            <a:r>
              <a:rPr lang="en-US" dirty="0"/>
              <a:t>}</a:t>
            </a:r>
            <a:endParaRPr lang="en-IN" dirty="0"/>
          </a:p>
        </p:txBody>
      </p:sp>
    </p:spTree>
    <p:extLst>
      <p:ext uri="{BB962C8B-B14F-4D97-AF65-F5344CB8AC3E}">
        <p14:creationId xmlns:p14="http://schemas.microsoft.com/office/powerpoint/2010/main" val="12462641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CustomShape 1"/>
          <p:cNvSpPr/>
          <p:nvPr/>
        </p:nvSpPr>
        <p:spPr>
          <a:xfrm>
            <a:off x="0" y="914400"/>
            <a:ext cx="5637600" cy="698760"/>
          </a:xfrm>
          <a:prstGeom prst="rect">
            <a:avLst/>
          </a:prstGeom>
          <a:solidFill>
            <a:schemeClr val="bg1"/>
          </a:solidFill>
        </p:spPr>
        <p:txBody>
          <a:bodyPr lIns="90000" tIns="45000" rIns="90000" bIns="45000"/>
          <a:lstStyle/>
          <a:p>
            <a:pPr>
              <a:lnSpc>
                <a:spcPct val="100000"/>
              </a:lnSpc>
            </a:pPr>
            <a:r>
              <a:rPr lang="en-US" sz="2000" b="1">
                <a:solidFill>
                  <a:srgbClr val="000000"/>
                </a:solidFill>
                <a:latin typeface="Lucida Sans"/>
              </a:rPr>
              <a:t>5. Increment and Decrement Operators</a:t>
            </a:r>
            <a:endParaRPr/>
          </a:p>
        </p:txBody>
      </p:sp>
      <p:sp>
        <p:nvSpPr>
          <p:cNvPr id="533" name="CustomShape 3"/>
          <p:cNvSpPr/>
          <p:nvPr/>
        </p:nvSpPr>
        <p:spPr>
          <a:xfrm>
            <a:off x="0" y="1371600"/>
            <a:ext cx="9142920" cy="4890240"/>
          </a:xfrm>
          <a:prstGeom prst="rect">
            <a:avLst/>
          </a:prstGeom>
        </p:spPr>
        <p:txBody>
          <a:bodyPr lIns="90000" tIns="45000" rIns="90000" bIns="45000"/>
          <a:lstStyle/>
          <a:p>
            <a:pPr>
              <a:lnSpc>
                <a:spcPct val="150000"/>
              </a:lnSpc>
              <a:buFont typeface="Calibri"/>
              <a:buAutoNum type="arabicPeriod"/>
            </a:pPr>
            <a:r>
              <a:rPr lang="en-US" dirty="0">
                <a:solidFill>
                  <a:srgbClr val="000000"/>
                </a:solidFill>
                <a:latin typeface="Lucida Bright"/>
              </a:rPr>
              <a:t>The increment and decrement operators are one of the unary operators which are very useful in C language. </a:t>
            </a:r>
            <a:endParaRPr dirty="0"/>
          </a:p>
          <a:p>
            <a:pPr>
              <a:lnSpc>
                <a:spcPct val="150000"/>
              </a:lnSpc>
              <a:buFont typeface="Calibri"/>
              <a:buAutoNum type="arabicPeriod"/>
            </a:pPr>
            <a:r>
              <a:rPr lang="en-US" dirty="0">
                <a:solidFill>
                  <a:srgbClr val="000000"/>
                </a:solidFill>
                <a:latin typeface="Lucida Bright"/>
              </a:rPr>
              <a:t>They are extensively used in for and while loops. The syntax of the operators is given below</a:t>
            </a:r>
            <a:endParaRPr dirty="0"/>
          </a:p>
          <a:p>
            <a:pPr>
              <a:lnSpc>
                <a:spcPct val="150000"/>
              </a:lnSpc>
            </a:pPr>
            <a:endParaRPr dirty="0"/>
          </a:p>
          <a:p>
            <a:pPr>
              <a:lnSpc>
                <a:spcPct val="150000"/>
              </a:lnSpc>
            </a:pPr>
            <a:r>
              <a:rPr lang="en-US" dirty="0">
                <a:solidFill>
                  <a:srgbClr val="000000"/>
                </a:solidFill>
                <a:latin typeface="Lucida Bright"/>
              </a:rPr>
              <a:t>1. ++ variable name 	2. variable name++</a:t>
            </a:r>
            <a:endParaRPr dirty="0"/>
          </a:p>
          <a:p>
            <a:pPr>
              <a:lnSpc>
                <a:spcPct val="150000"/>
              </a:lnSpc>
            </a:pPr>
            <a:r>
              <a:rPr lang="en-US" dirty="0">
                <a:solidFill>
                  <a:srgbClr val="000000"/>
                </a:solidFill>
                <a:latin typeface="Lucida Bright"/>
              </a:rPr>
              <a:t>3. – –variable name	4. variable name– –</a:t>
            </a:r>
            <a:endParaRPr dirty="0"/>
          </a:p>
          <a:p>
            <a:pPr>
              <a:lnSpc>
                <a:spcPct val="150000"/>
              </a:lnSpc>
            </a:pPr>
            <a:endParaRPr dirty="0"/>
          </a:p>
          <a:p>
            <a:pPr>
              <a:lnSpc>
                <a:spcPct val="150000"/>
              </a:lnSpc>
            </a:pPr>
            <a:r>
              <a:rPr lang="en-US" dirty="0">
                <a:solidFill>
                  <a:srgbClr val="000000"/>
                </a:solidFill>
                <a:latin typeface="Lucida Bright"/>
              </a:rPr>
              <a:t>The increment operator ++ adds the value 1 to the current value of operand.</a:t>
            </a:r>
            <a:endParaRPr dirty="0"/>
          </a:p>
          <a:p>
            <a:pPr>
              <a:lnSpc>
                <a:spcPct val="150000"/>
              </a:lnSpc>
            </a:pPr>
            <a:r>
              <a:rPr lang="en-US" dirty="0">
                <a:solidFill>
                  <a:srgbClr val="000000"/>
                </a:solidFill>
                <a:latin typeface="Lucida Bright"/>
              </a:rPr>
              <a:t>The decrement operator – – subtracts the value 1 from the current value of operand. </a:t>
            </a:r>
            <a:endParaRPr dirty="0"/>
          </a:p>
          <a:p>
            <a:pPr>
              <a:lnSpc>
                <a:spcPct val="100000"/>
              </a:lnSpc>
            </a:pPr>
            <a:endParaRPr dirty="0"/>
          </a:p>
        </p:txBody>
      </p:sp>
      <p:sp>
        <p:nvSpPr>
          <p:cNvPr id="5"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CustomShape 1"/>
          <p:cNvSpPr/>
          <p:nvPr/>
        </p:nvSpPr>
        <p:spPr>
          <a:xfrm>
            <a:off x="0" y="914400"/>
            <a:ext cx="5637600" cy="698760"/>
          </a:xfrm>
          <a:prstGeom prst="rect">
            <a:avLst/>
          </a:prstGeom>
          <a:solidFill>
            <a:schemeClr val="bg1"/>
          </a:solidFill>
        </p:spPr>
        <p:txBody>
          <a:bodyPr lIns="90000" tIns="45000" rIns="90000" bIns="45000"/>
          <a:lstStyle/>
          <a:p>
            <a:pPr>
              <a:lnSpc>
                <a:spcPct val="100000"/>
              </a:lnSpc>
            </a:pPr>
            <a:r>
              <a:rPr lang="en-US" sz="2000" b="1" dirty="0">
                <a:solidFill>
                  <a:srgbClr val="000000"/>
                </a:solidFill>
                <a:latin typeface="Lucida Sans"/>
              </a:rPr>
              <a:t>5. Increment and Decrement Operators</a:t>
            </a:r>
            <a:endParaRPr dirty="0"/>
          </a:p>
        </p:txBody>
      </p:sp>
      <p:sp>
        <p:nvSpPr>
          <p:cNvPr id="536" name="CustomShape 3"/>
          <p:cNvSpPr/>
          <p:nvPr/>
        </p:nvSpPr>
        <p:spPr>
          <a:xfrm>
            <a:off x="0" y="1305360"/>
            <a:ext cx="8990640" cy="4615920"/>
          </a:xfrm>
          <a:prstGeom prst="rect">
            <a:avLst/>
          </a:prstGeom>
        </p:spPr>
        <p:txBody>
          <a:bodyPr lIns="90000" tIns="45000" rIns="90000" bIns="45000"/>
          <a:lstStyle/>
          <a:p>
            <a:pPr>
              <a:lnSpc>
                <a:spcPct val="150000"/>
              </a:lnSpc>
              <a:buFont typeface="Calibri"/>
              <a:buAutoNum type="arabicPeriod"/>
            </a:pPr>
            <a:r>
              <a:rPr lang="en-US" dirty="0">
                <a:solidFill>
                  <a:srgbClr val="000000"/>
                </a:solidFill>
                <a:latin typeface="Lucida Bright"/>
              </a:rPr>
              <a:t>++variable name and variable name++ mean the same thing when they form statements independently. </a:t>
            </a:r>
            <a:endParaRPr dirty="0"/>
          </a:p>
          <a:p>
            <a:pPr>
              <a:lnSpc>
                <a:spcPct val="150000"/>
              </a:lnSpc>
              <a:buFont typeface="Calibri"/>
              <a:buAutoNum type="arabicPeriod"/>
            </a:pPr>
            <a:r>
              <a:rPr lang="en-US" dirty="0">
                <a:solidFill>
                  <a:srgbClr val="000000"/>
                </a:solidFill>
                <a:latin typeface="Lucida Bright"/>
              </a:rPr>
              <a:t>They behave differently when they are used in expression on the right hand side of an assignment statement.</a:t>
            </a:r>
            <a:endParaRPr dirty="0"/>
          </a:p>
          <a:p>
            <a:pPr>
              <a:lnSpc>
                <a:spcPct val="150000"/>
              </a:lnSpc>
            </a:pPr>
            <a:endParaRPr dirty="0"/>
          </a:p>
          <a:p>
            <a:pPr>
              <a:lnSpc>
                <a:spcPct val="150000"/>
              </a:lnSpc>
            </a:pPr>
            <a:r>
              <a:rPr lang="en-US" dirty="0">
                <a:solidFill>
                  <a:srgbClr val="000000"/>
                </a:solidFill>
                <a:latin typeface="Lucida Bright"/>
              </a:rPr>
              <a:t>Consider the following</a:t>
            </a:r>
            <a:endParaRPr dirty="0"/>
          </a:p>
          <a:p>
            <a:pPr>
              <a:lnSpc>
                <a:spcPct val="150000"/>
              </a:lnSpc>
            </a:pPr>
            <a:r>
              <a:rPr lang="en-US" dirty="0">
                <a:solidFill>
                  <a:srgbClr val="000000"/>
                </a:solidFill>
                <a:latin typeface="Lucida Bright"/>
              </a:rPr>
              <a:t>m = 5;</a:t>
            </a:r>
            <a:endParaRPr dirty="0"/>
          </a:p>
          <a:p>
            <a:pPr>
              <a:lnSpc>
                <a:spcPct val="150000"/>
              </a:lnSpc>
            </a:pPr>
            <a:r>
              <a:rPr lang="en-US" dirty="0">
                <a:solidFill>
                  <a:srgbClr val="000000"/>
                </a:solidFill>
                <a:latin typeface="Lucida Bright"/>
              </a:rPr>
              <a:t>y = ++m; //m=m+1=5+1=6(prefix)  In this case the value of y and m would be 6</a:t>
            </a:r>
            <a:endParaRPr dirty="0"/>
          </a:p>
          <a:p>
            <a:pPr>
              <a:lnSpc>
                <a:spcPct val="150000"/>
              </a:lnSpc>
            </a:pPr>
            <a:r>
              <a:rPr lang="en-US" dirty="0">
                <a:solidFill>
                  <a:srgbClr val="000000"/>
                </a:solidFill>
                <a:latin typeface="Lucida Bright"/>
              </a:rPr>
              <a:t>Suppose if we rewrite the above statement as</a:t>
            </a:r>
            <a:endParaRPr dirty="0"/>
          </a:p>
          <a:p>
            <a:pPr>
              <a:lnSpc>
                <a:spcPct val="150000"/>
              </a:lnSpc>
            </a:pPr>
            <a:r>
              <a:rPr lang="en-US" dirty="0">
                <a:solidFill>
                  <a:srgbClr val="000000"/>
                </a:solidFill>
                <a:latin typeface="Lucida Bright"/>
              </a:rPr>
              <a:t>m = 5; </a:t>
            </a:r>
            <a:endParaRPr dirty="0"/>
          </a:p>
          <a:p>
            <a:pPr>
              <a:lnSpc>
                <a:spcPct val="150000"/>
              </a:lnSpc>
            </a:pPr>
            <a:r>
              <a:rPr lang="en-US" dirty="0">
                <a:solidFill>
                  <a:srgbClr val="000000"/>
                </a:solidFill>
                <a:latin typeface="Lucida Bright"/>
              </a:rPr>
              <a:t>y = m++; (post fix) //y=5// m=m+1=6Then the value of y will be 5 and that of m will be 6. </a:t>
            </a:r>
            <a:endParaRPr dirty="0"/>
          </a:p>
        </p:txBody>
      </p:sp>
      <p:sp>
        <p:nvSpPr>
          <p:cNvPr id="537" name="CustomShape 4"/>
          <p:cNvSpPr/>
          <p:nvPr/>
        </p:nvSpPr>
        <p:spPr>
          <a:xfrm>
            <a:off x="457200" y="6324480"/>
            <a:ext cx="7085520" cy="363960"/>
          </a:xfrm>
          <a:prstGeom prst="rect">
            <a:avLst/>
          </a:prstGeom>
          <a:solidFill>
            <a:srgbClr val="FF0000"/>
          </a:solidFill>
        </p:spPr>
        <p:txBody>
          <a:bodyPr lIns="90000" tIns="45000" rIns="90000" bIns="45000"/>
          <a:lstStyle/>
          <a:p>
            <a:pPr>
              <a:lnSpc>
                <a:spcPct val="100000"/>
              </a:lnSpc>
            </a:pPr>
            <a:r>
              <a:rPr lang="en-US" dirty="0">
                <a:solidFill>
                  <a:srgbClr val="000000"/>
                </a:solidFill>
                <a:latin typeface="Arial"/>
              </a:rPr>
              <a:t>Program for </a:t>
            </a:r>
            <a:r>
              <a:rPr lang="en-US" dirty="0">
                <a:solidFill>
                  <a:srgbClr val="000000"/>
                </a:solidFill>
                <a:latin typeface="Arial"/>
                <a:hlinkClick r:id="rId2" action="ppaction://hlinkfile"/>
              </a:rPr>
              <a:t>increment</a:t>
            </a:r>
            <a:r>
              <a:rPr lang="en-US" dirty="0">
                <a:solidFill>
                  <a:srgbClr val="000000"/>
                </a:solidFill>
                <a:latin typeface="Arial"/>
              </a:rPr>
              <a:t>/ decrement operators u1_ex23.c</a:t>
            </a:r>
            <a:endParaRPr dirty="0"/>
          </a:p>
        </p:txBody>
      </p:sp>
      <p:sp>
        <p:nvSpPr>
          <p:cNvPr id="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FBBCE8-FB49-46A0-9725-B9BB168194EA}"/>
              </a:ext>
            </a:extLst>
          </p:cNvPr>
          <p:cNvSpPr txBox="1"/>
          <p:nvPr/>
        </p:nvSpPr>
        <p:spPr>
          <a:xfrm>
            <a:off x="611560" y="895360"/>
            <a:ext cx="8532440" cy="2677656"/>
          </a:xfrm>
          <a:prstGeom prst="rect">
            <a:avLst/>
          </a:prstGeom>
          <a:noFill/>
        </p:spPr>
        <p:txBody>
          <a:bodyPr wrap="square">
            <a:spAutoFit/>
          </a:bodyPr>
          <a:lstStyle/>
          <a:p>
            <a:r>
              <a:rPr lang="en-US" sz="2400" b="1" dirty="0"/>
              <a:t>1.System Software</a:t>
            </a:r>
            <a:r>
              <a:rPr lang="en-US" sz="2400" dirty="0"/>
              <a:t>:</a:t>
            </a:r>
          </a:p>
          <a:p>
            <a:pPr marL="671513" lvl="1" indent="-214313">
              <a:buFont typeface="Arial" panose="020B0604020202020204" pitchFamily="34" charset="0"/>
              <a:buChar char="•"/>
            </a:pPr>
            <a:r>
              <a:rPr lang="en-US" sz="2400" b="1" dirty="0">
                <a:latin typeface="Times New Roman" panose="02020603050405020304" pitchFamily="18" charset="0"/>
                <a:ea typeface="Times New Roman" panose="02020603050405020304" pitchFamily="18" charset="0"/>
              </a:rPr>
              <a:t>Operating </a:t>
            </a:r>
            <a:r>
              <a:rPr lang="en-US" sz="2400" b="1" dirty="0" err="1">
                <a:latin typeface="Times New Roman" panose="02020603050405020304" pitchFamily="18" charset="0"/>
                <a:ea typeface="Times New Roman" panose="02020603050405020304" pitchFamily="18" charset="0"/>
              </a:rPr>
              <a:t>system</a:t>
            </a:r>
            <a:r>
              <a:rPr lang="en-US" sz="2400" dirty="0" err="1">
                <a:latin typeface="Times New Roman" panose="02020603050405020304" pitchFamily="18" charset="0"/>
                <a:ea typeface="Times New Roman" panose="02020603050405020304" pitchFamily="18" charset="0"/>
              </a:rPr>
              <a:t>:provides</a:t>
            </a:r>
            <a:r>
              <a:rPr lang="en-US" sz="2400" dirty="0">
                <a:latin typeface="Times New Roman" panose="02020603050405020304" pitchFamily="18" charset="0"/>
                <a:ea typeface="Times New Roman" panose="02020603050405020304" pitchFamily="18" charset="0"/>
              </a:rPr>
              <a:t> services such as a user interface, </a:t>
            </a:r>
            <a:r>
              <a:rPr lang="en-US" sz="2400" spc="-15" dirty="0">
                <a:latin typeface="Times New Roman" panose="02020603050405020304" pitchFamily="18" charset="0"/>
                <a:ea typeface="Times New Roman" panose="02020603050405020304" pitchFamily="18" charset="0"/>
              </a:rPr>
              <a:t>file </a:t>
            </a:r>
            <a:r>
              <a:rPr lang="en-US" sz="2400" dirty="0">
                <a:latin typeface="Times New Roman" panose="02020603050405020304" pitchFamily="18" charset="0"/>
                <a:ea typeface="Times New Roman" panose="02020603050405020304" pitchFamily="18" charset="0"/>
              </a:rPr>
              <a:t>and database access,  and interfaces to communication systems such as Internet protocols</a:t>
            </a:r>
          </a:p>
          <a:p>
            <a:pPr marL="671513" lvl="1" indent="-214313">
              <a:buFont typeface="Arial" panose="020B0604020202020204" pitchFamily="34" charset="0"/>
              <a:buChar char="•"/>
            </a:pPr>
            <a:r>
              <a:rPr lang="en-US" sz="2400" b="1" dirty="0">
                <a:latin typeface="Times New Roman" panose="02020603050405020304" pitchFamily="18" charset="0"/>
                <a:ea typeface="Times New Roman" panose="02020603050405020304" pitchFamily="18" charset="0"/>
              </a:rPr>
              <a:t>System support  </a:t>
            </a:r>
            <a:r>
              <a:rPr lang="en-US" sz="2400" dirty="0">
                <a:latin typeface="Times New Roman" panose="02020603050405020304" pitchFamily="18" charset="0"/>
                <a:ea typeface="Times New Roman" panose="02020603050405020304" pitchFamily="18" charset="0"/>
              </a:rPr>
              <a:t>:sort programs and disk format programs.</a:t>
            </a:r>
          </a:p>
          <a:p>
            <a:pPr marL="671513" lvl="1" indent="-214313">
              <a:buFont typeface="Arial" panose="020B0604020202020204" pitchFamily="34" charset="0"/>
              <a:buChar char="•"/>
            </a:pPr>
            <a:r>
              <a:rPr lang="en-US" sz="2400" b="1" dirty="0">
                <a:latin typeface="Times New Roman" panose="02020603050405020304" pitchFamily="18" charset="0"/>
                <a:ea typeface="Times New Roman" panose="02020603050405020304" pitchFamily="18" charset="0"/>
              </a:rPr>
              <a:t>System development: </a:t>
            </a:r>
            <a:r>
              <a:rPr lang="en-US" sz="2400" dirty="0">
                <a:latin typeface="Times New Roman" panose="02020603050405020304" pitchFamily="18" charset="0"/>
                <a:ea typeface="Times New Roman" panose="02020603050405020304" pitchFamily="18" charset="0"/>
              </a:rPr>
              <a:t>includes the language translators , debugging tools </a:t>
            </a:r>
          </a:p>
        </p:txBody>
      </p:sp>
      <p:sp>
        <p:nvSpPr>
          <p:cNvPr id="4" name="TextBox 3">
            <a:extLst>
              <a:ext uri="{FF2B5EF4-FFF2-40B4-BE49-F238E27FC236}">
                <a16:creationId xmlns:a16="http://schemas.microsoft.com/office/drawing/2014/main" id="{4FDEBE51-78DF-3D70-CDF1-95CA7C0A19D1}"/>
              </a:ext>
            </a:extLst>
          </p:cNvPr>
          <p:cNvSpPr txBox="1"/>
          <p:nvPr/>
        </p:nvSpPr>
        <p:spPr>
          <a:xfrm>
            <a:off x="179512" y="4100879"/>
            <a:ext cx="8425138" cy="1200329"/>
          </a:xfrm>
          <a:prstGeom prst="rect">
            <a:avLst/>
          </a:prstGeom>
          <a:noFill/>
        </p:spPr>
        <p:txBody>
          <a:bodyPr wrap="square">
            <a:spAutoFit/>
          </a:bodyPr>
          <a:lstStyle/>
          <a:p>
            <a:pPr lvl="1"/>
            <a:r>
              <a:rPr lang="en-US" sz="2400" b="1" dirty="0">
                <a:latin typeface="Times New Roman" panose="02020603050405020304" pitchFamily="18" charset="0"/>
                <a:ea typeface="Times New Roman" panose="02020603050405020304" pitchFamily="18" charset="0"/>
              </a:rPr>
              <a:t>2. Application software </a:t>
            </a:r>
            <a:r>
              <a:rPr lang="en-US" sz="2400" spc="-11" dirty="0">
                <a:latin typeface="Times New Roman" panose="02020603050405020304" pitchFamily="18" charset="0"/>
                <a:ea typeface="Times New Roman" panose="02020603050405020304" pitchFamily="18" charset="0"/>
              </a:rPr>
              <a:t>is </a:t>
            </a:r>
            <a:r>
              <a:rPr lang="en-US" sz="2400" dirty="0">
                <a:latin typeface="Times New Roman" panose="02020603050405020304" pitchFamily="18" charset="0"/>
                <a:ea typeface="Times New Roman" panose="02020603050405020304" pitchFamily="18" charset="0"/>
              </a:rPr>
              <a:t>broken </a:t>
            </a:r>
            <a:r>
              <a:rPr lang="en-US" sz="2400" spc="-11" dirty="0">
                <a:latin typeface="Times New Roman" panose="02020603050405020304" pitchFamily="18" charset="0"/>
                <a:ea typeface="Times New Roman" panose="02020603050405020304" pitchFamily="18" charset="0"/>
              </a:rPr>
              <a:t>in </a:t>
            </a:r>
            <a:r>
              <a:rPr lang="en-US" sz="2400" spc="8" dirty="0">
                <a:latin typeface="Times New Roman" panose="02020603050405020304" pitchFamily="18" charset="0"/>
                <a:ea typeface="Times New Roman" panose="02020603050405020304" pitchFamily="18" charset="0"/>
              </a:rPr>
              <a:t>to </a:t>
            </a:r>
            <a:r>
              <a:rPr lang="en-US" sz="2400" dirty="0">
                <a:latin typeface="Times New Roman" panose="02020603050405020304" pitchFamily="18" charset="0"/>
                <a:ea typeface="Times New Roman" panose="02020603050405020304" pitchFamily="18" charset="0"/>
              </a:rPr>
              <a:t>two classes :</a:t>
            </a:r>
          </a:p>
          <a:p>
            <a:pPr marL="977265" lvl="1" indent="-214313">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General-purpose software :</a:t>
            </a:r>
            <a:r>
              <a:rPr lang="en-US" sz="2400" dirty="0" err="1">
                <a:latin typeface="Times New Roman" panose="02020603050405020304" pitchFamily="18" charset="0"/>
                <a:ea typeface="Times New Roman" panose="02020603050405020304" pitchFamily="18" charset="0"/>
              </a:rPr>
              <a:t>eg</a:t>
            </a:r>
            <a:r>
              <a:rPr lang="en-US" sz="2400" dirty="0">
                <a:latin typeface="Times New Roman" panose="02020603050405020304" pitchFamily="18" charset="0"/>
                <a:ea typeface="Times New Roman" panose="02020603050405020304" pitchFamily="18" charset="0"/>
              </a:rPr>
              <a:t> word processor ,DBMS </a:t>
            </a:r>
            <a:r>
              <a:rPr lang="en-US" sz="2400" dirty="0" err="1">
                <a:latin typeface="Times New Roman" panose="02020603050405020304" pitchFamily="18" charset="0"/>
                <a:ea typeface="Times New Roman" panose="02020603050405020304" pitchFamily="18" charset="0"/>
              </a:rPr>
              <a:t>etc</a:t>
            </a:r>
            <a:endParaRPr lang="en-US" sz="2400" dirty="0">
              <a:latin typeface="Times New Roman" panose="02020603050405020304" pitchFamily="18" charset="0"/>
              <a:ea typeface="Times New Roman" panose="02020603050405020304" pitchFamily="18" charset="0"/>
            </a:endParaRPr>
          </a:p>
          <a:p>
            <a:pPr marL="977265" lvl="1" indent="-214313">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Application- specific software</a:t>
            </a:r>
            <a:endParaRPr lang="en-US" sz="2400" dirty="0"/>
          </a:p>
        </p:txBody>
      </p:sp>
    </p:spTree>
    <p:extLst>
      <p:ext uri="{BB962C8B-B14F-4D97-AF65-F5344CB8AC3E}">
        <p14:creationId xmlns:p14="http://schemas.microsoft.com/office/powerpoint/2010/main" val="12294177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AE0A777-FD75-42D0-950D-49CAC29C0734}"/>
              </a:ext>
            </a:extLst>
          </p:cNvPr>
          <p:cNvSpPr>
            <a:spLocks noGrp="1"/>
          </p:cNvSpPr>
          <p:nvPr>
            <p:ph type="subTitle"/>
          </p:nvPr>
        </p:nvSpPr>
        <p:spPr>
          <a:xfrm>
            <a:off x="457200" y="188640"/>
            <a:ext cx="8229240" cy="6395760"/>
          </a:xfrm>
        </p:spPr>
        <p:txBody>
          <a:bodyPr/>
          <a:lstStyle/>
          <a:p>
            <a:r>
              <a:rPr lang="en-US" dirty="0"/>
              <a:t>Example:  m=5;</a:t>
            </a:r>
          </a:p>
          <a:p>
            <a:r>
              <a:rPr lang="en-US" dirty="0">
                <a:solidFill>
                  <a:srgbClr val="FF0000"/>
                </a:solidFill>
              </a:rPr>
              <a:t>Y=++m;  (prefix increment)</a:t>
            </a:r>
          </a:p>
          <a:p>
            <a:r>
              <a:rPr lang="en-US" dirty="0"/>
              <a:t>M=m+1//5+1=6;</a:t>
            </a:r>
          </a:p>
          <a:p>
            <a:r>
              <a:rPr lang="en-US" dirty="0"/>
              <a:t>Y=6;</a:t>
            </a:r>
          </a:p>
          <a:p>
            <a:r>
              <a:rPr lang="en-US" dirty="0"/>
              <a:t>Y value is 6</a:t>
            </a:r>
          </a:p>
          <a:p>
            <a:r>
              <a:rPr lang="en-US" dirty="0"/>
              <a:t>M value is 6</a:t>
            </a:r>
          </a:p>
          <a:p>
            <a:endParaRPr lang="en-US" dirty="0"/>
          </a:p>
          <a:p>
            <a:endParaRPr lang="en-US" dirty="0"/>
          </a:p>
          <a:p>
            <a:r>
              <a:rPr lang="en-US" dirty="0"/>
              <a:t>M=5;//</a:t>
            </a:r>
            <a:r>
              <a:rPr lang="en-US" dirty="0">
                <a:solidFill>
                  <a:srgbClr val="FF0000"/>
                </a:solidFill>
              </a:rPr>
              <a:t>y=m++(postfix  increment</a:t>
            </a:r>
            <a:r>
              <a:rPr lang="en-US" dirty="0"/>
              <a:t>)</a:t>
            </a:r>
          </a:p>
          <a:p>
            <a:r>
              <a:rPr lang="en-US" dirty="0"/>
              <a:t>Y=5</a:t>
            </a:r>
          </a:p>
          <a:p>
            <a:r>
              <a:rPr lang="en-US" dirty="0"/>
              <a:t>M=m+1//m=5+1=6;  y value is 5</a:t>
            </a:r>
          </a:p>
          <a:p>
            <a:r>
              <a:rPr lang="en-US" dirty="0"/>
              <a:t>M value is 6</a:t>
            </a:r>
          </a:p>
          <a:p>
            <a:endParaRPr lang="en-US" dirty="0"/>
          </a:p>
          <a:p>
            <a:endParaRPr lang="en-US" dirty="0"/>
          </a:p>
          <a:p>
            <a:r>
              <a:rPr lang="en-US" dirty="0">
                <a:solidFill>
                  <a:srgbClr val="FF0000"/>
                </a:solidFill>
              </a:rPr>
              <a:t>Prefix decrement y=--m    //   m=m-1</a:t>
            </a:r>
          </a:p>
          <a:p>
            <a:r>
              <a:rPr lang="en-US" dirty="0" err="1">
                <a:solidFill>
                  <a:srgbClr val="FF0000"/>
                </a:solidFill>
              </a:rPr>
              <a:t>Postdcrement</a:t>
            </a:r>
            <a:r>
              <a:rPr lang="en-US" dirty="0">
                <a:solidFill>
                  <a:srgbClr val="FF0000"/>
                </a:solidFill>
              </a:rPr>
              <a:t> y=m--   //    y=m     //m=m-1</a:t>
            </a:r>
          </a:p>
        </p:txBody>
      </p:sp>
    </p:spTree>
    <p:extLst>
      <p:ext uri="{BB962C8B-B14F-4D97-AF65-F5344CB8AC3E}">
        <p14:creationId xmlns:p14="http://schemas.microsoft.com/office/powerpoint/2010/main" val="36121784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7527-8F50-4220-B7C6-8B29E6D8A4D4}"/>
              </a:ext>
            </a:extLst>
          </p:cNvPr>
          <p:cNvSpPr>
            <a:spLocks noGrp="1"/>
          </p:cNvSpPr>
          <p:nvPr>
            <p:ph type="title"/>
          </p:nvPr>
        </p:nvSpPr>
        <p:spPr>
          <a:xfrm>
            <a:off x="457200" y="273600"/>
            <a:ext cx="8229240" cy="203072"/>
          </a:xfrm>
        </p:spPr>
        <p:txBody>
          <a:bodyPr/>
          <a:lstStyle/>
          <a:p>
            <a:endParaRPr lang="en-IN" dirty="0"/>
          </a:p>
        </p:txBody>
      </p:sp>
      <p:sp>
        <p:nvSpPr>
          <p:cNvPr id="3" name="Subtitle 2">
            <a:extLst>
              <a:ext uri="{FF2B5EF4-FFF2-40B4-BE49-F238E27FC236}">
                <a16:creationId xmlns:a16="http://schemas.microsoft.com/office/drawing/2014/main" id="{D3D2F3AE-7527-4E57-AACA-DB942586A805}"/>
              </a:ext>
            </a:extLst>
          </p:cNvPr>
          <p:cNvSpPr>
            <a:spLocks noGrp="1"/>
          </p:cNvSpPr>
          <p:nvPr>
            <p:ph type="subTitle"/>
          </p:nvPr>
        </p:nvSpPr>
        <p:spPr>
          <a:xfrm>
            <a:off x="457200" y="548680"/>
            <a:ext cx="8229240" cy="6035720"/>
          </a:xfrm>
        </p:spPr>
        <p:txBody>
          <a:bodyPr/>
          <a:lstStyle/>
          <a:p>
            <a:r>
              <a:rPr lang="en-US" dirty="0"/>
              <a:t>#include&lt;stdio.h&gt;</a:t>
            </a:r>
          </a:p>
          <a:p>
            <a:r>
              <a:rPr lang="en-US" dirty="0"/>
              <a:t>Int main()</a:t>
            </a:r>
          </a:p>
          <a:p>
            <a:r>
              <a:rPr lang="en-US" dirty="0"/>
              <a:t>{</a:t>
            </a:r>
          </a:p>
          <a:p>
            <a:r>
              <a:rPr lang="en-US" dirty="0"/>
              <a:t>Int m=5,y;</a:t>
            </a:r>
          </a:p>
          <a:p>
            <a:r>
              <a:rPr lang="en-US" dirty="0">
                <a:solidFill>
                  <a:srgbClr val="FF0000"/>
                </a:solidFill>
              </a:rPr>
              <a:t>Y=++m ;//    m=m+1//m=5+1=6 </a:t>
            </a:r>
            <a:r>
              <a:rPr lang="en-US" dirty="0"/>
              <a:t>(or)  </a:t>
            </a:r>
            <a:r>
              <a:rPr lang="en-US" dirty="0">
                <a:solidFill>
                  <a:srgbClr val="FF0000"/>
                </a:solidFill>
              </a:rPr>
              <a:t>y=m++; assign value first y=5//m=m+1//m=6</a:t>
            </a:r>
          </a:p>
          <a:p>
            <a:r>
              <a:rPr lang="en-US" dirty="0" err="1"/>
              <a:t>Printf</a:t>
            </a:r>
            <a:r>
              <a:rPr lang="en-US" dirty="0"/>
              <a:t>(“%d\n”, y);</a:t>
            </a:r>
          </a:p>
          <a:p>
            <a:r>
              <a:rPr lang="en-US" dirty="0"/>
              <a:t>}</a:t>
            </a:r>
          </a:p>
          <a:p>
            <a:r>
              <a:rPr lang="en-IN" dirty="0"/>
              <a:t> output: y=6</a:t>
            </a:r>
          </a:p>
          <a:p>
            <a:r>
              <a:rPr lang="en-IN" dirty="0"/>
              <a:t>Y=5</a:t>
            </a:r>
          </a:p>
          <a:p>
            <a:endParaRPr lang="en-IN" dirty="0"/>
          </a:p>
          <a:p>
            <a:endParaRPr lang="en-IN" dirty="0"/>
          </a:p>
          <a:p>
            <a:r>
              <a:rPr lang="en-IN" dirty="0">
                <a:solidFill>
                  <a:srgbClr val="FF0000"/>
                </a:solidFill>
              </a:rPr>
              <a:t>Y= --m// m=m-1//</a:t>
            </a:r>
          </a:p>
          <a:p>
            <a:r>
              <a:rPr lang="en-IN" dirty="0"/>
              <a:t>m=5-1=4;</a:t>
            </a:r>
          </a:p>
          <a:p>
            <a:r>
              <a:rPr lang="en-IN" dirty="0"/>
              <a:t>y=4   (or) //y=5;y=m—</a:t>
            </a:r>
          </a:p>
          <a:p>
            <a:r>
              <a:rPr lang="en-IN" dirty="0"/>
              <a:t> //y=5</a:t>
            </a:r>
          </a:p>
          <a:p>
            <a:r>
              <a:rPr lang="en-IN" dirty="0"/>
              <a:t>m=5-1=4</a:t>
            </a:r>
          </a:p>
          <a:p>
            <a:endParaRPr lang="en-IN" dirty="0"/>
          </a:p>
          <a:p>
            <a:endParaRPr lang="en-IN" dirty="0"/>
          </a:p>
          <a:p>
            <a:endParaRPr lang="en-IN" dirty="0"/>
          </a:p>
        </p:txBody>
      </p:sp>
    </p:spTree>
    <p:extLst>
      <p:ext uri="{BB962C8B-B14F-4D97-AF65-F5344CB8AC3E}">
        <p14:creationId xmlns:p14="http://schemas.microsoft.com/office/powerpoint/2010/main" val="7687074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83CB5C-D1D5-4C07-BE56-8CD6FA6FAB57}"/>
              </a:ext>
            </a:extLst>
          </p:cNvPr>
          <p:cNvSpPr>
            <a:spLocks noGrp="1"/>
          </p:cNvSpPr>
          <p:nvPr>
            <p:ph type="subTitle"/>
          </p:nvPr>
        </p:nvSpPr>
        <p:spPr>
          <a:xfrm>
            <a:off x="457200" y="188640"/>
            <a:ext cx="8229240" cy="5489448"/>
          </a:xfrm>
        </p:spPr>
        <p:txBody>
          <a:bodyPr/>
          <a:lstStyle/>
          <a:p>
            <a:r>
              <a:rPr lang="en-US" dirty="0"/>
              <a:t>#include&lt;stdio.h&gt;</a:t>
            </a:r>
          </a:p>
          <a:p>
            <a:r>
              <a:rPr lang="en-US" dirty="0"/>
              <a:t>Main()</a:t>
            </a:r>
          </a:p>
          <a:p>
            <a:r>
              <a:rPr lang="en-US" dirty="0"/>
              <a:t>{</a:t>
            </a:r>
          </a:p>
          <a:p>
            <a:endParaRPr lang="en-US" dirty="0"/>
          </a:p>
          <a:p>
            <a:r>
              <a:rPr lang="en-US" dirty="0"/>
              <a:t>int a=5;</a:t>
            </a:r>
          </a:p>
          <a:p>
            <a:r>
              <a:rPr lang="en-US" dirty="0">
                <a:solidFill>
                  <a:srgbClr val="FF0000"/>
                </a:solidFill>
              </a:rPr>
              <a:t>A= ++a + ++a;// count how many pre </a:t>
            </a:r>
            <a:r>
              <a:rPr lang="en-US" dirty="0" err="1">
                <a:solidFill>
                  <a:srgbClr val="FF0000"/>
                </a:solidFill>
              </a:rPr>
              <a:t>increament</a:t>
            </a:r>
            <a:r>
              <a:rPr lang="en-US" dirty="0">
                <a:solidFill>
                  <a:srgbClr val="FF0000"/>
                </a:solidFill>
              </a:rPr>
              <a:t> </a:t>
            </a:r>
            <a:r>
              <a:rPr lang="en-US" dirty="0" err="1">
                <a:solidFill>
                  <a:srgbClr val="FF0000"/>
                </a:solidFill>
              </a:rPr>
              <a:t>operters</a:t>
            </a:r>
            <a:r>
              <a:rPr lang="en-US" dirty="0">
                <a:solidFill>
                  <a:srgbClr val="FF0000"/>
                </a:solidFill>
              </a:rPr>
              <a:t>//</a:t>
            </a:r>
          </a:p>
          <a:p>
            <a:r>
              <a:rPr lang="en-US" dirty="0" err="1"/>
              <a:t>Printf</a:t>
            </a:r>
            <a:r>
              <a:rPr lang="en-US" dirty="0"/>
              <a:t>(“</a:t>
            </a:r>
            <a:r>
              <a:rPr lang="en-US" dirty="0" err="1"/>
              <a:t>a%d</a:t>
            </a:r>
            <a:r>
              <a:rPr lang="en-US" dirty="0"/>
              <a:t>”,a)</a:t>
            </a:r>
          </a:p>
          <a:p>
            <a:r>
              <a:rPr lang="en-US" dirty="0"/>
              <a:t>}</a:t>
            </a:r>
          </a:p>
          <a:p>
            <a:r>
              <a:rPr lang="en-US" dirty="0"/>
              <a:t>a value first store 5 in </a:t>
            </a:r>
            <a:r>
              <a:rPr lang="en-US" dirty="0" err="1"/>
              <a:t>memoery</a:t>
            </a:r>
            <a:r>
              <a:rPr lang="en-US" dirty="0"/>
              <a:t> location after that </a:t>
            </a:r>
          </a:p>
          <a:p>
            <a:r>
              <a:rPr lang="en-US" dirty="0"/>
              <a:t>Increment </a:t>
            </a:r>
            <a:r>
              <a:rPr lang="en-US" dirty="0" err="1"/>
              <a:t>valu</a:t>
            </a:r>
            <a:r>
              <a:rPr lang="en-US" dirty="0"/>
              <a:t> ++a//5+1=6 again//++a//6+1=7</a:t>
            </a:r>
          </a:p>
          <a:p>
            <a:r>
              <a:rPr lang="en-US" dirty="0"/>
              <a:t>A value is 7</a:t>
            </a:r>
          </a:p>
          <a:p>
            <a:r>
              <a:rPr lang="en-US" dirty="0"/>
              <a:t>7+7=14</a:t>
            </a:r>
          </a:p>
          <a:p>
            <a:r>
              <a:rPr lang="en-US" dirty="0"/>
              <a:t>Output is </a:t>
            </a:r>
            <a:r>
              <a:rPr lang="en-US" dirty="0">
                <a:solidFill>
                  <a:srgbClr val="FF0000"/>
                </a:solidFill>
              </a:rPr>
              <a:t>A=14</a:t>
            </a:r>
          </a:p>
          <a:p>
            <a:endParaRPr lang="en-US" dirty="0"/>
          </a:p>
          <a:p>
            <a:r>
              <a:rPr lang="en-IN" dirty="0"/>
              <a:t>             </a:t>
            </a:r>
          </a:p>
        </p:txBody>
      </p:sp>
    </p:spTree>
    <p:extLst>
      <p:ext uri="{BB962C8B-B14F-4D97-AF65-F5344CB8AC3E}">
        <p14:creationId xmlns:p14="http://schemas.microsoft.com/office/powerpoint/2010/main" val="16625858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CustomShape 1"/>
          <p:cNvSpPr/>
          <p:nvPr/>
        </p:nvSpPr>
        <p:spPr>
          <a:xfrm>
            <a:off x="0" y="914400"/>
            <a:ext cx="3275640" cy="394560"/>
          </a:xfrm>
          <a:prstGeom prst="rect">
            <a:avLst/>
          </a:prstGeom>
          <a:solidFill>
            <a:schemeClr val="bg1"/>
          </a:solidFill>
        </p:spPr>
        <p:txBody>
          <a:bodyPr lIns="90000" tIns="45000" rIns="90000" bIns="45000"/>
          <a:lstStyle/>
          <a:p>
            <a:pPr>
              <a:lnSpc>
                <a:spcPct val="100000"/>
              </a:lnSpc>
            </a:pPr>
            <a:r>
              <a:rPr lang="en-US" sz="2000" b="1" dirty="0">
                <a:solidFill>
                  <a:srgbClr val="000000"/>
                </a:solidFill>
                <a:latin typeface="Lucida Sans"/>
              </a:rPr>
              <a:t>3. Logical Operators</a:t>
            </a:r>
            <a:endParaRPr dirty="0"/>
          </a:p>
        </p:txBody>
      </p:sp>
      <p:sp>
        <p:nvSpPr>
          <p:cNvPr id="521" name="CustomShape 3"/>
          <p:cNvSpPr/>
          <p:nvPr/>
        </p:nvSpPr>
        <p:spPr>
          <a:xfrm>
            <a:off x="0" y="1371600"/>
            <a:ext cx="8990640" cy="638280"/>
          </a:xfrm>
          <a:prstGeom prst="rect">
            <a:avLst/>
          </a:prstGeom>
        </p:spPr>
        <p:txBody>
          <a:bodyPr lIns="90000" tIns="45000" rIns="90000" bIns="45000"/>
          <a:lstStyle/>
          <a:p>
            <a:pPr>
              <a:lnSpc>
                <a:spcPct val="100000"/>
              </a:lnSpc>
            </a:pPr>
            <a:r>
              <a:rPr lang="en-US">
                <a:solidFill>
                  <a:srgbClr val="000000"/>
                </a:solidFill>
                <a:latin typeface="Lucida Bright"/>
              </a:rPr>
              <a:t>C has the following logical operators; they compare or evaluate logical and</a:t>
            </a:r>
            <a:endParaRPr/>
          </a:p>
          <a:p>
            <a:pPr>
              <a:lnSpc>
                <a:spcPct val="100000"/>
              </a:lnSpc>
            </a:pPr>
            <a:r>
              <a:rPr lang="en-US">
                <a:solidFill>
                  <a:srgbClr val="000000"/>
                </a:solidFill>
                <a:latin typeface="Lucida Bright"/>
              </a:rPr>
              <a:t>relational expressions.</a:t>
            </a:r>
            <a:endParaRPr/>
          </a:p>
        </p:txBody>
      </p:sp>
      <p:sp>
        <p:nvSpPr>
          <p:cNvPr id="522" name="CustomShape 4"/>
          <p:cNvSpPr/>
          <p:nvPr/>
        </p:nvSpPr>
        <p:spPr>
          <a:xfrm>
            <a:off x="304920" y="3962520"/>
            <a:ext cx="8533440" cy="2832840"/>
          </a:xfrm>
          <a:prstGeom prst="rect">
            <a:avLst/>
          </a:prstGeom>
        </p:spPr>
        <p:txBody>
          <a:bodyPr lIns="90000" tIns="45000" rIns="90000" bIns="45000"/>
          <a:lstStyle/>
          <a:p>
            <a:pPr>
              <a:lnSpc>
                <a:spcPct val="100000"/>
              </a:lnSpc>
            </a:pPr>
            <a:r>
              <a:rPr lang="en-US" b="1" u="sng" dirty="0">
                <a:solidFill>
                  <a:srgbClr val="000000"/>
                </a:solidFill>
                <a:latin typeface="Calibri"/>
              </a:rPr>
              <a:t>Logical AND (&amp;&amp;)</a:t>
            </a:r>
            <a:endParaRPr dirty="0"/>
          </a:p>
          <a:p>
            <a:pPr>
              <a:lnSpc>
                <a:spcPct val="100000"/>
              </a:lnSpc>
            </a:pPr>
            <a:r>
              <a:rPr lang="en-US" dirty="0">
                <a:solidFill>
                  <a:srgbClr val="000000"/>
                </a:solidFill>
                <a:latin typeface="Lucida Bright"/>
              </a:rPr>
              <a:t>If both the expressions are  true then the whole compound expression is true.	</a:t>
            </a:r>
            <a:r>
              <a:rPr lang="en-US" b="1" dirty="0">
                <a:solidFill>
                  <a:srgbClr val="000000"/>
                </a:solidFill>
                <a:latin typeface="Lucida Bright"/>
              </a:rPr>
              <a:t>Example: a &gt; b &amp;&amp; x = = 10</a:t>
            </a:r>
            <a:endParaRPr dirty="0"/>
          </a:p>
          <a:p>
            <a:pPr>
              <a:lnSpc>
                <a:spcPct val="100000"/>
              </a:lnSpc>
            </a:pPr>
            <a:r>
              <a:rPr lang="en-US" b="1" u="sng" dirty="0">
                <a:solidFill>
                  <a:srgbClr val="000000"/>
                </a:solidFill>
                <a:latin typeface="Calibri"/>
              </a:rPr>
              <a:t>Logical OR (||)</a:t>
            </a:r>
            <a:endParaRPr dirty="0"/>
          </a:p>
          <a:p>
            <a:pPr>
              <a:lnSpc>
                <a:spcPct val="100000"/>
              </a:lnSpc>
            </a:pPr>
            <a:r>
              <a:rPr lang="en-US" dirty="0">
                <a:solidFill>
                  <a:srgbClr val="000000"/>
                </a:solidFill>
                <a:latin typeface="Lucida Bright"/>
              </a:rPr>
              <a:t>If any one of the 2 expressions is true.</a:t>
            </a:r>
            <a:endParaRPr dirty="0"/>
          </a:p>
          <a:p>
            <a:pPr>
              <a:lnSpc>
                <a:spcPct val="100000"/>
              </a:lnSpc>
            </a:pPr>
            <a:r>
              <a:rPr lang="en-US" b="1" dirty="0">
                <a:solidFill>
                  <a:srgbClr val="000000"/>
                </a:solidFill>
                <a:latin typeface="Lucida Bright"/>
              </a:rPr>
              <a:t>Example: a &lt; m || a &lt; n</a:t>
            </a:r>
            <a:endParaRPr dirty="0"/>
          </a:p>
          <a:p>
            <a:pPr>
              <a:lnSpc>
                <a:spcPct val="100000"/>
              </a:lnSpc>
            </a:pPr>
            <a:r>
              <a:rPr lang="en-US" b="1" u="sng" dirty="0">
                <a:solidFill>
                  <a:srgbClr val="000000"/>
                </a:solidFill>
                <a:latin typeface="Lucida Bright"/>
              </a:rPr>
              <a:t>Logical NOT (!)</a:t>
            </a:r>
            <a:endParaRPr dirty="0"/>
          </a:p>
          <a:p>
            <a:pPr>
              <a:lnSpc>
                <a:spcPct val="100000"/>
              </a:lnSpc>
            </a:pPr>
            <a:r>
              <a:rPr lang="en-US" dirty="0">
                <a:solidFill>
                  <a:srgbClr val="000000"/>
                </a:solidFill>
                <a:latin typeface="Lucida Bright"/>
              </a:rPr>
              <a:t>The logical not operator evaluates to true if the expression is false and evaluates to false if the expression is true.</a:t>
            </a:r>
            <a:endParaRPr dirty="0"/>
          </a:p>
          <a:p>
            <a:pPr>
              <a:lnSpc>
                <a:spcPct val="100000"/>
              </a:lnSpc>
            </a:pPr>
            <a:r>
              <a:rPr lang="en-US" b="1" dirty="0">
                <a:solidFill>
                  <a:srgbClr val="000000"/>
                </a:solidFill>
                <a:latin typeface="Lucida Bright"/>
              </a:rPr>
              <a:t>For example:   ! (x &gt;= y)</a:t>
            </a:r>
            <a:endParaRPr dirty="0"/>
          </a:p>
        </p:txBody>
      </p:sp>
      <p:graphicFrame>
        <p:nvGraphicFramePr>
          <p:cNvPr id="523" name="Table 5"/>
          <p:cNvGraphicFramePr/>
          <p:nvPr/>
        </p:nvGraphicFramePr>
        <p:xfrm>
          <a:off x="228600" y="2133720"/>
          <a:ext cx="3123000" cy="1110960"/>
        </p:xfrm>
        <a:graphic>
          <a:graphicData uri="http://schemas.openxmlformats.org/drawingml/2006/table">
            <a:tbl>
              <a:tblPr/>
              <a:tblGrid>
                <a:gridCol w="1218960">
                  <a:extLst>
                    <a:ext uri="{9D8B030D-6E8A-4147-A177-3AD203B41FA5}">
                      <a16:colId xmlns:a16="http://schemas.microsoft.com/office/drawing/2014/main" val="20000"/>
                    </a:ext>
                  </a:extLst>
                </a:gridCol>
                <a:gridCol w="1904040">
                  <a:extLst>
                    <a:ext uri="{9D8B030D-6E8A-4147-A177-3AD203B41FA5}">
                      <a16:colId xmlns:a16="http://schemas.microsoft.com/office/drawing/2014/main" val="20001"/>
                    </a:ext>
                  </a:extLst>
                </a:gridCol>
              </a:tblGrid>
              <a:tr h="370800">
                <a:tc>
                  <a:txBody>
                    <a:bodyPr/>
                    <a:lstStyle/>
                    <a:p>
                      <a:pPr>
                        <a:lnSpc>
                          <a:spcPct val="100000"/>
                        </a:lnSpc>
                      </a:pPr>
                      <a:r>
                        <a:rPr lang="en-US" b="1" dirty="0">
                          <a:solidFill>
                            <a:srgbClr val="000000"/>
                          </a:solidFill>
                          <a:latin typeface="Calibri"/>
                        </a:rPr>
                        <a:t>&amp;&amp;</a:t>
                      </a:r>
                      <a:endParaRPr dirty="0"/>
                    </a:p>
                  </a:txBody>
                  <a:tcPr/>
                </a:tc>
                <a:tc>
                  <a:txBody>
                    <a:bodyPr/>
                    <a:lstStyle/>
                    <a:p>
                      <a:pPr>
                        <a:lnSpc>
                          <a:spcPct val="100000"/>
                        </a:lnSpc>
                      </a:pPr>
                      <a:r>
                        <a:rPr lang="en-US" b="1" dirty="0">
                          <a:solidFill>
                            <a:srgbClr val="000000"/>
                          </a:solidFill>
                          <a:latin typeface="Calibri"/>
                        </a:rPr>
                        <a:t>Logical AND</a:t>
                      </a:r>
                      <a:endParaRPr dirty="0"/>
                    </a:p>
                  </a:txBody>
                  <a:tcPr/>
                </a:tc>
                <a:extLst>
                  <a:ext uri="{0D108BD9-81ED-4DB2-BD59-A6C34878D82A}">
                    <a16:rowId xmlns:a16="http://schemas.microsoft.com/office/drawing/2014/main" val="10000"/>
                  </a:ext>
                </a:extLst>
              </a:tr>
              <a:tr h="370800">
                <a:tc>
                  <a:txBody>
                    <a:bodyPr/>
                    <a:lstStyle/>
                    <a:p>
                      <a:pPr>
                        <a:lnSpc>
                          <a:spcPct val="100000"/>
                        </a:lnSpc>
                      </a:pPr>
                      <a:r>
                        <a:rPr lang="en-US" b="1">
                          <a:solidFill>
                            <a:srgbClr val="000000"/>
                          </a:solidFill>
                          <a:latin typeface="Calibri"/>
                        </a:rPr>
                        <a:t>||</a:t>
                      </a:r>
                      <a:endParaRPr/>
                    </a:p>
                  </a:txBody>
                  <a:tcPr/>
                </a:tc>
                <a:tc>
                  <a:txBody>
                    <a:bodyPr/>
                    <a:lstStyle/>
                    <a:p>
                      <a:pPr>
                        <a:lnSpc>
                          <a:spcPct val="100000"/>
                        </a:lnSpc>
                      </a:pPr>
                      <a:r>
                        <a:rPr lang="en-US" b="1">
                          <a:solidFill>
                            <a:srgbClr val="000000"/>
                          </a:solidFill>
                          <a:latin typeface="Calibri"/>
                        </a:rPr>
                        <a:t>Logical OR</a:t>
                      </a:r>
                      <a:endParaRPr/>
                    </a:p>
                  </a:txBody>
                  <a:tcPr/>
                </a:tc>
                <a:extLst>
                  <a:ext uri="{0D108BD9-81ED-4DB2-BD59-A6C34878D82A}">
                    <a16:rowId xmlns:a16="http://schemas.microsoft.com/office/drawing/2014/main" val="10001"/>
                  </a:ext>
                </a:extLst>
              </a:tr>
              <a:tr h="369360">
                <a:tc>
                  <a:txBody>
                    <a:bodyPr/>
                    <a:lstStyle/>
                    <a:p>
                      <a:pPr>
                        <a:lnSpc>
                          <a:spcPct val="100000"/>
                        </a:lnSpc>
                      </a:pPr>
                      <a:r>
                        <a:rPr lang="en-US" b="1">
                          <a:solidFill>
                            <a:srgbClr val="000000"/>
                          </a:solidFill>
                          <a:latin typeface="Calibri"/>
                        </a:rPr>
                        <a:t>!</a:t>
                      </a:r>
                      <a:endParaRPr/>
                    </a:p>
                  </a:txBody>
                  <a:tcPr/>
                </a:tc>
                <a:tc>
                  <a:txBody>
                    <a:bodyPr/>
                    <a:lstStyle/>
                    <a:p>
                      <a:pPr>
                        <a:lnSpc>
                          <a:spcPct val="100000"/>
                        </a:lnSpc>
                      </a:pPr>
                      <a:r>
                        <a:rPr lang="en-US" b="1" dirty="0">
                          <a:solidFill>
                            <a:srgbClr val="000000"/>
                          </a:solidFill>
                          <a:latin typeface="Calibri"/>
                        </a:rPr>
                        <a:t>Logical NOT</a:t>
                      </a:r>
                      <a:endParaRPr dirty="0"/>
                    </a:p>
                  </a:txBody>
                  <a:tcPr/>
                </a:tc>
                <a:extLst>
                  <a:ext uri="{0D108BD9-81ED-4DB2-BD59-A6C34878D82A}">
                    <a16:rowId xmlns:a16="http://schemas.microsoft.com/office/drawing/2014/main" val="10002"/>
                  </a:ext>
                </a:extLst>
              </a:tr>
            </a:tbl>
          </a:graphicData>
        </a:graphic>
      </p:graphicFrame>
      <p:graphicFrame>
        <p:nvGraphicFramePr>
          <p:cNvPr id="524" name="Table 6"/>
          <p:cNvGraphicFramePr/>
          <p:nvPr/>
        </p:nvGraphicFramePr>
        <p:xfrm>
          <a:off x="4297680" y="1761120"/>
          <a:ext cx="4378320" cy="2233080"/>
        </p:xfrm>
        <a:graphic>
          <a:graphicData uri="http://schemas.openxmlformats.org/drawingml/2006/table">
            <a:tbl>
              <a:tblPr/>
              <a:tblGrid>
                <a:gridCol w="994400">
                  <a:extLst>
                    <a:ext uri="{9D8B030D-6E8A-4147-A177-3AD203B41FA5}">
                      <a16:colId xmlns:a16="http://schemas.microsoft.com/office/drawing/2014/main" val="20000"/>
                    </a:ext>
                  </a:extLst>
                </a:gridCol>
                <a:gridCol w="1021240">
                  <a:extLst>
                    <a:ext uri="{9D8B030D-6E8A-4147-A177-3AD203B41FA5}">
                      <a16:colId xmlns:a16="http://schemas.microsoft.com/office/drawing/2014/main" val="20001"/>
                    </a:ext>
                  </a:extLst>
                </a:gridCol>
                <a:gridCol w="1112040">
                  <a:extLst>
                    <a:ext uri="{9D8B030D-6E8A-4147-A177-3AD203B41FA5}">
                      <a16:colId xmlns:a16="http://schemas.microsoft.com/office/drawing/2014/main" val="20002"/>
                    </a:ext>
                  </a:extLst>
                </a:gridCol>
                <a:gridCol w="1250640">
                  <a:extLst>
                    <a:ext uri="{9D8B030D-6E8A-4147-A177-3AD203B41FA5}">
                      <a16:colId xmlns:a16="http://schemas.microsoft.com/office/drawing/2014/main" val="20003"/>
                    </a:ext>
                  </a:extLst>
                </a:gridCol>
              </a:tblGrid>
              <a:tr h="622440">
                <a:tc>
                  <a:txBody>
                    <a:bodyPr/>
                    <a:lstStyle/>
                    <a:p>
                      <a:pPr>
                        <a:lnSpc>
                          <a:spcPct val="100000"/>
                        </a:lnSpc>
                      </a:pPr>
                      <a:r>
                        <a:rPr lang="en-US" b="1" dirty="0">
                          <a:solidFill>
                            <a:srgbClr val="000000"/>
                          </a:solidFill>
                          <a:latin typeface="Calibri"/>
                        </a:rPr>
                        <a:t>Nonzero</a:t>
                      </a:r>
                      <a:endParaRPr dirty="0"/>
                    </a:p>
                  </a:txBody>
                  <a:tcPr/>
                </a:tc>
                <a:tc>
                  <a:txBody>
                    <a:bodyPr/>
                    <a:lstStyle/>
                    <a:p>
                      <a:pPr>
                        <a:lnSpc>
                          <a:spcPct val="100000"/>
                        </a:lnSpc>
                      </a:pPr>
                      <a:r>
                        <a:rPr lang="en-US" b="1">
                          <a:solidFill>
                            <a:srgbClr val="000000"/>
                          </a:solidFill>
                          <a:latin typeface="Calibri"/>
                        </a:rPr>
                        <a:t>Nonzero</a:t>
                      </a:r>
                      <a:endParaRPr/>
                    </a:p>
                  </a:txBody>
                  <a:tcPr/>
                </a:tc>
                <a:tc>
                  <a:txBody>
                    <a:bodyPr/>
                    <a:lstStyle/>
                    <a:p>
                      <a:pPr>
                        <a:lnSpc>
                          <a:spcPct val="100000"/>
                        </a:lnSpc>
                      </a:pPr>
                      <a:r>
                        <a:rPr lang="en-US" b="1">
                          <a:solidFill>
                            <a:srgbClr val="000000"/>
                          </a:solidFill>
                          <a:latin typeface="Calibri"/>
                        </a:rPr>
                        <a:t>1</a:t>
                      </a:r>
                      <a:endParaRPr/>
                    </a:p>
                  </a:txBody>
                  <a:tcPr/>
                </a:tc>
                <a:tc>
                  <a:txBody>
                    <a:bodyPr/>
                    <a:lstStyle/>
                    <a:p>
                      <a:pPr>
                        <a:lnSpc>
                          <a:spcPct val="100000"/>
                        </a:lnSpc>
                      </a:pPr>
                      <a:r>
                        <a:rPr lang="en-US" b="1">
                          <a:solidFill>
                            <a:srgbClr val="000000"/>
                          </a:solidFill>
                          <a:latin typeface="Calibri"/>
                        </a:rPr>
                        <a:t>1</a:t>
                      </a:r>
                      <a:endParaRPr/>
                    </a:p>
                  </a:txBody>
                  <a:tcPr/>
                </a:tc>
                <a:extLst>
                  <a:ext uri="{0D108BD9-81ED-4DB2-BD59-A6C34878D82A}">
                    <a16:rowId xmlns:a16="http://schemas.microsoft.com/office/drawing/2014/main" val="10000"/>
                  </a:ext>
                </a:extLst>
              </a:tr>
              <a:tr h="622440">
                <a:tc>
                  <a:txBody>
                    <a:bodyPr/>
                    <a:lstStyle/>
                    <a:p>
                      <a:pPr>
                        <a:lnSpc>
                          <a:spcPct val="100000"/>
                        </a:lnSpc>
                      </a:pPr>
                      <a:r>
                        <a:rPr lang="en-US" b="1">
                          <a:solidFill>
                            <a:srgbClr val="000000"/>
                          </a:solidFill>
                          <a:latin typeface="Calibri"/>
                        </a:rPr>
                        <a:t>Nonzero</a:t>
                      </a:r>
                      <a:endParaRPr/>
                    </a:p>
                  </a:txBody>
                  <a:tcPr/>
                </a:tc>
                <a:tc>
                  <a:txBody>
                    <a:bodyPr/>
                    <a:lstStyle/>
                    <a:p>
                      <a:pPr>
                        <a:lnSpc>
                          <a:spcPct val="100000"/>
                        </a:lnSpc>
                      </a:pPr>
                      <a:r>
                        <a:rPr lang="en-US" b="1">
                          <a:solidFill>
                            <a:srgbClr val="000000"/>
                          </a:solidFill>
                          <a:latin typeface="Calibri"/>
                        </a:rPr>
                        <a:t>0</a:t>
                      </a:r>
                      <a:endParaRPr/>
                    </a:p>
                  </a:txBody>
                  <a:tcPr/>
                </a:tc>
                <a:tc>
                  <a:txBody>
                    <a:bodyPr/>
                    <a:lstStyle/>
                    <a:p>
                      <a:pPr>
                        <a:lnSpc>
                          <a:spcPct val="100000"/>
                        </a:lnSpc>
                      </a:pPr>
                      <a:r>
                        <a:rPr lang="en-US" b="1">
                          <a:solidFill>
                            <a:srgbClr val="000000"/>
                          </a:solidFill>
                          <a:latin typeface="Calibri"/>
                        </a:rPr>
                        <a:t>0</a:t>
                      </a:r>
                      <a:endParaRPr/>
                    </a:p>
                  </a:txBody>
                  <a:tcPr/>
                </a:tc>
                <a:tc>
                  <a:txBody>
                    <a:bodyPr/>
                    <a:lstStyle/>
                    <a:p>
                      <a:pPr>
                        <a:lnSpc>
                          <a:spcPct val="100000"/>
                        </a:lnSpc>
                      </a:pPr>
                      <a:r>
                        <a:rPr lang="en-US" b="1">
                          <a:solidFill>
                            <a:srgbClr val="000000"/>
                          </a:solidFill>
                          <a:latin typeface="Calibri"/>
                        </a:rPr>
                        <a:t>1</a:t>
                      </a:r>
                      <a:endParaRPr/>
                    </a:p>
                  </a:txBody>
                  <a:tcPr/>
                </a:tc>
                <a:extLst>
                  <a:ext uri="{0D108BD9-81ED-4DB2-BD59-A6C34878D82A}">
                    <a16:rowId xmlns:a16="http://schemas.microsoft.com/office/drawing/2014/main" val="10001"/>
                  </a:ext>
                </a:extLst>
              </a:tr>
              <a:tr h="622440">
                <a:tc>
                  <a:txBody>
                    <a:bodyPr/>
                    <a:lstStyle/>
                    <a:p>
                      <a:pPr>
                        <a:lnSpc>
                          <a:spcPct val="100000"/>
                        </a:lnSpc>
                      </a:pPr>
                      <a:r>
                        <a:rPr lang="en-US" b="1">
                          <a:solidFill>
                            <a:srgbClr val="000000"/>
                          </a:solidFill>
                          <a:latin typeface="Calibri"/>
                        </a:rPr>
                        <a:t>0</a:t>
                      </a:r>
                      <a:endParaRPr/>
                    </a:p>
                  </a:txBody>
                  <a:tcPr/>
                </a:tc>
                <a:tc>
                  <a:txBody>
                    <a:bodyPr/>
                    <a:lstStyle/>
                    <a:p>
                      <a:pPr>
                        <a:lnSpc>
                          <a:spcPct val="100000"/>
                        </a:lnSpc>
                      </a:pPr>
                      <a:r>
                        <a:rPr lang="en-US" b="1">
                          <a:solidFill>
                            <a:srgbClr val="000000"/>
                          </a:solidFill>
                          <a:latin typeface="Calibri"/>
                        </a:rPr>
                        <a:t>Nonzero</a:t>
                      </a:r>
                      <a:endParaRPr/>
                    </a:p>
                  </a:txBody>
                  <a:tcPr/>
                </a:tc>
                <a:tc>
                  <a:txBody>
                    <a:bodyPr/>
                    <a:lstStyle/>
                    <a:p>
                      <a:pPr>
                        <a:lnSpc>
                          <a:spcPct val="100000"/>
                        </a:lnSpc>
                      </a:pPr>
                      <a:r>
                        <a:rPr lang="en-US" b="1">
                          <a:solidFill>
                            <a:srgbClr val="000000"/>
                          </a:solidFill>
                          <a:latin typeface="Calibri"/>
                        </a:rPr>
                        <a:t>0</a:t>
                      </a:r>
                      <a:endParaRPr/>
                    </a:p>
                  </a:txBody>
                  <a:tcPr/>
                </a:tc>
                <a:tc>
                  <a:txBody>
                    <a:bodyPr/>
                    <a:lstStyle/>
                    <a:p>
                      <a:pPr>
                        <a:lnSpc>
                          <a:spcPct val="100000"/>
                        </a:lnSpc>
                      </a:pPr>
                      <a:r>
                        <a:rPr lang="en-US" b="1">
                          <a:solidFill>
                            <a:srgbClr val="000000"/>
                          </a:solidFill>
                          <a:latin typeface="Calibri"/>
                        </a:rPr>
                        <a:t>1</a:t>
                      </a:r>
                      <a:endParaRPr/>
                    </a:p>
                  </a:txBody>
                  <a:tcPr/>
                </a:tc>
                <a:extLst>
                  <a:ext uri="{0D108BD9-81ED-4DB2-BD59-A6C34878D82A}">
                    <a16:rowId xmlns:a16="http://schemas.microsoft.com/office/drawing/2014/main" val="10002"/>
                  </a:ext>
                </a:extLst>
              </a:tr>
              <a:tr h="357120">
                <a:tc>
                  <a:txBody>
                    <a:bodyPr/>
                    <a:lstStyle/>
                    <a:p>
                      <a:pPr>
                        <a:lnSpc>
                          <a:spcPct val="100000"/>
                        </a:lnSpc>
                      </a:pPr>
                      <a:r>
                        <a:rPr lang="en-US" b="1">
                          <a:solidFill>
                            <a:srgbClr val="000000"/>
                          </a:solidFill>
                          <a:latin typeface="Calibri"/>
                        </a:rPr>
                        <a:t>0</a:t>
                      </a:r>
                      <a:endParaRPr/>
                    </a:p>
                  </a:txBody>
                  <a:tcPr/>
                </a:tc>
                <a:tc>
                  <a:txBody>
                    <a:bodyPr/>
                    <a:lstStyle/>
                    <a:p>
                      <a:pPr>
                        <a:lnSpc>
                          <a:spcPct val="100000"/>
                        </a:lnSpc>
                      </a:pPr>
                      <a:r>
                        <a:rPr lang="en-US" b="1">
                          <a:solidFill>
                            <a:srgbClr val="000000"/>
                          </a:solidFill>
                          <a:latin typeface="Calibri"/>
                        </a:rPr>
                        <a:t>0</a:t>
                      </a:r>
                      <a:endParaRPr/>
                    </a:p>
                  </a:txBody>
                  <a:tcPr/>
                </a:tc>
                <a:tc>
                  <a:txBody>
                    <a:bodyPr/>
                    <a:lstStyle/>
                    <a:p>
                      <a:pPr>
                        <a:lnSpc>
                          <a:spcPct val="100000"/>
                        </a:lnSpc>
                      </a:pPr>
                      <a:r>
                        <a:rPr lang="en-US" b="1">
                          <a:solidFill>
                            <a:srgbClr val="000000"/>
                          </a:solidFill>
                          <a:latin typeface="Calibri"/>
                        </a:rPr>
                        <a:t>0</a:t>
                      </a:r>
                      <a:endParaRPr/>
                    </a:p>
                  </a:txBody>
                  <a:tcPr/>
                </a:tc>
                <a:tc>
                  <a:txBody>
                    <a:bodyPr/>
                    <a:lstStyle/>
                    <a:p>
                      <a:pPr>
                        <a:lnSpc>
                          <a:spcPct val="100000"/>
                        </a:lnSpc>
                      </a:pPr>
                      <a:r>
                        <a:rPr lang="en-US" b="1" dirty="0">
                          <a:solidFill>
                            <a:srgbClr val="000000"/>
                          </a:solidFill>
                          <a:latin typeface="Calibri"/>
                        </a:rPr>
                        <a:t>0</a:t>
                      </a:r>
                      <a:endParaRPr dirty="0"/>
                    </a:p>
                  </a:txBody>
                  <a:tcPr/>
                </a:tc>
                <a:extLst>
                  <a:ext uri="{0D108BD9-81ED-4DB2-BD59-A6C34878D82A}">
                    <a16:rowId xmlns:a16="http://schemas.microsoft.com/office/drawing/2014/main" val="10003"/>
                  </a:ext>
                </a:extLst>
              </a:tr>
            </a:tbl>
          </a:graphicData>
        </a:graphic>
      </p:graphicFrame>
      <p:sp>
        <p:nvSpPr>
          <p:cNvPr id="525" name="CustomShape 7">
            <a:hlinkClick r:id="rId2" action="ppaction://hlinkfile"/>
          </p:cNvPr>
          <p:cNvSpPr/>
          <p:nvPr/>
        </p:nvSpPr>
        <p:spPr>
          <a:xfrm>
            <a:off x="3200400" y="6488640"/>
            <a:ext cx="5485320" cy="363960"/>
          </a:xfrm>
          <a:prstGeom prst="rect">
            <a:avLst/>
          </a:prstGeom>
          <a:solidFill>
            <a:srgbClr val="FF0000"/>
          </a:solidFill>
        </p:spPr>
        <p:txBody>
          <a:bodyPr lIns="90000" tIns="45000" rIns="90000" bIns="45000"/>
          <a:lstStyle/>
          <a:p>
            <a:pPr>
              <a:lnSpc>
                <a:spcPct val="100000"/>
              </a:lnSpc>
            </a:pPr>
            <a:r>
              <a:rPr lang="en-US">
                <a:solidFill>
                  <a:srgbClr val="000000"/>
                </a:solidFill>
                <a:latin typeface="Arial"/>
              </a:rPr>
              <a:t>Program for logical operators u1_ex21.c</a:t>
            </a:r>
            <a:endParaRPr/>
          </a:p>
        </p:txBody>
      </p:sp>
      <p:sp>
        <p:nvSpPr>
          <p:cNvPr id="9"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90D89C-565F-4807-A2E5-5AD8E0FB4E82}"/>
              </a:ext>
            </a:extLst>
          </p:cNvPr>
          <p:cNvSpPr>
            <a:spLocks noGrp="1"/>
          </p:cNvSpPr>
          <p:nvPr>
            <p:ph type="subTitle"/>
          </p:nvPr>
        </p:nvSpPr>
        <p:spPr>
          <a:xfrm>
            <a:off x="1475656" y="-4872"/>
            <a:ext cx="7560840" cy="6669360"/>
          </a:xfrm>
        </p:spPr>
        <p:txBody>
          <a:bodyPr/>
          <a:lstStyle/>
          <a:p>
            <a:pPr algn="l"/>
            <a:r>
              <a:rPr lang="en-US" i="1" dirty="0"/>
              <a:t>EXP1         EXP2                   EXP1&amp;&amp;EXP2</a:t>
            </a:r>
          </a:p>
          <a:p>
            <a:pPr algn="l"/>
            <a:r>
              <a:rPr lang="en-US" i="1" dirty="0"/>
              <a:t> True                     T rue             </a:t>
            </a:r>
            <a:r>
              <a:rPr lang="en-US" i="1" dirty="0">
                <a:solidFill>
                  <a:srgbClr val="FF0000"/>
                </a:solidFill>
              </a:rPr>
              <a:t>True</a:t>
            </a:r>
          </a:p>
          <a:p>
            <a:pPr algn="l"/>
            <a:r>
              <a:rPr lang="en-US" i="1" dirty="0"/>
              <a:t>True                    False              </a:t>
            </a:r>
            <a:r>
              <a:rPr lang="en-US" i="1" dirty="0" err="1"/>
              <a:t>False</a:t>
            </a:r>
            <a:endParaRPr lang="en-US" i="1" dirty="0"/>
          </a:p>
          <a:p>
            <a:pPr algn="l"/>
            <a:r>
              <a:rPr lang="en-US" i="1" dirty="0"/>
              <a:t>F                            </a:t>
            </a:r>
            <a:r>
              <a:rPr lang="en-US" i="1" dirty="0" err="1"/>
              <a:t>F</a:t>
            </a:r>
            <a:r>
              <a:rPr lang="en-US" i="1" dirty="0"/>
              <a:t>                   </a:t>
            </a:r>
            <a:r>
              <a:rPr lang="en-US" i="1" dirty="0" err="1"/>
              <a:t>F</a:t>
            </a:r>
            <a:endParaRPr lang="en-US" i="1" dirty="0"/>
          </a:p>
          <a:p>
            <a:pPr algn="l"/>
            <a:r>
              <a:rPr lang="en-US" i="1" dirty="0"/>
              <a:t>F                             T                  F</a:t>
            </a:r>
          </a:p>
          <a:p>
            <a:pPr algn="l"/>
            <a:endParaRPr lang="en-US" i="1" dirty="0"/>
          </a:p>
          <a:p>
            <a:pPr algn="l"/>
            <a:endParaRPr lang="en-US" i="1" dirty="0"/>
          </a:p>
          <a:p>
            <a:pPr algn="l"/>
            <a:r>
              <a:rPr lang="en-US" i="1" dirty="0"/>
              <a:t>EXP1         EXP2      EXP1||EXP2</a:t>
            </a:r>
          </a:p>
          <a:p>
            <a:pPr algn="l"/>
            <a:endParaRPr lang="en-US" i="1" dirty="0"/>
          </a:p>
          <a:p>
            <a:pPr algn="l"/>
            <a:r>
              <a:rPr lang="en-US" i="1" dirty="0"/>
              <a:t> T                     </a:t>
            </a:r>
            <a:r>
              <a:rPr lang="en-US" i="1" dirty="0" err="1"/>
              <a:t>T</a:t>
            </a:r>
            <a:r>
              <a:rPr lang="en-US" i="1" dirty="0"/>
              <a:t>              </a:t>
            </a:r>
            <a:r>
              <a:rPr lang="en-US" i="1" dirty="0" err="1">
                <a:solidFill>
                  <a:srgbClr val="FF0000"/>
                </a:solidFill>
              </a:rPr>
              <a:t>T</a:t>
            </a:r>
            <a:endParaRPr lang="en-US" i="1" dirty="0">
              <a:solidFill>
                <a:srgbClr val="FF0000"/>
              </a:solidFill>
            </a:endParaRPr>
          </a:p>
          <a:p>
            <a:pPr algn="l"/>
            <a:r>
              <a:rPr lang="en-US" i="1" dirty="0"/>
              <a:t>T                     F             </a:t>
            </a:r>
            <a:r>
              <a:rPr lang="en-US" i="1" dirty="0">
                <a:solidFill>
                  <a:srgbClr val="FF0000"/>
                </a:solidFill>
              </a:rPr>
              <a:t> T</a:t>
            </a:r>
          </a:p>
          <a:p>
            <a:pPr algn="l"/>
            <a:r>
              <a:rPr lang="en-US" i="1" dirty="0"/>
              <a:t>F                      T              </a:t>
            </a:r>
            <a:r>
              <a:rPr lang="en-US" i="1" dirty="0">
                <a:solidFill>
                  <a:srgbClr val="FF0000"/>
                </a:solidFill>
              </a:rPr>
              <a:t>T</a:t>
            </a:r>
          </a:p>
          <a:p>
            <a:pPr algn="l"/>
            <a:r>
              <a:rPr lang="en-US" i="1" dirty="0"/>
              <a:t>F                       </a:t>
            </a:r>
            <a:r>
              <a:rPr lang="en-US" i="1" dirty="0" err="1"/>
              <a:t>F</a:t>
            </a:r>
            <a:r>
              <a:rPr lang="en-US" i="1" dirty="0"/>
              <a:t>              F</a:t>
            </a:r>
          </a:p>
          <a:p>
            <a:pPr algn="l"/>
            <a:endParaRPr lang="en-US" i="1" dirty="0"/>
          </a:p>
          <a:p>
            <a:pPr algn="l"/>
            <a:endParaRPr lang="en-US" i="1" dirty="0"/>
          </a:p>
          <a:p>
            <a:pPr algn="l"/>
            <a:endParaRPr lang="en-US" i="1" dirty="0"/>
          </a:p>
          <a:p>
            <a:pPr algn="l"/>
            <a:endParaRPr lang="en-US" i="1" dirty="0"/>
          </a:p>
          <a:p>
            <a:pPr algn="l"/>
            <a:r>
              <a:rPr lang="en-US" i="1" dirty="0"/>
              <a:t>EXP1          !not</a:t>
            </a:r>
          </a:p>
          <a:p>
            <a:pPr algn="l"/>
            <a:r>
              <a:rPr lang="en-US" i="1" dirty="0"/>
              <a:t>T                    </a:t>
            </a:r>
            <a:r>
              <a:rPr lang="en-US" i="1" dirty="0">
                <a:solidFill>
                  <a:srgbClr val="FF0000"/>
                </a:solidFill>
              </a:rPr>
              <a:t> F</a:t>
            </a:r>
          </a:p>
          <a:p>
            <a:pPr algn="l"/>
            <a:r>
              <a:rPr lang="en-US" i="1" dirty="0"/>
              <a:t>F                   </a:t>
            </a:r>
            <a:r>
              <a:rPr lang="en-US" i="1" dirty="0">
                <a:solidFill>
                  <a:srgbClr val="FF0000"/>
                </a:solidFill>
              </a:rPr>
              <a:t> T</a:t>
            </a:r>
          </a:p>
          <a:p>
            <a:pPr algn="l"/>
            <a:endParaRPr lang="en-IN" i="1" dirty="0"/>
          </a:p>
        </p:txBody>
      </p:sp>
    </p:spTree>
    <p:extLst>
      <p:ext uri="{BB962C8B-B14F-4D97-AF65-F5344CB8AC3E}">
        <p14:creationId xmlns:p14="http://schemas.microsoft.com/office/powerpoint/2010/main" val="3795568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09EAFE-1E39-4B6F-9540-4C5D42675B9E}"/>
              </a:ext>
            </a:extLst>
          </p:cNvPr>
          <p:cNvSpPr>
            <a:spLocks noGrp="1"/>
          </p:cNvSpPr>
          <p:nvPr>
            <p:ph type="subTitle"/>
          </p:nvPr>
        </p:nvSpPr>
        <p:spPr>
          <a:xfrm>
            <a:off x="611560" y="1988840"/>
            <a:ext cx="8229240" cy="4752528"/>
          </a:xfrm>
        </p:spPr>
        <p:txBody>
          <a:bodyPr/>
          <a:lstStyle/>
          <a:p>
            <a:r>
              <a:rPr lang="en-US" sz="1200" dirty="0"/>
              <a:t>#include&lt;stdio.h&gt;</a:t>
            </a:r>
          </a:p>
          <a:p>
            <a:r>
              <a:rPr lang="en-US" sz="1200" dirty="0"/>
              <a:t>Main()</a:t>
            </a:r>
          </a:p>
          <a:p>
            <a:r>
              <a:rPr lang="en-US" sz="1200" dirty="0"/>
              <a:t>{</a:t>
            </a:r>
          </a:p>
          <a:p>
            <a:r>
              <a:rPr lang="en-US" sz="1200" dirty="0"/>
              <a:t>Int a=5;b=10;</a:t>
            </a:r>
          </a:p>
          <a:p>
            <a:r>
              <a:rPr lang="en-US" sz="1200" dirty="0"/>
              <a:t>if (a&gt;b &amp;&amp; a&lt;b)</a:t>
            </a:r>
          </a:p>
          <a:p>
            <a:r>
              <a:rPr lang="en-US" sz="1200" dirty="0"/>
              <a:t>{</a:t>
            </a:r>
          </a:p>
          <a:p>
            <a:r>
              <a:rPr lang="en-US" sz="1200" dirty="0" err="1"/>
              <a:t>Printf</a:t>
            </a:r>
            <a:r>
              <a:rPr lang="en-US" sz="1200" dirty="0"/>
              <a:t>(“1</a:t>
            </a:r>
            <a:r>
              <a:rPr lang="en-US" sz="1200" baseline="30000" dirty="0"/>
              <a:t>st</a:t>
            </a:r>
            <a:r>
              <a:rPr lang="en-US" sz="1200" dirty="0"/>
              <a:t> condition is true”);</a:t>
            </a:r>
          </a:p>
          <a:p>
            <a:r>
              <a:rPr lang="en-US" sz="1200" dirty="0"/>
              <a:t>}</a:t>
            </a:r>
          </a:p>
          <a:p>
            <a:r>
              <a:rPr lang="en-US" sz="1200" dirty="0"/>
              <a:t>Else</a:t>
            </a:r>
          </a:p>
          <a:p>
            <a:r>
              <a:rPr lang="en-US" sz="1200" dirty="0"/>
              <a:t>{</a:t>
            </a:r>
          </a:p>
          <a:p>
            <a:r>
              <a:rPr lang="en-US" sz="1200" dirty="0" err="1"/>
              <a:t>Printf</a:t>
            </a:r>
            <a:r>
              <a:rPr lang="en-US" sz="1200" dirty="0"/>
              <a:t>(“1</a:t>
            </a:r>
            <a:r>
              <a:rPr lang="en-US" sz="1200" baseline="30000" dirty="0"/>
              <a:t>st</a:t>
            </a:r>
            <a:r>
              <a:rPr lang="en-US" sz="1200" dirty="0"/>
              <a:t> condition is false”);</a:t>
            </a:r>
          </a:p>
          <a:p>
            <a:r>
              <a:rPr lang="en-IN" sz="1200" dirty="0"/>
              <a:t>}</a:t>
            </a:r>
          </a:p>
          <a:p>
            <a:r>
              <a:rPr lang="en-US" sz="1200" dirty="0"/>
              <a:t>if( (a&gt;b||a&lt;b)</a:t>
            </a:r>
          </a:p>
          <a:p>
            <a:r>
              <a:rPr lang="en-IN" sz="1200" dirty="0"/>
              <a:t>{</a:t>
            </a:r>
          </a:p>
          <a:p>
            <a:r>
              <a:rPr lang="en-US" sz="1200" dirty="0" err="1"/>
              <a:t>Printf</a:t>
            </a:r>
            <a:r>
              <a:rPr lang="en-US" sz="1200" dirty="0"/>
              <a:t>(“2nd condition is true”);</a:t>
            </a:r>
          </a:p>
          <a:p>
            <a:r>
              <a:rPr lang="en-IN" sz="1200" dirty="0"/>
              <a:t>}</a:t>
            </a:r>
          </a:p>
          <a:p>
            <a:r>
              <a:rPr lang="en-US" sz="1200" dirty="0"/>
              <a:t>Else</a:t>
            </a:r>
          </a:p>
          <a:p>
            <a:r>
              <a:rPr lang="en-US" sz="1200" dirty="0"/>
              <a:t>{</a:t>
            </a:r>
          </a:p>
          <a:p>
            <a:r>
              <a:rPr lang="en-US" sz="1200" dirty="0" err="1"/>
              <a:t>Printf</a:t>
            </a:r>
            <a:r>
              <a:rPr lang="en-US" sz="1200" dirty="0"/>
              <a:t>(“2nd condition is false”);</a:t>
            </a:r>
          </a:p>
          <a:p>
            <a:r>
              <a:rPr lang="en-US" sz="1200" dirty="0"/>
              <a:t>}</a:t>
            </a:r>
          </a:p>
          <a:p>
            <a:r>
              <a:rPr lang="en-US" sz="1200" dirty="0"/>
              <a:t>If(!a)       //a=5</a:t>
            </a:r>
          </a:p>
          <a:p>
            <a:r>
              <a:rPr lang="en-US" sz="1200" dirty="0"/>
              <a:t>{</a:t>
            </a:r>
          </a:p>
          <a:p>
            <a:r>
              <a:rPr lang="en-US" sz="1200" dirty="0" err="1"/>
              <a:t>Printf</a:t>
            </a:r>
            <a:r>
              <a:rPr lang="en-US" sz="1200" dirty="0"/>
              <a:t>(“3</a:t>
            </a:r>
            <a:r>
              <a:rPr lang="en-US" sz="1200" baseline="30000" dirty="0"/>
              <a:t>rd</a:t>
            </a:r>
            <a:r>
              <a:rPr lang="en-US" sz="1200" dirty="0"/>
              <a:t> condition is true”);</a:t>
            </a:r>
          </a:p>
          <a:p>
            <a:r>
              <a:rPr lang="en-US" sz="1200" dirty="0"/>
              <a:t>}</a:t>
            </a:r>
            <a:endParaRPr lang="en-IN" sz="1200" dirty="0"/>
          </a:p>
          <a:p>
            <a:r>
              <a:rPr lang="en-US" sz="1200" dirty="0"/>
              <a:t>Else</a:t>
            </a:r>
          </a:p>
          <a:p>
            <a:r>
              <a:rPr lang="en-US" sz="1200" dirty="0"/>
              <a:t>{</a:t>
            </a:r>
          </a:p>
          <a:p>
            <a:r>
              <a:rPr lang="en-US" sz="1200" dirty="0" err="1"/>
              <a:t>Printf</a:t>
            </a:r>
            <a:r>
              <a:rPr lang="en-US" sz="1200" dirty="0"/>
              <a:t>(“3rd condition is false”);</a:t>
            </a:r>
          </a:p>
          <a:p>
            <a:r>
              <a:rPr lang="en-US" sz="1200" dirty="0"/>
              <a:t>}</a:t>
            </a:r>
          </a:p>
          <a:p>
            <a:r>
              <a:rPr lang="en-US" sz="1200" dirty="0"/>
              <a:t>If(!b)     //b=10</a:t>
            </a:r>
          </a:p>
          <a:p>
            <a:r>
              <a:rPr lang="en-US" sz="1200" dirty="0"/>
              <a:t>{</a:t>
            </a:r>
          </a:p>
          <a:p>
            <a:r>
              <a:rPr lang="en-US" sz="1200" dirty="0" err="1"/>
              <a:t>Printf</a:t>
            </a:r>
            <a:r>
              <a:rPr lang="en-US" sz="1200" dirty="0"/>
              <a:t>(“4th condition is true”);</a:t>
            </a:r>
          </a:p>
          <a:p>
            <a:endParaRPr lang="en-IN" sz="1200" dirty="0"/>
          </a:p>
          <a:p>
            <a:r>
              <a:rPr lang="en-US" sz="1200" dirty="0"/>
              <a:t>Else</a:t>
            </a:r>
          </a:p>
          <a:p>
            <a:r>
              <a:rPr lang="en-US" sz="1200" dirty="0"/>
              <a:t>{</a:t>
            </a:r>
          </a:p>
          <a:p>
            <a:r>
              <a:rPr lang="en-US" sz="1200" dirty="0" err="1"/>
              <a:t>Printf</a:t>
            </a:r>
            <a:r>
              <a:rPr lang="en-US" sz="1200" dirty="0"/>
              <a:t>(“4</a:t>
            </a:r>
            <a:r>
              <a:rPr lang="en-US" sz="1200" baseline="30000" dirty="0"/>
              <a:t>th</a:t>
            </a:r>
            <a:r>
              <a:rPr lang="en-US" sz="1200" dirty="0"/>
              <a:t> condition is false”);</a:t>
            </a:r>
          </a:p>
          <a:p>
            <a:r>
              <a:rPr lang="en-US" sz="1200" dirty="0"/>
              <a:t>}</a:t>
            </a:r>
          </a:p>
          <a:p>
            <a:endParaRPr lang="en-US" sz="1200" dirty="0"/>
          </a:p>
          <a:p>
            <a:endParaRPr lang="en-US" sz="1200" dirty="0"/>
          </a:p>
          <a:p>
            <a:endParaRPr lang="en-US" sz="1200" dirty="0"/>
          </a:p>
          <a:p>
            <a:endParaRPr lang="en-US" sz="1200" dirty="0"/>
          </a:p>
          <a:p>
            <a:endParaRPr lang="en-US" sz="1200" dirty="0"/>
          </a:p>
          <a:p>
            <a:endParaRPr lang="en-IN" sz="1200" dirty="0"/>
          </a:p>
          <a:p>
            <a:endParaRPr lang="en-IN" sz="1200" dirty="0"/>
          </a:p>
          <a:p>
            <a:endParaRPr lang="en-IN" sz="1200" dirty="0"/>
          </a:p>
          <a:p>
            <a:endParaRPr lang="en-IN" sz="1200" dirty="0"/>
          </a:p>
        </p:txBody>
      </p:sp>
    </p:spTree>
    <p:extLst>
      <p:ext uri="{BB962C8B-B14F-4D97-AF65-F5344CB8AC3E}">
        <p14:creationId xmlns:p14="http://schemas.microsoft.com/office/powerpoint/2010/main" val="5307309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CustomShape 1"/>
          <p:cNvSpPr/>
          <p:nvPr/>
        </p:nvSpPr>
        <p:spPr>
          <a:xfrm>
            <a:off x="0" y="914400"/>
            <a:ext cx="5637600" cy="394560"/>
          </a:xfrm>
          <a:prstGeom prst="rect">
            <a:avLst/>
          </a:prstGeom>
          <a:solidFill>
            <a:schemeClr val="bg1"/>
          </a:solidFill>
        </p:spPr>
        <p:txBody>
          <a:bodyPr lIns="90000" tIns="45000" rIns="90000" bIns="45000"/>
          <a:lstStyle/>
          <a:p>
            <a:pPr>
              <a:lnSpc>
                <a:spcPct val="100000"/>
              </a:lnSpc>
            </a:pPr>
            <a:r>
              <a:rPr lang="en-US" sz="2000" b="1">
                <a:solidFill>
                  <a:srgbClr val="000000"/>
                </a:solidFill>
                <a:latin typeface="Lucida Sans"/>
              </a:rPr>
              <a:t>6. Conditional or Ternary Operator</a:t>
            </a:r>
            <a:endParaRPr/>
          </a:p>
        </p:txBody>
      </p:sp>
      <p:sp>
        <p:nvSpPr>
          <p:cNvPr id="540" name="CustomShape 3"/>
          <p:cNvSpPr/>
          <p:nvPr/>
        </p:nvSpPr>
        <p:spPr>
          <a:xfrm>
            <a:off x="0" y="1371600"/>
            <a:ext cx="8914320" cy="5301000"/>
          </a:xfrm>
          <a:prstGeom prst="rect">
            <a:avLst/>
          </a:prstGeom>
        </p:spPr>
        <p:txBody>
          <a:bodyPr lIns="90000" tIns="45000" rIns="90000" bIns="45000"/>
          <a:lstStyle/>
          <a:p>
            <a:pPr>
              <a:lnSpc>
                <a:spcPct val="100000"/>
              </a:lnSpc>
            </a:pPr>
            <a:r>
              <a:rPr lang="en-US" dirty="0">
                <a:solidFill>
                  <a:srgbClr val="000000"/>
                </a:solidFill>
                <a:latin typeface="Lucida Bright"/>
              </a:rPr>
              <a:t>The conditional operator consists of 2 symbols the question mark (?) and the colon (:). The syntax for a ternary operator is as follows:</a:t>
            </a:r>
            <a:endParaRPr dirty="0"/>
          </a:p>
          <a:p>
            <a:pPr>
              <a:lnSpc>
                <a:spcPct val="100000"/>
              </a:lnSpc>
            </a:pPr>
            <a:endParaRPr dirty="0"/>
          </a:p>
          <a:p>
            <a:pPr>
              <a:lnSpc>
                <a:spcPct val="100000"/>
              </a:lnSpc>
            </a:pPr>
            <a:r>
              <a:rPr lang="en-US" b="1" i="1" dirty="0">
                <a:solidFill>
                  <a:srgbClr val="000000"/>
                </a:solidFill>
                <a:latin typeface="Lucida Bright"/>
              </a:rPr>
              <a:t>exp1 ? exp2 : exp3</a:t>
            </a:r>
            <a:endParaRPr dirty="0"/>
          </a:p>
          <a:p>
            <a:pPr>
              <a:lnSpc>
                <a:spcPct val="100000"/>
              </a:lnSpc>
            </a:pPr>
            <a:endParaRPr dirty="0"/>
          </a:p>
          <a:p>
            <a:pPr>
              <a:lnSpc>
                <a:spcPct val="100000"/>
              </a:lnSpc>
            </a:pPr>
            <a:r>
              <a:rPr lang="en-US" dirty="0">
                <a:solidFill>
                  <a:srgbClr val="000000"/>
                </a:solidFill>
                <a:latin typeface="Lucida Bright"/>
              </a:rPr>
              <a:t>The ternary operator works as exp1 is evaluated first. If the expression is true then exp2 is evaluated &amp; its value becomes the value of the expression. If exp1 is false,exp3 is evaluated and its value becomes the value of the expression. Note that only one of the expression is evaluated.</a:t>
            </a:r>
            <a:endParaRPr dirty="0"/>
          </a:p>
          <a:p>
            <a:pPr>
              <a:lnSpc>
                <a:spcPct val="100000"/>
              </a:lnSpc>
            </a:pPr>
            <a:r>
              <a:rPr lang="en-US" b="1" dirty="0">
                <a:solidFill>
                  <a:srgbClr val="000000"/>
                </a:solidFill>
                <a:latin typeface="Lucida Bright"/>
              </a:rPr>
              <a:t>For example:</a:t>
            </a:r>
            <a:endParaRPr dirty="0"/>
          </a:p>
          <a:p>
            <a:pPr>
              <a:lnSpc>
                <a:spcPct val="100000"/>
              </a:lnSpc>
            </a:pPr>
            <a:r>
              <a:rPr lang="en-US" dirty="0">
                <a:solidFill>
                  <a:srgbClr val="000000"/>
                </a:solidFill>
                <a:latin typeface="Lucida Bright"/>
              </a:rPr>
              <a:t>a = 10;</a:t>
            </a:r>
            <a:endParaRPr dirty="0"/>
          </a:p>
          <a:p>
            <a:pPr>
              <a:lnSpc>
                <a:spcPct val="100000"/>
              </a:lnSpc>
            </a:pPr>
            <a:r>
              <a:rPr lang="en-US" dirty="0">
                <a:solidFill>
                  <a:srgbClr val="000000"/>
                </a:solidFill>
                <a:latin typeface="Lucida Bright"/>
              </a:rPr>
              <a:t>b = 15;</a:t>
            </a:r>
            <a:endParaRPr dirty="0"/>
          </a:p>
          <a:p>
            <a:pPr>
              <a:lnSpc>
                <a:spcPct val="100000"/>
              </a:lnSpc>
            </a:pPr>
            <a:r>
              <a:rPr lang="en-US" dirty="0">
                <a:solidFill>
                  <a:srgbClr val="000000"/>
                </a:solidFill>
                <a:latin typeface="Lucida Bright"/>
              </a:rPr>
              <a:t>x = (a &gt; b) ? a : b</a:t>
            </a:r>
            <a:endParaRPr dirty="0"/>
          </a:p>
          <a:p>
            <a:pPr>
              <a:lnSpc>
                <a:spcPct val="100000"/>
              </a:lnSpc>
            </a:pPr>
            <a:r>
              <a:rPr lang="en-US" dirty="0">
                <a:solidFill>
                  <a:srgbClr val="000000"/>
                </a:solidFill>
                <a:latin typeface="Lucida Bright"/>
              </a:rPr>
              <a:t>Here x will be assigned to the value of b. </a:t>
            </a:r>
            <a:endParaRPr dirty="0"/>
          </a:p>
          <a:p>
            <a:pPr>
              <a:lnSpc>
                <a:spcPct val="100000"/>
              </a:lnSpc>
            </a:pPr>
            <a:r>
              <a:rPr lang="en-US" dirty="0">
                <a:solidFill>
                  <a:srgbClr val="000000"/>
                </a:solidFill>
                <a:latin typeface="Lucida Bright"/>
              </a:rPr>
              <a:t>The condition follows that the expression is false therefore b is assigned to x.</a:t>
            </a:r>
            <a:endParaRPr dirty="0"/>
          </a:p>
          <a:p>
            <a:pPr>
              <a:lnSpc>
                <a:spcPct val="100000"/>
              </a:lnSpc>
            </a:pPr>
            <a:r>
              <a:rPr lang="en-US" b="1" dirty="0">
                <a:solidFill>
                  <a:srgbClr val="000000"/>
                </a:solidFill>
                <a:latin typeface="Lucida Bright"/>
              </a:rPr>
              <a:t>Output</a:t>
            </a:r>
            <a:endParaRPr dirty="0"/>
          </a:p>
          <a:p>
            <a:pPr>
              <a:lnSpc>
                <a:spcPct val="100000"/>
              </a:lnSpc>
            </a:pPr>
            <a:r>
              <a:rPr lang="en-US" dirty="0">
                <a:solidFill>
                  <a:srgbClr val="000000"/>
                </a:solidFill>
                <a:latin typeface="Lucida Bright"/>
              </a:rPr>
              <a:t>Input 2 integers : 45 34</a:t>
            </a:r>
            <a:endParaRPr dirty="0"/>
          </a:p>
          <a:p>
            <a:pPr>
              <a:lnSpc>
                <a:spcPct val="100000"/>
              </a:lnSpc>
            </a:pPr>
            <a:r>
              <a:rPr lang="en-US" dirty="0">
                <a:solidFill>
                  <a:srgbClr val="000000"/>
                </a:solidFill>
                <a:latin typeface="Lucida Bright"/>
              </a:rPr>
              <a:t>The largest of two numbers is 45</a:t>
            </a:r>
            <a:endParaRPr dirty="0"/>
          </a:p>
        </p:txBody>
      </p:sp>
      <p:sp>
        <p:nvSpPr>
          <p:cNvPr id="541" name="CustomShape 4"/>
          <p:cNvSpPr/>
          <p:nvPr/>
        </p:nvSpPr>
        <p:spPr>
          <a:xfrm>
            <a:off x="1371600" y="6477120"/>
            <a:ext cx="5028120" cy="363960"/>
          </a:xfrm>
          <a:prstGeom prst="rect">
            <a:avLst/>
          </a:prstGeom>
          <a:solidFill>
            <a:srgbClr val="FF0000"/>
          </a:solidFill>
        </p:spPr>
        <p:txBody>
          <a:bodyPr lIns="90000" tIns="45000" rIns="90000" bIns="45000"/>
          <a:lstStyle/>
          <a:p>
            <a:pPr>
              <a:lnSpc>
                <a:spcPct val="100000"/>
              </a:lnSpc>
            </a:pPr>
            <a:r>
              <a:rPr lang="en-US">
                <a:solidFill>
                  <a:srgbClr val="000000"/>
                </a:solidFill>
                <a:latin typeface="Arial"/>
              </a:rPr>
              <a:t>Program for conditional operators u1_ex24.c</a:t>
            </a:r>
            <a:endParaRPr/>
          </a:p>
        </p:txBody>
      </p:sp>
      <p:sp>
        <p:nvSpPr>
          <p:cNvPr id="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C12136-2C6C-4D32-A292-6D4C05E61A0B}"/>
              </a:ext>
            </a:extLst>
          </p:cNvPr>
          <p:cNvSpPr>
            <a:spLocks noGrp="1"/>
          </p:cNvSpPr>
          <p:nvPr>
            <p:ph type="subTitle"/>
          </p:nvPr>
        </p:nvSpPr>
        <p:spPr>
          <a:xfrm>
            <a:off x="251520" y="404664"/>
            <a:ext cx="7498816" cy="5544616"/>
          </a:xfrm>
        </p:spPr>
        <p:txBody>
          <a:bodyPr/>
          <a:lstStyle/>
          <a:p>
            <a:pPr algn="l"/>
            <a:r>
              <a:rPr lang="en-US" dirty="0"/>
              <a:t>#include&lt;stdio.h&gt;</a:t>
            </a:r>
          </a:p>
          <a:p>
            <a:pPr algn="l"/>
            <a:r>
              <a:rPr lang="en-US" dirty="0"/>
              <a:t>Main()</a:t>
            </a:r>
          </a:p>
          <a:p>
            <a:pPr algn="l"/>
            <a:r>
              <a:rPr lang="en-US" dirty="0"/>
              <a:t>{</a:t>
            </a:r>
          </a:p>
          <a:p>
            <a:pPr algn="l"/>
            <a:r>
              <a:rPr lang="en-US" dirty="0"/>
              <a:t>X=300; </a:t>
            </a:r>
          </a:p>
          <a:p>
            <a:pPr algn="l"/>
            <a:r>
              <a:rPr lang="en-US" dirty="0"/>
              <a:t>y=200, m;</a:t>
            </a:r>
          </a:p>
          <a:p>
            <a:pPr algn="l"/>
            <a:r>
              <a:rPr lang="en-US" dirty="0" err="1">
                <a:solidFill>
                  <a:srgbClr val="FF0000"/>
                </a:solidFill>
              </a:rPr>
              <a:t>Printf</a:t>
            </a:r>
            <a:r>
              <a:rPr lang="en-US" dirty="0">
                <a:solidFill>
                  <a:srgbClr val="FF0000"/>
                </a:solidFill>
              </a:rPr>
              <a:t>(“%d ,m=(x&gt;y)? X: y;);</a:t>
            </a:r>
          </a:p>
          <a:p>
            <a:pPr algn="l"/>
            <a:r>
              <a:rPr lang="en-US" dirty="0"/>
              <a:t>}</a:t>
            </a:r>
          </a:p>
          <a:p>
            <a:pPr algn="l"/>
            <a:endParaRPr lang="en-US" dirty="0"/>
          </a:p>
          <a:p>
            <a:pPr algn="l"/>
            <a:r>
              <a:rPr lang="en-US" dirty="0"/>
              <a:t>(or)</a:t>
            </a:r>
          </a:p>
          <a:p>
            <a:pPr algn="l"/>
            <a:r>
              <a:rPr lang="en-US" dirty="0"/>
              <a:t>If(x&gt;y)</a:t>
            </a:r>
          </a:p>
          <a:p>
            <a:pPr algn="l"/>
            <a:r>
              <a:rPr lang="en-US" dirty="0"/>
              <a:t>{</a:t>
            </a:r>
          </a:p>
          <a:p>
            <a:pPr algn="l"/>
            <a:r>
              <a:rPr lang="en-US" dirty="0"/>
              <a:t>M=x;</a:t>
            </a:r>
          </a:p>
          <a:p>
            <a:pPr algn="l"/>
            <a:r>
              <a:rPr lang="en-US" dirty="0"/>
              <a:t>}</a:t>
            </a:r>
          </a:p>
          <a:p>
            <a:pPr algn="l"/>
            <a:r>
              <a:rPr lang="en-US" dirty="0"/>
              <a:t>Else </a:t>
            </a:r>
          </a:p>
          <a:p>
            <a:pPr algn="l"/>
            <a:r>
              <a:rPr lang="en-US" dirty="0"/>
              <a:t>{</a:t>
            </a:r>
          </a:p>
          <a:p>
            <a:pPr algn="l"/>
            <a:r>
              <a:rPr lang="en-US" dirty="0"/>
              <a:t>M=y;</a:t>
            </a:r>
          </a:p>
          <a:p>
            <a:pPr algn="l"/>
            <a:r>
              <a:rPr lang="en-US" dirty="0"/>
              <a:t>}</a:t>
            </a:r>
          </a:p>
          <a:p>
            <a:pPr algn="l"/>
            <a:r>
              <a:rPr lang="en-US" dirty="0"/>
              <a:t>Output:</a:t>
            </a:r>
          </a:p>
          <a:p>
            <a:pPr algn="l"/>
            <a:r>
              <a:rPr lang="en-US" dirty="0"/>
              <a:t>x=300</a:t>
            </a:r>
            <a:endParaRPr lang="en-IN" dirty="0"/>
          </a:p>
        </p:txBody>
      </p:sp>
    </p:spTree>
    <p:extLst>
      <p:ext uri="{BB962C8B-B14F-4D97-AF65-F5344CB8AC3E}">
        <p14:creationId xmlns:p14="http://schemas.microsoft.com/office/powerpoint/2010/main" val="21540758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ustomShape 1"/>
          <p:cNvSpPr/>
          <p:nvPr/>
        </p:nvSpPr>
        <p:spPr>
          <a:xfrm>
            <a:off x="0" y="914400"/>
            <a:ext cx="2894400" cy="698760"/>
          </a:xfrm>
          <a:prstGeom prst="rect">
            <a:avLst/>
          </a:prstGeom>
          <a:solidFill>
            <a:schemeClr val="bg1"/>
          </a:solidFill>
        </p:spPr>
        <p:txBody>
          <a:bodyPr lIns="90000" tIns="45000" rIns="90000" bIns="45000"/>
          <a:lstStyle/>
          <a:p>
            <a:pPr>
              <a:lnSpc>
                <a:spcPct val="100000"/>
              </a:lnSpc>
            </a:pPr>
            <a:r>
              <a:rPr lang="en-US" sz="2000" b="1" dirty="0">
                <a:solidFill>
                  <a:srgbClr val="000000"/>
                </a:solidFill>
                <a:latin typeface="Lucida Sans"/>
              </a:rPr>
              <a:t>7. Bitwise Operators</a:t>
            </a:r>
            <a:endParaRPr dirty="0"/>
          </a:p>
        </p:txBody>
      </p:sp>
      <p:sp>
        <p:nvSpPr>
          <p:cNvPr id="544" name="CustomShape 3"/>
          <p:cNvSpPr/>
          <p:nvPr/>
        </p:nvSpPr>
        <p:spPr>
          <a:xfrm>
            <a:off x="228600" y="1447920"/>
            <a:ext cx="8380800" cy="4810304"/>
          </a:xfrm>
          <a:prstGeom prst="rect">
            <a:avLst/>
          </a:prstGeom>
        </p:spPr>
        <p:txBody>
          <a:bodyPr lIns="90000" tIns="45000" rIns="90000" bIns="45000"/>
          <a:lstStyle/>
          <a:p>
            <a:pPr>
              <a:lnSpc>
                <a:spcPct val="100000"/>
              </a:lnSpc>
              <a:buFont typeface="Wingdings" charset="2"/>
              <a:buChar char=""/>
            </a:pPr>
            <a:r>
              <a:rPr lang="en-US" dirty="0">
                <a:solidFill>
                  <a:srgbClr val="000000"/>
                </a:solidFill>
                <a:latin typeface="Lucida Bright"/>
              </a:rPr>
              <a:t>  The C language is well  suited to system programming because it </a:t>
            </a:r>
            <a:endParaRPr dirty="0"/>
          </a:p>
          <a:p>
            <a:pPr>
              <a:lnSpc>
                <a:spcPct val="100000"/>
              </a:lnSpc>
            </a:pPr>
            <a:r>
              <a:rPr lang="en-US" dirty="0">
                <a:solidFill>
                  <a:srgbClr val="000000"/>
                </a:solidFill>
                <a:latin typeface="Lucida Bright"/>
              </a:rPr>
              <a:t>     contains operators that can manipulate data at the bit level.</a:t>
            </a:r>
            <a:endParaRPr dirty="0"/>
          </a:p>
          <a:p>
            <a:pPr>
              <a:lnSpc>
                <a:spcPct val="100000"/>
              </a:lnSpc>
              <a:buFont typeface="Wingdings" charset="2"/>
              <a:buChar char=""/>
            </a:pPr>
            <a:r>
              <a:rPr lang="en-US" dirty="0">
                <a:solidFill>
                  <a:srgbClr val="000000"/>
                </a:solidFill>
                <a:latin typeface="Lucida Bright"/>
              </a:rPr>
              <a:t>  Those operators are used for testing, complementing or shifting bits     </a:t>
            </a:r>
            <a:endParaRPr dirty="0"/>
          </a:p>
          <a:p>
            <a:pPr>
              <a:lnSpc>
                <a:spcPct val="100000"/>
              </a:lnSpc>
            </a:pPr>
            <a:r>
              <a:rPr lang="en-US" dirty="0">
                <a:solidFill>
                  <a:srgbClr val="000000"/>
                </a:solidFill>
                <a:latin typeface="Lucida Bright"/>
              </a:rPr>
              <a:t>     to the right on left.</a:t>
            </a:r>
            <a:endParaRPr dirty="0"/>
          </a:p>
          <a:p>
            <a:pPr>
              <a:lnSpc>
                <a:spcPct val="100000"/>
              </a:lnSpc>
              <a:buFont typeface="Wingdings" charset="2"/>
              <a:buChar char=""/>
            </a:pPr>
            <a:r>
              <a:rPr lang="en-US" dirty="0">
                <a:solidFill>
                  <a:srgbClr val="000000"/>
                </a:solidFill>
                <a:latin typeface="Lucida Bright"/>
              </a:rPr>
              <a:t>  C has two categories of bitwise operators that operate on data at the </a:t>
            </a:r>
            <a:endParaRPr dirty="0"/>
          </a:p>
          <a:p>
            <a:pPr>
              <a:lnSpc>
                <a:spcPct val="100000"/>
              </a:lnSpc>
            </a:pPr>
            <a:r>
              <a:rPr lang="en-US" dirty="0">
                <a:solidFill>
                  <a:srgbClr val="000000"/>
                </a:solidFill>
                <a:latin typeface="Lucida Bright"/>
              </a:rPr>
              <a:t>     bit level: </a:t>
            </a:r>
            <a:endParaRPr dirty="0"/>
          </a:p>
          <a:p>
            <a:pPr>
              <a:lnSpc>
                <a:spcPct val="100000"/>
              </a:lnSpc>
            </a:pPr>
            <a:r>
              <a:rPr lang="en-US" dirty="0">
                <a:solidFill>
                  <a:srgbClr val="000000"/>
                </a:solidFill>
                <a:latin typeface="Lucida Bright"/>
              </a:rPr>
              <a:t>	1. Logical bitwise operators and </a:t>
            </a:r>
            <a:endParaRPr dirty="0"/>
          </a:p>
          <a:p>
            <a:pPr>
              <a:lnSpc>
                <a:spcPct val="100000"/>
              </a:lnSpc>
            </a:pPr>
            <a:r>
              <a:rPr lang="en-US" dirty="0">
                <a:solidFill>
                  <a:srgbClr val="000000"/>
                </a:solidFill>
                <a:latin typeface="Lucida Bright"/>
              </a:rPr>
              <a:t>	2. Shift bitwise operators.</a:t>
            </a:r>
            <a:endParaRPr dirty="0"/>
          </a:p>
          <a:p>
            <a:pPr>
              <a:lnSpc>
                <a:spcPct val="100000"/>
              </a:lnSpc>
            </a:pPr>
            <a:endParaRPr dirty="0"/>
          </a:p>
          <a:p>
            <a:pPr>
              <a:lnSpc>
                <a:spcPct val="100000"/>
              </a:lnSpc>
            </a:pPr>
            <a:r>
              <a:rPr lang="en-US" b="1" i="1" u="sng" dirty="0">
                <a:solidFill>
                  <a:srgbClr val="000000"/>
                </a:solidFill>
                <a:latin typeface="Lucida Bright"/>
              </a:rPr>
              <a:t>Logical bitwise operators:</a:t>
            </a:r>
            <a:endParaRPr dirty="0"/>
          </a:p>
          <a:p>
            <a:pPr>
              <a:lnSpc>
                <a:spcPct val="100000"/>
              </a:lnSpc>
            </a:pPr>
            <a:endParaRPr dirty="0"/>
          </a:p>
        </p:txBody>
      </p:sp>
      <p:graphicFrame>
        <p:nvGraphicFramePr>
          <p:cNvPr id="545" name="Table 4"/>
          <p:cNvGraphicFramePr/>
          <p:nvPr>
            <p:extLst>
              <p:ext uri="{D42A27DB-BD31-4B8C-83A1-F6EECF244321}">
                <p14:modId xmlns:p14="http://schemas.microsoft.com/office/powerpoint/2010/main" val="1485520138"/>
              </p:ext>
            </p:extLst>
          </p:nvPr>
        </p:nvGraphicFramePr>
        <p:xfrm>
          <a:off x="4932040" y="3284984"/>
          <a:ext cx="3504240" cy="2973240"/>
        </p:xfrm>
        <a:graphic>
          <a:graphicData uri="http://schemas.openxmlformats.org/drawingml/2006/table">
            <a:tbl>
              <a:tblPr/>
              <a:tblGrid>
                <a:gridCol w="1752480">
                  <a:extLst>
                    <a:ext uri="{9D8B030D-6E8A-4147-A177-3AD203B41FA5}">
                      <a16:colId xmlns:a16="http://schemas.microsoft.com/office/drawing/2014/main" val="20000"/>
                    </a:ext>
                  </a:extLst>
                </a:gridCol>
                <a:gridCol w="1751760">
                  <a:extLst>
                    <a:ext uri="{9D8B030D-6E8A-4147-A177-3AD203B41FA5}">
                      <a16:colId xmlns:a16="http://schemas.microsoft.com/office/drawing/2014/main" val="20001"/>
                    </a:ext>
                  </a:extLst>
                </a:gridCol>
              </a:tblGrid>
              <a:tr h="357120">
                <a:tc>
                  <a:txBody>
                    <a:bodyPr/>
                    <a:lstStyle/>
                    <a:p>
                      <a:pPr>
                        <a:lnSpc>
                          <a:spcPct val="100000"/>
                        </a:lnSpc>
                      </a:pPr>
                      <a:r>
                        <a:rPr lang="en-US" b="1" dirty="0">
                          <a:solidFill>
                            <a:srgbClr val="FFFFFF"/>
                          </a:solidFill>
                          <a:latin typeface="Calibri"/>
                        </a:rPr>
                        <a:t>Operator</a:t>
                      </a:r>
                      <a:endParaRPr dirty="0"/>
                    </a:p>
                  </a:txBody>
                  <a:tcPr/>
                </a:tc>
                <a:tc>
                  <a:txBody>
                    <a:bodyPr/>
                    <a:lstStyle/>
                    <a:p>
                      <a:pPr>
                        <a:lnSpc>
                          <a:spcPct val="100000"/>
                        </a:lnSpc>
                      </a:pPr>
                      <a:r>
                        <a:rPr lang="en-US" b="1">
                          <a:solidFill>
                            <a:srgbClr val="FFFFFF"/>
                          </a:solidFill>
                          <a:latin typeface="Calibri"/>
                        </a:rPr>
                        <a:t>Meaning</a:t>
                      </a:r>
                      <a:endParaRPr/>
                    </a:p>
                  </a:txBody>
                  <a:tcPr/>
                </a:tc>
                <a:extLst>
                  <a:ext uri="{0D108BD9-81ED-4DB2-BD59-A6C34878D82A}">
                    <a16:rowId xmlns:a16="http://schemas.microsoft.com/office/drawing/2014/main" val="10000"/>
                  </a:ext>
                </a:extLst>
              </a:tr>
              <a:tr h="622440">
                <a:tc>
                  <a:txBody>
                    <a:bodyPr/>
                    <a:lstStyle/>
                    <a:p>
                      <a:pPr>
                        <a:lnSpc>
                          <a:spcPct val="100000"/>
                        </a:lnSpc>
                      </a:pPr>
                      <a:r>
                        <a:rPr lang="en-US" b="1" dirty="0">
                          <a:solidFill>
                            <a:srgbClr val="000000"/>
                          </a:solidFill>
                          <a:latin typeface="Calibri"/>
                        </a:rPr>
                        <a:t>&amp;</a:t>
                      </a:r>
                      <a:endParaRPr dirty="0"/>
                    </a:p>
                  </a:txBody>
                  <a:tcPr/>
                </a:tc>
                <a:tc>
                  <a:txBody>
                    <a:bodyPr/>
                    <a:lstStyle/>
                    <a:p>
                      <a:pPr>
                        <a:lnSpc>
                          <a:spcPct val="100000"/>
                        </a:lnSpc>
                      </a:pPr>
                      <a:r>
                        <a:rPr lang="en-US" b="1">
                          <a:solidFill>
                            <a:srgbClr val="000000"/>
                          </a:solidFill>
                          <a:latin typeface="Calibri"/>
                        </a:rPr>
                        <a:t>Bitwise AND</a:t>
                      </a:r>
                      <a:endParaRPr/>
                    </a:p>
                  </a:txBody>
                  <a:tcPr/>
                </a:tc>
                <a:extLst>
                  <a:ext uri="{0D108BD9-81ED-4DB2-BD59-A6C34878D82A}">
                    <a16:rowId xmlns:a16="http://schemas.microsoft.com/office/drawing/2014/main" val="10001"/>
                  </a:ext>
                </a:extLst>
              </a:tr>
              <a:tr h="357120">
                <a:tc>
                  <a:txBody>
                    <a:bodyPr/>
                    <a:lstStyle/>
                    <a:p>
                      <a:pPr>
                        <a:lnSpc>
                          <a:spcPct val="100000"/>
                        </a:lnSpc>
                      </a:pPr>
                      <a:r>
                        <a:rPr lang="en-US" b="1">
                          <a:solidFill>
                            <a:srgbClr val="000000"/>
                          </a:solidFill>
                          <a:latin typeface="Calibri"/>
                        </a:rPr>
                        <a:t>|</a:t>
                      </a:r>
                      <a:endParaRPr/>
                    </a:p>
                  </a:txBody>
                  <a:tcPr/>
                </a:tc>
                <a:tc>
                  <a:txBody>
                    <a:bodyPr/>
                    <a:lstStyle/>
                    <a:p>
                      <a:pPr>
                        <a:lnSpc>
                          <a:spcPct val="100000"/>
                        </a:lnSpc>
                      </a:pPr>
                      <a:r>
                        <a:rPr lang="en-US" b="1">
                          <a:solidFill>
                            <a:srgbClr val="000000"/>
                          </a:solidFill>
                          <a:latin typeface="Calibri"/>
                        </a:rPr>
                        <a:t>Bitwise OR</a:t>
                      </a:r>
                      <a:endParaRPr/>
                    </a:p>
                  </a:txBody>
                  <a:tcPr/>
                </a:tc>
                <a:extLst>
                  <a:ext uri="{0D108BD9-81ED-4DB2-BD59-A6C34878D82A}">
                    <a16:rowId xmlns:a16="http://schemas.microsoft.com/office/drawing/2014/main" val="10002"/>
                  </a:ext>
                </a:extLst>
              </a:tr>
              <a:tr h="887760">
                <a:tc>
                  <a:txBody>
                    <a:bodyPr/>
                    <a:lstStyle/>
                    <a:p>
                      <a:pPr>
                        <a:lnSpc>
                          <a:spcPct val="100000"/>
                        </a:lnSpc>
                      </a:pPr>
                      <a:r>
                        <a:rPr lang="en-US" b="1" dirty="0">
                          <a:solidFill>
                            <a:srgbClr val="000000"/>
                          </a:solidFill>
                          <a:latin typeface="Calibri"/>
                        </a:rPr>
                        <a:t>^(</a:t>
                      </a:r>
                      <a:r>
                        <a:rPr lang="en-US" b="1" dirty="0" err="1">
                          <a:solidFill>
                            <a:srgbClr val="000000"/>
                          </a:solidFill>
                          <a:latin typeface="Calibri"/>
                        </a:rPr>
                        <a:t>xor</a:t>
                      </a:r>
                      <a:r>
                        <a:rPr lang="en-US" b="1" dirty="0">
                          <a:solidFill>
                            <a:srgbClr val="000000"/>
                          </a:solidFill>
                          <a:latin typeface="Calibri"/>
                        </a:rPr>
                        <a:t>)</a:t>
                      </a:r>
                      <a:endParaRPr dirty="0"/>
                    </a:p>
                  </a:txBody>
                  <a:tcPr/>
                </a:tc>
                <a:tc>
                  <a:txBody>
                    <a:bodyPr/>
                    <a:lstStyle/>
                    <a:p>
                      <a:pPr>
                        <a:lnSpc>
                          <a:spcPct val="100000"/>
                        </a:lnSpc>
                      </a:pPr>
                      <a:r>
                        <a:rPr lang="en-US" b="1" dirty="0">
                          <a:solidFill>
                            <a:srgbClr val="000000"/>
                          </a:solidFill>
                          <a:latin typeface="Calibri"/>
                        </a:rPr>
                        <a:t>Bitwise Exclusive  OR</a:t>
                      </a:r>
                      <a:endParaRPr dirty="0"/>
                    </a:p>
                  </a:txBody>
                  <a:tcPr/>
                </a:tc>
                <a:extLst>
                  <a:ext uri="{0D108BD9-81ED-4DB2-BD59-A6C34878D82A}">
                    <a16:rowId xmlns:a16="http://schemas.microsoft.com/office/drawing/2014/main" val="10003"/>
                  </a:ext>
                </a:extLst>
              </a:tr>
              <a:tr h="357120">
                <a:tc>
                  <a:txBody>
                    <a:bodyPr/>
                    <a:lstStyle/>
                    <a:p>
                      <a:pPr>
                        <a:lnSpc>
                          <a:spcPct val="100000"/>
                        </a:lnSpc>
                      </a:pPr>
                      <a:r>
                        <a:rPr lang="en-US" b="1">
                          <a:solidFill>
                            <a:srgbClr val="000000"/>
                          </a:solidFill>
                          <a:latin typeface="Calibri"/>
                        </a:rPr>
                        <a:t>&lt;&lt;</a:t>
                      </a:r>
                      <a:endParaRPr/>
                    </a:p>
                  </a:txBody>
                  <a:tcPr/>
                </a:tc>
                <a:tc>
                  <a:txBody>
                    <a:bodyPr/>
                    <a:lstStyle/>
                    <a:p>
                      <a:pPr>
                        <a:lnSpc>
                          <a:spcPct val="100000"/>
                        </a:lnSpc>
                      </a:pPr>
                      <a:r>
                        <a:rPr lang="en-US" b="1">
                          <a:solidFill>
                            <a:srgbClr val="000000"/>
                          </a:solidFill>
                          <a:latin typeface="Calibri"/>
                        </a:rPr>
                        <a:t>Shift left</a:t>
                      </a:r>
                      <a:endParaRPr/>
                    </a:p>
                  </a:txBody>
                  <a:tcPr/>
                </a:tc>
                <a:extLst>
                  <a:ext uri="{0D108BD9-81ED-4DB2-BD59-A6C34878D82A}">
                    <a16:rowId xmlns:a16="http://schemas.microsoft.com/office/drawing/2014/main" val="10004"/>
                  </a:ext>
                </a:extLst>
              </a:tr>
              <a:tr h="357120">
                <a:tc>
                  <a:txBody>
                    <a:bodyPr/>
                    <a:lstStyle/>
                    <a:p>
                      <a:pPr>
                        <a:lnSpc>
                          <a:spcPct val="100000"/>
                        </a:lnSpc>
                      </a:pPr>
                      <a:r>
                        <a:rPr lang="en-US" b="1" dirty="0">
                          <a:solidFill>
                            <a:srgbClr val="000000"/>
                          </a:solidFill>
                          <a:latin typeface="Calibri"/>
                        </a:rPr>
                        <a:t>&gt;&gt;</a:t>
                      </a:r>
                      <a:endParaRPr dirty="0"/>
                    </a:p>
                  </a:txBody>
                  <a:tcPr/>
                </a:tc>
                <a:tc>
                  <a:txBody>
                    <a:bodyPr/>
                    <a:lstStyle/>
                    <a:p>
                      <a:pPr>
                        <a:lnSpc>
                          <a:spcPct val="100000"/>
                        </a:lnSpc>
                      </a:pPr>
                      <a:r>
                        <a:rPr lang="en-US" b="1" dirty="0">
                          <a:solidFill>
                            <a:srgbClr val="000000"/>
                          </a:solidFill>
                          <a:latin typeface="Calibri"/>
                        </a:rPr>
                        <a:t>Shift right</a:t>
                      </a:r>
                      <a:endParaRPr dirty="0"/>
                    </a:p>
                  </a:txBody>
                  <a:tcPr/>
                </a:tc>
                <a:extLst>
                  <a:ext uri="{0D108BD9-81ED-4DB2-BD59-A6C34878D82A}">
                    <a16:rowId xmlns:a16="http://schemas.microsoft.com/office/drawing/2014/main" val="10005"/>
                  </a:ext>
                </a:extLst>
              </a:tr>
            </a:tbl>
          </a:graphicData>
        </a:graphic>
      </p:graphicFrame>
      <p:sp>
        <p:nvSpPr>
          <p:cNvPr id="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CustomShape 1"/>
          <p:cNvSpPr/>
          <p:nvPr/>
        </p:nvSpPr>
        <p:spPr>
          <a:xfrm>
            <a:off x="0" y="914400"/>
            <a:ext cx="4799520" cy="394560"/>
          </a:xfrm>
          <a:prstGeom prst="rect">
            <a:avLst/>
          </a:prstGeom>
          <a:solidFill>
            <a:schemeClr val="bg1"/>
          </a:solidFill>
        </p:spPr>
        <p:txBody>
          <a:bodyPr lIns="90000" tIns="45000" rIns="90000" bIns="45000"/>
          <a:lstStyle/>
          <a:p>
            <a:pPr>
              <a:lnSpc>
                <a:spcPct val="100000"/>
              </a:lnSpc>
            </a:pPr>
            <a:r>
              <a:rPr lang="en-US" sz="2000" b="1" dirty="0">
                <a:solidFill>
                  <a:srgbClr val="000000"/>
                </a:solidFill>
                <a:latin typeface="Lucida Sans"/>
              </a:rPr>
              <a:t>7. Bitwise Operators Truth table</a:t>
            </a:r>
            <a:endParaRPr dirty="0"/>
          </a:p>
        </p:txBody>
      </p:sp>
      <p:graphicFrame>
        <p:nvGraphicFramePr>
          <p:cNvPr id="548" name="Table 3"/>
          <p:cNvGraphicFramePr/>
          <p:nvPr/>
        </p:nvGraphicFramePr>
        <p:xfrm>
          <a:off x="1371600" y="1523880"/>
          <a:ext cx="6094800" cy="4146120"/>
        </p:xfrm>
        <a:graphic>
          <a:graphicData uri="http://schemas.openxmlformats.org/drawingml/2006/table">
            <a:tbl>
              <a:tblPr/>
              <a:tblGrid>
                <a:gridCol w="1015920">
                  <a:extLst>
                    <a:ext uri="{9D8B030D-6E8A-4147-A177-3AD203B41FA5}">
                      <a16:colId xmlns:a16="http://schemas.microsoft.com/office/drawing/2014/main" val="20000"/>
                    </a:ext>
                  </a:extLst>
                </a:gridCol>
                <a:gridCol w="1015920">
                  <a:extLst>
                    <a:ext uri="{9D8B030D-6E8A-4147-A177-3AD203B41FA5}">
                      <a16:colId xmlns:a16="http://schemas.microsoft.com/office/drawing/2014/main" val="20001"/>
                    </a:ext>
                  </a:extLst>
                </a:gridCol>
                <a:gridCol w="1015920">
                  <a:extLst>
                    <a:ext uri="{9D8B030D-6E8A-4147-A177-3AD203B41FA5}">
                      <a16:colId xmlns:a16="http://schemas.microsoft.com/office/drawing/2014/main" val="20002"/>
                    </a:ext>
                  </a:extLst>
                </a:gridCol>
                <a:gridCol w="1015920">
                  <a:extLst>
                    <a:ext uri="{9D8B030D-6E8A-4147-A177-3AD203B41FA5}">
                      <a16:colId xmlns:a16="http://schemas.microsoft.com/office/drawing/2014/main" val="20003"/>
                    </a:ext>
                  </a:extLst>
                </a:gridCol>
                <a:gridCol w="1015920">
                  <a:extLst>
                    <a:ext uri="{9D8B030D-6E8A-4147-A177-3AD203B41FA5}">
                      <a16:colId xmlns:a16="http://schemas.microsoft.com/office/drawing/2014/main" val="20004"/>
                    </a:ext>
                  </a:extLst>
                </a:gridCol>
                <a:gridCol w="1015200">
                  <a:extLst>
                    <a:ext uri="{9D8B030D-6E8A-4147-A177-3AD203B41FA5}">
                      <a16:colId xmlns:a16="http://schemas.microsoft.com/office/drawing/2014/main" val="20005"/>
                    </a:ext>
                  </a:extLst>
                </a:gridCol>
              </a:tblGrid>
              <a:tr h="886680">
                <a:tc>
                  <a:txBody>
                    <a:bodyPr/>
                    <a:lstStyle/>
                    <a:p>
                      <a:pPr algn="ctr">
                        <a:lnSpc>
                          <a:spcPct val="100000"/>
                        </a:lnSpc>
                      </a:pPr>
                      <a:r>
                        <a:rPr lang="en-US" sz="2400" dirty="0">
                          <a:solidFill>
                            <a:srgbClr val="000000"/>
                          </a:solidFill>
                          <a:latin typeface="Verdana"/>
                        </a:rPr>
                        <a:t>~a</a:t>
                      </a:r>
                      <a:endParaRPr dirty="0"/>
                    </a:p>
                  </a:txBody>
                  <a:tcPr/>
                </a:tc>
                <a:tc>
                  <a:txBody>
                    <a:bodyPr/>
                    <a:lstStyle/>
                    <a:p>
                      <a:pPr algn="ctr">
                        <a:lnSpc>
                          <a:spcPct val="100000"/>
                        </a:lnSpc>
                      </a:pPr>
                      <a:r>
                        <a:rPr lang="en-US" sz="2400">
                          <a:solidFill>
                            <a:srgbClr val="000000"/>
                          </a:solidFill>
                          <a:latin typeface="Verdana"/>
                        </a:rPr>
                        <a:t>a^b</a:t>
                      </a:r>
                      <a:endParaRPr/>
                    </a:p>
                    <a:p>
                      <a:pPr algn="ctr">
                        <a:lnSpc>
                          <a:spcPct val="100000"/>
                        </a:lnSpc>
                      </a:pPr>
                      <a:endParaRPr/>
                    </a:p>
                  </a:txBody>
                  <a:tcPr/>
                </a:tc>
                <a:tc>
                  <a:txBody>
                    <a:bodyPr/>
                    <a:lstStyle/>
                    <a:p>
                      <a:pPr algn="ctr">
                        <a:lnSpc>
                          <a:spcPct val="100000"/>
                        </a:lnSpc>
                      </a:pPr>
                      <a:r>
                        <a:rPr lang="en-US" sz="2400" dirty="0" err="1">
                          <a:solidFill>
                            <a:srgbClr val="000000"/>
                          </a:solidFill>
                          <a:latin typeface="Verdana"/>
                        </a:rPr>
                        <a:t>a|b</a:t>
                      </a:r>
                      <a:endParaRPr dirty="0"/>
                    </a:p>
                    <a:p>
                      <a:pPr algn="ctr">
                        <a:lnSpc>
                          <a:spcPct val="100000"/>
                        </a:lnSpc>
                      </a:pPr>
                      <a:endParaRPr dirty="0"/>
                    </a:p>
                  </a:txBody>
                  <a:tcPr/>
                </a:tc>
                <a:tc>
                  <a:txBody>
                    <a:bodyPr/>
                    <a:lstStyle/>
                    <a:p>
                      <a:pPr algn="ctr">
                        <a:lnSpc>
                          <a:spcPct val="100000"/>
                        </a:lnSpc>
                      </a:pPr>
                      <a:r>
                        <a:rPr lang="en-US" sz="2400" dirty="0" err="1">
                          <a:solidFill>
                            <a:srgbClr val="000000"/>
                          </a:solidFill>
                          <a:latin typeface="Verdana"/>
                        </a:rPr>
                        <a:t>a&amp;b</a:t>
                      </a:r>
                      <a:endParaRPr dirty="0"/>
                    </a:p>
                  </a:txBody>
                  <a:tcPr/>
                </a:tc>
                <a:tc>
                  <a:txBody>
                    <a:bodyPr/>
                    <a:lstStyle/>
                    <a:p>
                      <a:pPr algn="ctr">
                        <a:lnSpc>
                          <a:spcPct val="100000"/>
                        </a:lnSpc>
                      </a:pPr>
                      <a:r>
                        <a:rPr lang="en-US" sz="2400">
                          <a:solidFill>
                            <a:srgbClr val="000000"/>
                          </a:solidFill>
                          <a:latin typeface="Verdana"/>
                        </a:rPr>
                        <a:t>b</a:t>
                      </a:r>
                      <a:endParaRPr/>
                    </a:p>
                  </a:txBody>
                  <a:tcPr/>
                </a:tc>
                <a:tc>
                  <a:txBody>
                    <a:bodyPr/>
                    <a:lstStyle/>
                    <a:p>
                      <a:pPr algn="ctr">
                        <a:lnSpc>
                          <a:spcPct val="100000"/>
                        </a:lnSpc>
                      </a:pPr>
                      <a:r>
                        <a:rPr lang="en-US" sz="2400">
                          <a:solidFill>
                            <a:srgbClr val="000000"/>
                          </a:solidFill>
                          <a:latin typeface="Verdana"/>
                        </a:rPr>
                        <a:t>a</a:t>
                      </a:r>
                      <a:endParaRPr/>
                    </a:p>
                  </a:txBody>
                  <a:tcPr/>
                </a:tc>
                <a:extLst>
                  <a:ext uri="{0D108BD9-81ED-4DB2-BD59-A6C34878D82A}">
                    <a16:rowId xmlns:a16="http://schemas.microsoft.com/office/drawing/2014/main" val="10000"/>
                  </a:ext>
                </a:extLst>
              </a:tr>
              <a:tr h="814680">
                <a:tc>
                  <a:txBody>
                    <a:bodyPr/>
                    <a:lstStyle/>
                    <a:p>
                      <a:pPr algn="ctr">
                        <a:lnSpc>
                          <a:spcPct val="100000"/>
                        </a:lnSpc>
                      </a:pPr>
                      <a:r>
                        <a:rPr lang="en-US" sz="2400">
                          <a:solidFill>
                            <a:srgbClr val="000000"/>
                          </a:solidFill>
                          <a:latin typeface="Verdana"/>
                        </a:rPr>
                        <a:t>1</a:t>
                      </a:r>
                      <a:endParaRPr/>
                    </a:p>
                  </a:txBody>
                  <a:tcPr/>
                </a:tc>
                <a:tc>
                  <a:txBody>
                    <a:bodyPr/>
                    <a:lstStyle/>
                    <a:p>
                      <a:pPr algn="ctr">
                        <a:lnSpc>
                          <a:spcPct val="100000"/>
                        </a:lnSpc>
                      </a:pPr>
                      <a:r>
                        <a:rPr lang="en-US" sz="2400">
                          <a:solidFill>
                            <a:srgbClr val="000000"/>
                          </a:solidFill>
                          <a:latin typeface="Verdana"/>
                        </a:rPr>
                        <a:t>0</a:t>
                      </a:r>
                      <a:endParaRPr/>
                    </a:p>
                  </a:txBody>
                  <a:tcPr/>
                </a:tc>
                <a:tc>
                  <a:txBody>
                    <a:bodyPr/>
                    <a:lstStyle/>
                    <a:p>
                      <a:pPr algn="ctr">
                        <a:lnSpc>
                          <a:spcPct val="100000"/>
                        </a:lnSpc>
                      </a:pPr>
                      <a:r>
                        <a:rPr lang="en-US" sz="2400">
                          <a:solidFill>
                            <a:srgbClr val="000000"/>
                          </a:solidFill>
                          <a:latin typeface="Verdana"/>
                        </a:rPr>
                        <a:t>0</a:t>
                      </a:r>
                      <a:endParaRPr/>
                    </a:p>
                  </a:txBody>
                  <a:tcPr/>
                </a:tc>
                <a:tc>
                  <a:txBody>
                    <a:bodyPr/>
                    <a:lstStyle/>
                    <a:p>
                      <a:pPr algn="ctr">
                        <a:lnSpc>
                          <a:spcPct val="100000"/>
                        </a:lnSpc>
                      </a:pPr>
                      <a:r>
                        <a:rPr lang="en-US" sz="2400" dirty="0">
                          <a:solidFill>
                            <a:srgbClr val="000000"/>
                          </a:solidFill>
                          <a:latin typeface="Verdana"/>
                        </a:rPr>
                        <a:t>0</a:t>
                      </a:r>
                      <a:endParaRPr dirty="0"/>
                    </a:p>
                  </a:txBody>
                  <a:tcPr/>
                </a:tc>
                <a:tc>
                  <a:txBody>
                    <a:bodyPr/>
                    <a:lstStyle/>
                    <a:p>
                      <a:pPr algn="ctr">
                        <a:lnSpc>
                          <a:spcPct val="100000"/>
                        </a:lnSpc>
                      </a:pPr>
                      <a:r>
                        <a:rPr lang="en-US" sz="2400">
                          <a:solidFill>
                            <a:srgbClr val="000000"/>
                          </a:solidFill>
                          <a:latin typeface="Verdana"/>
                        </a:rPr>
                        <a:t>0</a:t>
                      </a:r>
                      <a:endParaRPr/>
                    </a:p>
                  </a:txBody>
                  <a:tcPr/>
                </a:tc>
                <a:tc>
                  <a:txBody>
                    <a:bodyPr/>
                    <a:lstStyle/>
                    <a:p>
                      <a:pPr algn="ctr">
                        <a:lnSpc>
                          <a:spcPct val="100000"/>
                        </a:lnSpc>
                      </a:pPr>
                      <a:r>
                        <a:rPr lang="en-US" sz="2400" dirty="0">
                          <a:solidFill>
                            <a:srgbClr val="000000"/>
                          </a:solidFill>
                          <a:latin typeface="Verdana"/>
                        </a:rPr>
                        <a:t>0</a:t>
                      </a:r>
                      <a:endParaRPr dirty="0"/>
                    </a:p>
                  </a:txBody>
                  <a:tcPr/>
                </a:tc>
                <a:extLst>
                  <a:ext uri="{0D108BD9-81ED-4DB2-BD59-A6C34878D82A}">
                    <a16:rowId xmlns:a16="http://schemas.microsoft.com/office/drawing/2014/main" val="10001"/>
                  </a:ext>
                </a:extLst>
              </a:tr>
              <a:tr h="814680">
                <a:tc>
                  <a:txBody>
                    <a:bodyPr/>
                    <a:lstStyle/>
                    <a:p>
                      <a:pPr algn="ctr">
                        <a:lnSpc>
                          <a:spcPct val="100000"/>
                        </a:lnSpc>
                      </a:pPr>
                      <a:r>
                        <a:rPr lang="en-US" sz="2400">
                          <a:solidFill>
                            <a:srgbClr val="000000"/>
                          </a:solidFill>
                          <a:latin typeface="Verdana"/>
                        </a:rPr>
                        <a:t>1</a:t>
                      </a:r>
                      <a:endParaRPr/>
                    </a:p>
                  </a:txBody>
                  <a:tcPr/>
                </a:tc>
                <a:tc>
                  <a:txBody>
                    <a:bodyPr/>
                    <a:lstStyle/>
                    <a:p>
                      <a:pPr algn="ctr">
                        <a:lnSpc>
                          <a:spcPct val="100000"/>
                        </a:lnSpc>
                      </a:pPr>
                      <a:r>
                        <a:rPr lang="en-US" sz="2400">
                          <a:solidFill>
                            <a:srgbClr val="000000"/>
                          </a:solidFill>
                          <a:latin typeface="Verdana"/>
                        </a:rPr>
                        <a:t>1</a:t>
                      </a:r>
                      <a:endParaRPr/>
                    </a:p>
                  </a:txBody>
                  <a:tcPr/>
                </a:tc>
                <a:tc>
                  <a:txBody>
                    <a:bodyPr/>
                    <a:lstStyle/>
                    <a:p>
                      <a:pPr algn="ctr">
                        <a:lnSpc>
                          <a:spcPct val="100000"/>
                        </a:lnSpc>
                      </a:pPr>
                      <a:r>
                        <a:rPr lang="en-US" sz="2400">
                          <a:solidFill>
                            <a:srgbClr val="000000"/>
                          </a:solidFill>
                          <a:latin typeface="Verdana"/>
                        </a:rPr>
                        <a:t>1</a:t>
                      </a:r>
                      <a:endParaRPr/>
                    </a:p>
                  </a:txBody>
                  <a:tcPr/>
                </a:tc>
                <a:tc>
                  <a:txBody>
                    <a:bodyPr/>
                    <a:lstStyle/>
                    <a:p>
                      <a:pPr algn="ctr">
                        <a:lnSpc>
                          <a:spcPct val="100000"/>
                        </a:lnSpc>
                      </a:pPr>
                      <a:r>
                        <a:rPr lang="en-US" sz="2400" dirty="0">
                          <a:solidFill>
                            <a:srgbClr val="000000"/>
                          </a:solidFill>
                          <a:latin typeface="Verdana"/>
                        </a:rPr>
                        <a:t>0</a:t>
                      </a:r>
                      <a:endParaRPr dirty="0"/>
                    </a:p>
                  </a:txBody>
                  <a:tcPr/>
                </a:tc>
                <a:tc>
                  <a:txBody>
                    <a:bodyPr/>
                    <a:lstStyle/>
                    <a:p>
                      <a:pPr algn="ctr">
                        <a:lnSpc>
                          <a:spcPct val="100000"/>
                        </a:lnSpc>
                      </a:pPr>
                      <a:r>
                        <a:rPr lang="en-US" sz="2400">
                          <a:solidFill>
                            <a:srgbClr val="000000"/>
                          </a:solidFill>
                          <a:latin typeface="Verdana"/>
                        </a:rPr>
                        <a:t>1</a:t>
                      </a:r>
                      <a:endParaRPr/>
                    </a:p>
                  </a:txBody>
                  <a:tcPr/>
                </a:tc>
                <a:tc>
                  <a:txBody>
                    <a:bodyPr/>
                    <a:lstStyle/>
                    <a:p>
                      <a:pPr algn="ctr">
                        <a:lnSpc>
                          <a:spcPct val="100000"/>
                        </a:lnSpc>
                      </a:pPr>
                      <a:r>
                        <a:rPr lang="en-US" sz="2400">
                          <a:solidFill>
                            <a:srgbClr val="000000"/>
                          </a:solidFill>
                          <a:latin typeface="Verdana"/>
                        </a:rPr>
                        <a:t>0</a:t>
                      </a:r>
                      <a:endParaRPr/>
                    </a:p>
                  </a:txBody>
                  <a:tcPr/>
                </a:tc>
                <a:extLst>
                  <a:ext uri="{0D108BD9-81ED-4DB2-BD59-A6C34878D82A}">
                    <a16:rowId xmlns:a16="http://schemas.microsoft.com/office/drawing/2014/main" val="10002"/>
                  </a:ext>
                </a:extLst>
              </a:tr>
              <a:tr h="814680">
                <a:tc>
                  <a:txBody>
                    <a:bodyPr/>
                    <a:lstStyle/>
                    <a:p>
                      <a:pPr algn="ctr">
                        <a:lnSpc>
                          <a:spcPct val="100000"/>
                        </a:lnSpc>
                      </a:pPr>
                      <a:r>
                        <a:rPr lang="en-US" sz="2400">
                          <a:solidFill>
                            <a:srgbClr val="000000"/>
                          </a:solidFill>
                          <a:latin typeface="Verdana"/>
                        </a:rPr>
                        <a:t>0</a:t>
                      </a:r>
                      <a:endParaRPr/>
                    </a:p>
                  </a:txBody>
                  <a:tcPr/>
                </a:tc>
                <a:tc>
                  <a:txBody>
                    <a:bodyPr/>
                    <a:lstStyle/>
                    <a:p>
                      <a:pPr algn="ctr">
                        <a:lnSpc>
                          <a:spcPct val="100000"/>
                        </a:lnSpc>
                      </a:pPr>
                      <a:r>
                        <a:rPr lang="en-US" sz="2400">
                          <a:solidFill>
                            <a:srgbClr val="000000"/>
                          </a:solidFill>
                          <a:latin typeface="Verdana"/>
                        </a:rPr>
                        <a:t>1</a:t>
                      </a:r>
                      <a:endParaRPr/>
                    </a:p>
                  </a:txBody>
                  <a:tcPr/>
                </a:tc>
                <a:tc>
                  <a:txBody>
                    <a:bodyPr/>
                    <a:lstStyle/>
                    <a:p>
                      <a:pPr algn="ctr">
                        <a:lnSpc>
                          <a:spcPct val="100000"/>
                        </a:lnSpc>
                      </a:pPr>
                      <a:r>
                        <a:rPr lang="en-US" sz="2400">
                          <a:solidFill>
                            <a:srgbClr val="000000"/>
                          </a:solidFill>
                          <a:latin typeface="Verdana"/>
                        </a:rPr>
                        <a:t>1</a:t>
                      </a:r>
                      <a:endParaRPr/>
                    </a:p>
                  </a:txBody>
                  <a:tcPr/>
                </a:tc>
                <a:tc>
                  <a:txBody>
                    <a:bodyPr/>
                    <a:lstStyle/>
                    <a:p>
                      <a:pPr algn="ctr">
                        <a:lnSpc>
                          <a:spcPct val="100000"/>
                        </a:lnSpc>
                      </a:pPr>
                      <a:r>
                        <a:rPr lang="en-US" sz="2400" dirty="0">
                          <a:solidFill>
                            <a:srgbClr val="000000"/>
                          </a:solidFill>
                          <a:latin typeface="Verdana"/>
                        </a:rPr>
                        <a:t>0</a:t>
                      </a:r>
                      <a:endParaRPr dirty="0"/>
                    </a:p>
                  </a:txBody>
                  <a:tcPr/>
                </a:tc>
                <a:tc>
                  <a:txBody>
                    <a:bodyPr/>
                    <a:lstStyle/>
                    <a:p>
                      <a:pPr algn="ctr">
                        <a:lnSpc>
                          <a:spcPct val="100000"/>
                        </a:lnSpc>
                      </a:pPr>
                      <a:r>
                        <a:rPr lang="en-US" sz="2400">
                          <a:solidFill>
                            <a:srgbClr val="000000"/>
                          </a:solidFill>
                          <a:latin typeface="Verdana"/>
                        </a:rPr>
                        <a:t>0</a:t>
                      </a:r>
                      <a:endParaRPr/>
                    </a:p>
                  </a:txBody>
                  <a:tcPr/>
                </a:tc>
                <a:tc>
                  <a:txBody>
                    <a:bodyPr/>
                    <a:lstStyle/>
                    <a:p>
                      <a:pPr algn="ctr">
                        <a:lnSpc>
                          <a:spcPct val="100000"/>
                        </a:lnSpc>
                      </a:pPr>
                      <a:r>
                        <a:rPr lang="en-US" sz="2400">
                          <a:solidFill>
                            <a:srgbClr val="000000"/>
                          </a:solidFill>
                          <a:latin typeface="Verdana"/>
                        </a:rPr>
                        <a:t>1</a:t>
                      </a:r>
                      <a:endParaRPr/>
                    </a:p>
                  </a:txBody>
                  <a:tcPr/>
                </a:tc>
                <a:extLst>
                  <a:ext uri="{0D108BD9-81ED-4DB2-BD59-A6C34878D82A}">
                    <a16:rowId xmlns:a16="http://schemas.microsoft.com/office/drawing/2014/main" val="10003"/>
                  </a:ext>
                </a:extLst>
              </a:tr>
              <a:tr h="815400">
                <a:tc>
                  <a:txBody>
                    <a:bodyPr/>
                    <a:lstStyle/>
                    <a:p>
                      <a:pPr algn="ctr">
                        <a:lnSpc>
                          <a:spcPct val="100000"/>
                        </a:lnSpc>
                      </a:pPr>
                      <a:r>
                        <a:rPr lang="en-US" sz="2400">
                          <a:solidFill>
                            <a:srgbClr val="000000"/>
                          </a:solidFill>
                          <a:latin typeface="Verdana"/>
                        </a:rPr>
                        <a:t>0</a:t>
                      </a:r>
                      <a:endParaRPr/>
                    </a:p>
                  </a:txBody>
                  <a:tcPr/>
                </a:tc>
                <a:tc>
                  <a:txBody>
                    <a:bodyPr/>
                    <a:lstStyle/>
                    <a:p>
                      <a:pPr algn="ctr">
                        <a:lnSpc>
                          <a:spcPct val="100000"/>
                        </a:lnSpc>
                      </a:pPr>
                      <a:r>
                        <a:rPr lang="en-US" sz="2400">
                          <a:solidFill>
                            <a:srgbClr val="000000"/>
                          </a:solidFill>
                          <a:latin typeface="Verdana"/>
                        </a:rPr>
                        <a:t>0</a:t>
                      </a:r>
                      <a:endParaRPr/>
                    </a:p>
                  </a:txBody>
                  <a:tcPr/>
                </a:tc>
                <a:tc>
                  <a:txBody>
                    <a:bodyPr/>
                    <a:lstStyle/>
                    <a:p>
                      <a:pPr algn="ctr">
                        <a:lnSpc>
                          <a:spcPct val="100000"/>
                        </a:lnSpc>
                      </a:pPr>
                      <a:r>
                        <a:rPr lang="en-US" sz="2400">
                          <a:solidFill>
                            <a:srgbClr val="000000"/>
                          </a:solidFill>
                          <a:latin typeface="Verdana"/>
                        </a:rPr>
                        <a:t>1</a:t>
                      </a:r>
                      <a:endParaRPr/>
                    </a:p>
                  </a:txBody>
                  <a:tcPr/>
                </a:tc>
                <a:tc>
                  <a:txBody>
                    <a:bodyPr/>
                    <a:lstStyle/>
                    <a:p>
                      <a:pPr algn="ctr">
                        <a:lnSpc>
                          <a:spcPct val="100000"/>
                        </a:lnSpc>
                      </a:pPr>
                      <a:r>
                        <a:rPr lang="en-US" sz="2400" dirty="0">
                          <a:solidFill>
                            <a:srgbClr val="000000"/>
                          </a:solidFill>
                          <a:latin typeface="Verdana"/>
                        </a:rPr>
                        <a:t>1</a:t>
                      </a:r>
                      <a:endParaRPr dirty="0"/>
                    </a:p>
                  </a:txBody>
                  <a:tcPr/>
                </a:tc>
                <a:tc>
                  <a:txBody>
                    <a:bodyPr/>
                    <a:lstStyle/>
                    <a:p>
                      <a:pPr algn="ctr">
                        <a:lnSpc>
                          <a:spcPct val="100000"/>
                        </a:lnSpc>
                      </a:pPr>
                      <a:r>
                        <a:rPr lang="en-US" sz="2400">
                          <a:solidFill>
                            <a:srgbClr val="000000"/>
                          </a:solidFill>
                          <a:latin typeface="Verdana"/>
                        </a:rPr>
                        <a:t>1</a:t>
                      </a:r>
                      <a:endParaRPr/>
                    </a:p>
                  </a:txBody>
                  <a:tcPr/>
                </a:tc>
                <a:tc>
                  <a:txBody>
                    <a:bodyPr/>
                    <a:lstStyle/>
                    <a:p>
                      <a:pPr algn="ctr">
                        <a:lnSpc>
                          <a:spcPct val="100000"/>
                        </a:lnSpc>
                      </a:pPr>
                      <a:r>
                        <a:rPr lang="en-US" sz="2400" dirty="0">
                          <a:solidFill>
                            <a:srgbClr val="000000"/>
                          </a:solidFill>
                          <a:latin typeface="Verdana"/>
                        </a:rPr>
                        <a:t>1</a:t>
                      </a:r>
                      <a:endParaRPr dirty="0"/>
                    </a:p>
                  </a:txBody>
                  <a:tcPr/>
                </a:tc>
                <a:extLst>
                  <a:ext uri="{0D108BD9-81ED-4DB2-BD59-A6C34878D82A}">
                    <a16:rowId xmlns:a16="http://schemas.microsoft.com/office/drawing/2014/main" val="10004"/>
                  </a:ext>
                </a:extLst>
              </a:tr>
            </a:tbl>
          </a:graphicData>
        </a:graphic>
      </p:graphicFrame>
      <p:sp>
        <p:nvSpPr>
          <p:cNvPr id="549" name="CustomShape 4"/>
          <p:cNvSpPr/>
          <p:nvPr/>
        </p:nvSpPr>
        <p:spPr>
          <a:xfrm>
            <a:off x="1600200" y="6324480"/>
            <a:ext cx="5028120" cy="363960"/>
          </a:xfrm>
          <a:prstGeom prst="rect">
            <a:avLst/>
          </a:prstGeom>
          <a:solidFill>
            <a:srgbClr val="FF0000"/>
          </a:solidFill>
        </p:spPr>
        <p:txBody>
          <a:bodyPr lIns="90000" tIns="45000" rIns="90000" bIns="45000"/>
          <a:lstStyle/>
          <a:p>
            <a:pPr>
              <a:lnSpc>
                <a:spcPct val="100000"/>
              </a:lnSpc>
            </a:pPr>
            <a:r>
              <a:rPr lang="en-US" dirty="0">
                <a:solidFill>
                  <a:srgbClr val="000000"/>
                </a:solidFill>
                <a:latin typeface="Arial"/>
              </a:rPr>
              <a:t>Program for bitwise operators </a:t>
            </a:r>
            <a:r>
              <a:rPr lang="en-US" dirty="0">
                <a:solidFill>
                  <a:srgbClr val="000000"/>
                </a:solidFill>
                <a:latin typeface="Arial"/>
                <a:hlinkClick r:id="rId2" action="ppaction://hlinkfile"/>
              </a:rPr>
              <a:t>u1_ex25.c</a:t>
            </a:r>
            <a:endParaRPr dirty="0"/>
          </a:p>
        </p:txBody>
      </p:sp>
      <p:sp>
        <p:nvSpPr>
          <p:cNvPr id="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15</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pPr>
            <a:endParaRPr sz="2800" dirty="0"/>
          </a:p>
        </p:txBody>
      </p:sp>
      <p:sp>
        <p:nvSpPr>
          <p:cNvPr id="9" name="Rectangle 8"/>
          <p:cNvSpPr/>
          <p:nvPr/>
        </p:nvSpPr>
        <p:spPr>
          <a:xfrm>
            <a:off x="179512" y="836712"/>
            <a:ext cx="8964488" cy="461665"/>
          </a:xfrm>
          <a:prstGeom prst="rect">
            <a:avLst/>
          </a:prstGeom>
        </p:spPr>
        <p:txBody>
          <a:bodyPr wrap="square">
            <a:spAutoFit/>
          </a:bodyPr>
          <a:lstStyle/>
          <a:p>
            <a:endParaRPr lang="en-IN" sz="2400" dirty="0">
              <a:latin typeface="Times New Roman" pitchFamily="18" charset="0"/>
              <a:cs typeface="Times New Roman" pitchFamily="18" charset="0"/>
            </a:endParaRPr>
          </a:p>
        </p:txBody>
      </p:sp>
      <p:pic>
        <p:nvPicPr>
          <p:cNvPr id="10" name="image2.jpeg"/>
          <p:cNvPicPr/>
          <p:nvPr/>
        </p:nvPicPr>
        <p:blipFill>
          <a:blip r:embed="rId2" cstate="print"/>
          <a:stretch>
            <a:fillRect/>
          </a:stretch>
        </p:blipFill>
        <p:spPr>
          <a:xfrm>
            <a:off x="2339032" y="1247565"/>
            <a:ext cx="4464496" cy="2736304"/>
          </a:xfrm>
          <a:prstGeom prst="rect">
            <a:avLst/>
          </a:prstGeom>
        </p:spPr>
      </p:pic>
      <p:sp>
        <p:nvSpPr>
          <p:cNvPr id="13" name="TextBox 12"/>
          <p:cNvSpPr txBox="1"/>
          <p:nvPr/>
        </p:nvSpPr>
        <p:spPr>
          <a:xfrm>
            <a:off x="4499992" y="3789040"/>
            <a:ext cx="3744416" cy="369332"/>
          </a:xfrm>
          <a:prstGeom prst="rect">
            <a:avLst/>
          </a:prstGeom>
          <a:noFill/>
        </p:spPr>
        <p:txBody>
          <a:bodyPr wrap="square" rtlCol="0">
            <a:spAutoFit/>
          </a:bodyPr>
          <a:lstStyle/>
          <a:p>
            <a:endParaRPr lang="en-IN" dirty="0"/>
          </a:p>
        </p:txBody>
      </p:sp>
      <p:sp>
        <p:nvSpPr>
          <p:cNvPr id="1669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66918" name="Rectangle 6"/>
          <p:cNvSpPr>
            <a:spLocks noChangeArrowheads="1"/>
          </p:cNvSpPr>
          <p:nvPr/>
        </p:nvSpPr>
        <p:spPr bwMode="auto">
          <a:xfrm>
            <a:off x="4479634" y="134035"/>
            <a:ext cx="184731"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401638" algn="l"/>
              </a:tabLst>
            </a:pPr>
            <a:br>
              <a:rPr kumimoji="0" lang="en-US" sz="1800" b="0" i="0" u="none" strike="noStrike" cap="none" normalizeH="0" baseline="0" dirty="0">
                <a:ln>
                  <a:noFill/>
                </a:ln>
                <a:solidFill>
                  <a:schemeClr val="tx1"/>
                </a:solidFill>
                <a:effectLst/>
                <a:latin typeface="Arial" pitchFamily="34" charset="0"/>
                <a:cs typeface="Arial" pitchFamily="34" charset="0"/>
              </a:rPr>
            </a:b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TextBox 16"/>
          <p:cNvSpPr txBox="1"/>
          <p:nvPr/>
        </p:nvSpPr>
        <p:spPr>
          <a:xfrm>
            <a:off x="1619672" y="3933056"/>
            <a:ext cx="6984776" cy="369332"/>
          </a:xfrm>
          <a:prstGeom prst="rect">
            <a:avLst/>
          </a:prstGeom>
          <a:noFill/>
        </p:spPr>
        <p:txBody>
          <a:bodyPr wrap="square" rtlCol="0">
            <a:spAutoFit/>
          </a:bodyPr>
          <a:lstStyle/>
          <a:p>
            <a:r>
              <a:rPr kumimoji="0" lang="en-US" b="0" i="0" u="none" strike="noStrike" cap="none" normalizeH="0" baseline="0" dirty="0">
                <a:ln>
                  <a:noFill/>
                </a:ln>
                <a:solidFill>
                  <a:srgbClr val="000000"/>
                </a:solidFill>
                <a:effectLst/>
                <a:latin typeface="Times New Roman" pitchFamily="18" charset="0"/>
                <a:cs typeface="Times New Roman" pitchFamily="18" charset="0"/>
              </a:rPr>
              <a:t>Fig. 1 Basic block diagram of a computer</a:t>
            </a:r>
            <a:endParaRPr lang="en-IN" dirty="0"/>
          </a:p>
        </p:txBody>
      </p:sp>
      <p:sp>
        <p:nvSpPr>
          <p:cNvPr id="18" name="TextBox 17"/>
          <p:cNvSpPr txBox="1"/>
          <p:nvPr/>
        </p:nvSpPr>
        <p:spPr>
          <a:xfrm>
            <a:off x="2901752" y="4784174"/>
            <a:ext cx="3744416" cy="1754326"/>
          </a:xfrm>
          <a:prstGeom prst="rect">
            <a:avLst/>
          </a:prstGeom>
          <a:noFill/>
        </p:spPr>
        <p:txBody>
          <a:bodyPr wrap="square" rtlCol="0">
            <a:spAutoFit/>
          </a:bodyPr>
          <a:lstStyle/>
          <a:p>
            <a:r>
              <a:rPr lang="en-US" dirty="0"/>
              <a:t>There are four main building blocks in a computers </a:t>
            </a:r>
            <a:endParaRPr lang="en-IN" dirty="0"/>
          </a:p>
          <a:p>
            <a:pPr marL="342900" indent="-342900">
              <a:buAutoNum type="arabicPeriod"/>
            </a:pPr>
            <a:r>
              <a:rPr lang="en-US" dirty="0"/>
              <a:t>Input Unit</a:t>
            </a:r>
          </a:p>
          <a:p>
            <a:pPr marL="342900" indent="-342900">
              <a:buAutoNum type="arabicPeriod"/>
            </a:pPr>
            <a:r>
              <a:rPr lang="en-US" dirty="0"/>
              <a:t>Processor</a:t>
            </a:r>
          </a:p>
          <a:p>
            <a:pPr marL="342900" indent="-342900">
              <a:buAutoNum type="arabicPeriod"/>
            </a:pPr>
            <a:r>
              <a:rPr lang="en-US" dirty="0"/>
              <a:t>Memory</a:t>
            </a:r>
          </a:p>
          <a:p>
            <a:pPr marL="342900" indent="-342900">
              <a:buAutoNum type="arabicPeriod"/>
            </a:pPr>
            <a:r>
              <a:rPr lang="en-US" dirty="0"/>
              <a:t>Output Unit</a:t>
            </a:r>
            <a:endParaRPr lang="en-IN" dirty="0"/>
          </a:p>
        </p:txBody>
      </p:sp>
      <p:sp>
        <p:nvSpPr>
          <p:cNvPr id="1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400" b="1" dirty="0">
                <a:solidFill>
                  <a:srgbClr val="000000"/>
                </a:solidFill>
                <a:latin typeface="Arial"/>
              </a:rPr>
              <a:t>Introduction to Computer</a:t>
            </a:r>
            <a:endParaRPr sz="44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CustomShape 1"/>
          <p:cNvSpPr/>
          <p:nvPr/>
        </p:nvSpPr>
        <p:spPr>
          <a:xfrm>
            <a:off x="0" y="914400"/>
            <a:ext cx="3808800" cy="698760"/>
          </a:xfrm>
          <a:prstGeom prst="rect">
            <a:avLst/>
          </a:prstGeom>
          <a:solidFill>
            <a:schemeClr val="bg1"/>
          </a:solidFill>
        </p:spPr>
        <p:txBody>
          <a:bodyPr lIns="90000" tIns="45000" rIns="90000" bIns="45000"/>
          <a:lstStyle/>
          <a:p>
            <a:pPr>
              <a:lnSpc>
                <a:spcPct val="100000"/>
              </a:lnSpc>
            </a:pPr>
            <a:r>
              <a:rPr lang="en-US" sz="2000" b="1">
                <a:solidFill>
                  <a:srgbClr val="000000"/>
                </a:solidFill>
                <a:latin typeface="Lucida Sans"/>
              </a:rPr>
              <a:t>7. Bitwise Shift Operators</a:t>
            </a:r>
            <a:endParaRPr/>
          </a:p>
        </p:txBody>
      </p:sp>
      <p:sp>
        <p:nvSpPr>
          <p:cNvPr id="552" name="CustomShape 3"/>
          <p:cNvSpPr/>
          <p:nvPr/>
        </p:nvSpPr>
        <p:spPr>
          <a:xfrm>
            <a:off x="0" y="1371600"/>
            <a:ext cx="8304840" cy="2832840"/>
          </a:xfrm>
          <a:prstGeom prst="rect">
            <a:avLst/>
          </a:prstGeom>
        </p:spPr>
        <p:txBody>
          <a:bodyPr lIns="90000" tIns="45000" rIns="90000" bIns="45000"/>
          <a:lstStyle/>
          <a:p>
            <a:pPr>
              <a:lnSpc>
                <a:spcPct val="100000"/>
              </a:lnSpc>
            </a:pPr>
            <a:r>
              <a:rPr lang="en-US">
                <a:solidFill>
                  <a:srgbClr val="000000"/>
                </a:solidFill>
                <a:latin typeface="Lucida Bright"/>
              </a:rPr>
              <a:t>The shift operators moves bits to the right or left.</a:t>
            </a:r>
            <a:endParaRPr/>
          </a:p>
          <a:p>
            <a:pPr>
              <a:lnSpc>
                <a:spcPct val="100000"/>
              </a:lnSpc>
            </a:pPr>
            <a:endParaRPr/>
          </a:p>
          <a:p>
            <a:pPr>
              <a:lnSpc>
                <a:spcPct val="100000"/>
              </a:lnSpc>
            </a:pPr>
            <a:r>
              <a:rPr lang="en-US" b="1" i="1" u="sng">
                <a:solidFill>
                  <a:srgbClr val="000000"/>
                </a:solidFill>
                <a:latin typeface="Lucida Bright"/>
              </a:rPr>
              <a:t>Bitwise shift-right operator:</a:t>
            </a:r>
            <a:endParaRPr/>
          </a:p>
          <a:p>
            <a:pPr>
              <a:lnSpc>
                <a:spcPct val="100000"/>
              </a:lnSpc>
            </a:pPr>
            <a:endParaRPr/>
          </a:p>
          <a:p>
            <a:pPr>
              <a:lnSpc>
                <a:spcPct val="100000"/>
              </a:lnSpc>
              <a:buFont typeface="Wingdings" charset="2"/>
              <a:buChar char=""/>
            </a:pPr>
            <a:r>
              <a:rPr lang="en-US">
                <a:solidFill>
                  <a:srgbClr val="000000"/>
                </a:solidFill>
                <a:latin typeface="Lucida Bright"/>
              </a:rPr>
              <a:t> The  bitwise shift right (&gt;&gt;) is a binary operator that requires two integral operands .</a:t>
            </a:r>
            <a:endParaRPr/>
          </a:p>
          <a:p>
            <a:pPr>
              <a:lnSpc>
                <a:spcPct val="100000"/>
              </a:lnSpc>
              <a:buFont typeface="Wingdings" charset="2"/>
              <a:buChar char=""/>
            </a:pPr>
            <a:r>
              <a:rPr lang="en-US">
                <a:solidFill>
                  <a:srgbClr val="000000"/>
                </a:solidFill>
                <a:latin typeface="Lucida Bright"/>
              </a:rPr>
              <a:t>The first operand is the value to be shifted. </a:t>
            </a:r>
            <a:endParaRPr/>
          </a:p>
          <a:p>
            <a:pPr>
              <a:lnSpc>
                <a:spcPct val="100000"/>
              </a:lnSpc>
              <a:buFont typeface="Wingdings" charset="2"/>
              <a:buChar char=""/>
            </a:pPr>
            <a:r>
              <a:rPr lang="en-US">
                <a:solidFill>
                  <a:srgbClr val="000000"/>
                </a:solidFill>
                <a:latin typeface="Lucida Bright"/>
              </a:rPr>
              <a:t>The second operand specifies the number of bits to be shifted</a:t>
            </a:r>
            <a:r>
              <a:rPr lang="en-US">
                <a:solidFill>
                  <a:srgbClr val="000000"/>
                </a:solidFill>
                <a:latin typeface="Calibri"/>
              </a:rPr>
              <a:t>.</a:t>
            </a:r>
            <a:endParaRPr/>
          </a:p>
          <a:p>
            <a:pPr>
              <a:lnSpc>
                <a:spcPct val="100000"/>
              </a:lnSpc>
            </a:pPr>
            <a:r>
              <a:rPr lang="en-US">
                <a:solidFill>
                  <a:srgbClr val="000000"/>
                </a:solidFill>
                <a:latin typeface="Calibri"/>
              </a:rPr>
              <a:t>Ex:  a &gt;&gt;= 5; </a:t>
            </a:r>
            <a:r>
              <a:rPr lang="en-US">
                <a:solidFill>
                  <a:srgbClr val="008080"/>
                </a:solidFill>
                <a:latin typeface="Calibri"/>
              </a:rPr>
              <a:t>/* shift right 5 bits */ </a:t>
            </a:r>
            <a:endParaRPr/>
          </a:p>
          <a:p>
            <a:pPr>
              <a:lnSpc>
                <a:spcPct val="100000"/>
              </a:lnSpc>
            </a:pPr>
            <a:endParaRPr/>
          </a:p>
        </p:txBody>
      </p:sp>
      <p:sp>
        <p:nvSpPr>
          <p:cNvPr id="553" name="CustomShape 4"/>
          <p:cNvSpPr/>
          <p:nvPr/>
        </p:nvSpPr>
        <p:spPr>
          <a:xfrm>
            <a:off x="228600" y="3276720"/>
            <a:ext cx="7936560" cy="2513520"/>
          </a:xfrm>
          <a:prstGeom prst="rect">
            <a:avLst/>
          </a:prstGeom>
        </p:spPr>
        <p:txBody>
          <a:bodyPr/>
          <a:lstStyle/>
          <a:p>
            <a:endParaRPr lang="en-IN"/>
          </a:p>
        </p:txBody>
      </p:sp>
      <p:sp>
        <p:nvSpPr>
          <p:cNvPr id="554" name="CustomShape 5"/>
          <p:cNvSpPr/>
          <p:nvPr/>
        </p:nvSpPr>
        <p:spPr>
          <a:xfrm>
            <a:off x="5410080" y="3809880"/>
            <a:ext cx="3420000" cy="1619640"/>
          </a:xfrm>
          <a:prstGeom prst="wedgeRoundRectCallout">
            <a:avLst>
              <a:gd name="adj1" fmla="val -83042"/>
              <a:gd name="adj2" fmla="val 40894"/>
              <a:gd name="adj3" fmla="val 16667"/>
            </a:avLst>
          </a:prstGeom>
          <a:ln w="9360">
            <a:solidFill>
              <a:srgbClr val="FF00FF"/>
            </a:solidFill>
            <a:miter/>
          </a:ln>
        </p:spPr>
        <p:txBody>
          <a:bodyPr lIns="90000" tIns="45000" rIns="90000" bIns="45000"/>
          <a:lstStyle/>
          <a:p>
            <a:pPr>
              <a:lnSpc>
                <a:spcPct val="100000"/>
              </a:lnSpc>
            </a:pPr>
            <a:r>
              <a:rPr lang="en-US" sz="2400">
                <a:solidFill>
                  <a:srgbClr val="000099"/>
                </a:solidFill>
                <a:latin typeface="Times New Roman"/>
              </a:rPr>
              <a:t>For unsigned data type, bits positions vacated</a:t>
            </a:r>
            <a:endParaRPr/>
          </a:p>
          <a:p>
            <a:pPr>
              <a:lnSpc>
                <a:spcPct val="100000"/>
              </a:lnSpc>
            </a:pPr>
            <a:r>
              <a:rPr lang="en-US" sz="2400">
                <a:solidFill>
                  <a:srgbClr val="000099"/>
                </a:solidFill>
                <a:latin typeface="Times New Roman"/>
              </a:rPr>
              <a:t>by shift are filled with zeros.</a:t>
            </a:r>
            <a:endParaRPr/>
          </a:p>
        </p:txBody>
      </p:sp>
      <p:sp>
        <p:nvSpPr>
          <p:cNvPr id="7"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914400"/>
            <a:ext cx="4647240" cy="698760"/>
          </a:xfrm>
          <a:prstGeom prst="rect">
            <a:avLst/>
          </a:prstGeom>
          <a:solidFill>
            <a:schemeClr val="bg1"/>
          </a:solidFill>
        </p:spPr>
        <p:txBody>
          <a:bodyPr lIns="90000" tIns="45000" rIns="90000" bIns="45000"/>
          <a:lstStyle/>
          <a:p>
            <a:pPr>
              <a:lnSpc>
                <a:spcPct val="100000"/>
              </a:lnSpc>
            </a:pPr>
            <a:r>
              <a:rPr lang="en-US" sz="2000" b="1">
                <a:solidFill>
                  <a:srgbClr val="000000"/>
                </a:solidFill>
                <a:latin typeface="Lucida Sans"/>
              </a:rPr>
              <a:t>7. Bitwise Right-Shift Operators</a:t>
            </a:r>
            <a:endParaRPr/>
          </a:p>
        </p:txBody>
      </p:sp>
      <p:sp>
        <p:nvSpPr>
          <p:cNvPr id="557" name="CustomShape 3"/>
          <p:cNvSpPr/>
          <p:nvPr/>
        </p:nvSpPr>
        <p:spPr>
          <a:xfrm>
            <a:off x="0" y="1600200"/>
            <a:ext cx="9142920" cy="1186920"/>
          </a:xfrm>
          <a:prstGeom prst="rect">
            <a:avLst/>
          </a:prstGeom>
        </p:spPr>
        <p:txBody>
          <a:bodyPr lIns="90000" tIns="45000" rIns="90000" bIns="45000"/>
          <a:lstStyle/>
          <a:p>
            <a:pPr>
              <a:lnSpc>
                <a:spcPct val="100000"/>
              </a:lnSpc>
              <a:buFont typeface="Wingdings" charset="2"/>
              <a:buChar char=""/>
            </a:pPr>
            <a:r>
              <a:rPr lang="en-US">
                <a:solidFill>
                  <a:srgbClr val="000000"/>
                </a:solidFill>
                <a:latin typeface="Lucida Bright"/>
              </a:rPr>
              <a:t>  When we shift a binary numbers, the right-shift  operator divides by a </a:t>
            </a:r>
            <a:endParaRPr/>
          </a:p>
          <a:p>
            <a:pPr>
              <a:lnSpc>
                <a:spcPct val="100000"/>
              </a:lnSpc>
            </a:pPr>
            <a:r>
              <a:rPr lang="en-US">
                <a:solidFill>
                  <a:srgbClr val="000000"/>
                </a:solidFill>
                <a:latin typeface="Lucida Bright"/>
              </a:rPr>
              <a:t>     power of 2. </a:t>
            </a:r>
            <a:endParaRPr/>
          </a:p>
          <a:p>
            <a:pPr>
              <a:lnSpc>
                <a:spcPct val="100000"/>
              </a:lnSpc>
              <a:buFont typeface="Wingdings" charset="2"/>
              <a:buChar char=""/>
            </a:pPr>
            <a:r>
              <a:rPr lang="en-US">
                <a:solidFill>
                  <a:srgbClr val="000000"/>
                </a:solidFill>
                <a:latin typeface="Lucida Bright"/>
              </a:rPr>
              <a:t>  If we shift a binary number two places to the right, we are dividing by 4. </a:t>
            </a:r>
            <a:endParaRPr/>
          </a:p>
          <a:p>
            <a:pPr>
              <a:lnSpc>
                <a:spcPct val="100000"/>
              </a:lnSpc>
              <a:buFont typeface="Wingdings" charset="2"/>
              <a:buChar char=""/>
            </a:pPr>
            <a:r>
              <a:rPr lang="en-US">
                <a:solidFill>
                  <a:srgbClr val="000000"/>
                </a:solidFill>
                <a:latin typeface="Lucida Bright"/>
              </a:rPr>
              <a:t>  If we shift it three places , we are dividing by 8.</a:t>
            </a:r>
            <a:endParaRPr/>
          </a:p>
        </p:txBody>
      </p:sp>
      <p:graphicFrame>
        <p:nvGraphicFramePr>
          <p:cNvPr id="558" name="Table 4"/>
          <p:cNvGraphicFramePr/>
          <p:nvPr/>
        </p:nvGraphicFramePr>
        <p:xfrm>
          <a:off x="914400" y="3429000"/>
          <a:ext cx="6094800" cy="2817000"/>
        </p:xfrm>
        <a:graphic>
          <a:graphicData uri="http://schemas.openxmlformats.org/drawingml/2006/table">
            <a:tbl>
              <a:tblPr/>
              <a:tblGrid>
                <a:gridCol w="2031840">
                  <a:extLst>
                    <a:ext uri="{9D8B030D-6E8A-4147-A177-3AD203B41FA5}">
                      <a16:colId xmlns:a16="http://schemas.microsoft.com/office/drawing/2014/main" val="20000"/>
                    </a:ext>
                  </a:extLst>
                </a:gridCol>
                <a:gridCol w="2031840">
                  <a:extLst>
                    <a:ext uri="{9D8B030D-6E8A-4147-A177-3AD203B41FA5}">
                      <a16:colId xmlns:a16="http://schemas.microsoft.com/office/drawing/2014/main" val="20001"/>
                    </a:ext>
                  </a:extLst>
                </a:gridCol>
                <a:gridCol w="2031120">
                  <a:extLst>
                    <a:ext uri="{9D8B030D-6E8A-4147-A177-3AD203B41FA5}">
                      <a16:colId xmlns:a16="http://schemas.microsoft.com/office/drawing/2014/main" val="20002"/>
                    </a:ext>
                  </a:extLst>
                </a:gridCol>
              </a:tblGrid>
              <a:tr h="622440">
                <a:tc>
                  <a:txBody>
                    <a:bodyPr/>
                    <a:lstStyle/>
                    <a:p>
                      <a:pPr>
                        <a:lnSpc>
                          <a:spcPct val="100000"/>
                        </a:lnSpc>
                      </a:pPr>
                      <a:r>
                        <a:rPr lang="en-US" b="1">
                          <a:solidFill>
                            <a:srgbClr val="FFFFFF"/>
                          </a:solidFill>
                          <a:latin typeface="Calibri"/>
                        </a:rPr>
                        <a:t>2 shift value</a:t>
                      </a:r>
                      <a:endParaRPr/>
                    </a:p>
                  </a:txBody>
                  <a:tcPr/>
                </a:tc>
                <a:tc>
                  <a:txBody>
                    <a:bodyPr/>
                    <a:lstStyle/>
                    <a:p>
                      <a:pPr>
                        <a:lnSpc>
                          <a:spcPct val="100000"/>
                        </a:lnSpc>
                      </a:pPr>
                      <a:r>
                        <a:rPr lang="en-US" b="1">
                          <a:solidFill>
                            <a:srgbClr val="FFFFFF"/>
                          </a:solidFill>
                          <a:latin typeface="Calibri"/>
                        </a:rPr>
                        <a:t>Divide by</a:t>
                      </a:r>
                      <a:endParaRPr/>
                    </a:p>
                  </a:txBody>
                  <a:tcPr/>
                </a:tc>
                <a:tc>
                  <a:txBody>
                    <a:bodyPr/>
                    <a:lstStyle/>
                    <a:p>
                      <a:pPr>
                        <a:lnSpc>
                          <a:spcPct val="100000"/>
                        </a:lnSpc>
                      </a:pPr>
                      <a:r>
                        <a:rPr lang="en-US" b="1">
                          <a:solidFill>
                            <a:srgbClr val="FFFFFF"/>
                          </a:solidFill>
                          <a:latin typeface="Calibri"/>
                        </a:rPr>
                        <a:t>Shift Operator</a:t>
                      </a:r>
                      <a:endParaRPr/>
                    </a:p>
                  </a:txBody>
                  <a:tcPr/>
                </a:tc>
                <a:extLst>
                  <a:ext uri="{0D108BD9-81ED-4DB2-BD59-A6C34878D82A}">
                    <a16:rowId xmlns:a16="http://schemas.microsoft.com/office/drawing/2014/main" val="10000"/>
                  </a:ext>
                </a:extLst>
              </a:tr>
              <a:tr h="357120">
                <a:tc>
                  <a:txBody>
                    <a:bodyPr/>
                    <a:lstStyle/>
                    <a:p>
                      <a:pPr>
                        <a:lnSpc>
                          <a:spcPct val="100000"/>
                        </a:lnSpc>
                      </a:pPr>
                      <a:r>
                        <a:rPr lang="en-US">
                          <a:solidFill>
                            <a:srgbClr val="000000"/>
                          </a:solidFill>
                          <a:latin typeface="Calibri"/>
                        </a:rPr>
                        <a:t>1</a:t>
                      </a:r>
                      <a:endParaRPr/>
                    </a:p>
                  </a:txBody>
                  <a:tcPr/>
                </a:tc>
                <a:tc>
                  <a:txBody>
                    <a:bodyPr/>
                    <a:lstStyle/>
                    <a:p>
                      <a:pPr>
                        <a:lnSpc>
                          <a:spcPct val="100000"/>
                        </a:lnSpc>
                      </a:pPr>
                      <a:r>
                        <a:rPr lang="en-US">
                          <a:solidFill>
                            <a:srgbClr val="000000"/>
                          </a:solidFill>
                          <a:latin typeface="Calibri"/>
                        </a:rPr>
                        <a:t>2</a:t>
                      </a:r>
                      <a:endParaRPr/>
                    </a:p>
                  </a:txBody>
                  <a:tcPr/>
                </a:tc>
                <a:tc>
                  <a:txBody>
                    <a:bodyPr/>
                    <a:lstStyle/>
                    <a:p>
                      <a:pPr>
                        <a:lnSpc>
                          <a:spcPct val="100000"/>
                        </a:lnSpc>
                      </a:pPr>
                      <a:r>
                        <a:rPr lang="en-US">
                          <a:solidFill>
                            <a:srgbClr val="000000"/>
                          </a:solidFill>
                          <a:latin typeface="Calibri"/>
                        </a:rPr>
                        <a:t>&gt;&gt;1</a:t>
                      </a:r>
                      <a:endParaRPr/>
                    </a:p>
                  </a:txBody>
                  <a:tcPr/>
                </a:tc>
                <a:extLst>
                  <a:ext uri="{0D108BD9-81ED-4DB2-BD59-A6C34878D82A}">
                    <a16:rowId xmlns:a16="http://schemas.microsoft.com/office/drawing/2014/main" val="10001"/>
                  </a:ext>
                </a:extLst>
              </a:tr>
              <a:tr h="357120">
                <a:tc>
                  <a:txBody>
                    <a:bodyPr/>
                    <a:lstStyle/>
                    <a:p>
                      <a:pPr>
                        <a:lnSpc>
                          <a:spcPct val="100000"/>
                        </a:lnSpc>
                      </a:pPr>
                      <a:r>
                        <a:rPr lang="en-US">
                          <a:solidFill>
                            <a:srgbClr val="000000"/>
                          </a:solidFill>
                          <a:latin typeface="Calibri"/>
                        </a:rPr>
                        <a:t>2</a:t>
                      </a:r>
                      <a:endParaRPr/>
                    </a:p>
                  </a:txBody>
                  <a:tcPr/>
                </a:tc>
                <a:tc>
                  <a:txBody>
                    <a:bodyPr/>
                    <a:lstStyle/>
                    <a:p>
                      <a:pPr>
                        <a:lnSpc>
                          <a:spcPct val="100000"/>
                        </a:lnSpc>
                      </a:pPr>
                      <a:r>
                        <a:rPr lang="en-US">
                          <a:solidFill>
                            <a:srgbClr val="000000"/>
                          </a:solidFill>
                          <a:latin typeface="Calibri"/>
                        </a:rPr>
                        <a:t>4</a:t>
                      </a:r>
                      <a:endParaRPr/>
                    </a:p>
                  </a:txBody>
                  <a:tcPr/>
                </a:tc>
                <a:tc>
                  <a:txBody>
                    <a:bodyPr/>
                    <a:lstStyle/>
                    <a:p>
                      <a:pPr>
                        <a:lnSpc>
                          <a:spcPct val="100000"/>
                        </a:lnSpc>
                      </a:pPr>
                      <a:r>
                        <a:rPr lang="en-US">
                          <a:solidFill>
                            <a:srgbClr val="000000"/>
                          </a:solidFill>
                          <a:latin typeface="Calibri"/>
                        </a:rPr>
                        <a:t>&gt;&gt;2</a:t>
                      </a:r>
                      <a:endParaRPr/>
                    </a:p>
                  </a:txBody>
                  <a:tcPr/>
                </a:tc>
                <a:extLst>
                  <a:ext uri="{0D108BD9-81ED-4DB2-BD59-A6C34878D82A}">
                    <a16:rowId xmlns:a16="http://schemas.microsoft.com/office/drawing/2014/main" val="10002"/>
                  </a:ext>
                </a:extLst>
              </a:tr>
              <a:tr h="357120">
                <a:tc>
                  <a:txBody>
                    <a:bodyPr/>
                    <a:lstStyle/>
                    <a:p>
                      <a:pPr>
                        <a:lnSpc>
                          <a:spcPct val="100000"/>
                        </a:lnSpc>
                      </a:pPr>
                      <a:r>
                        <a:rPr lang="en-US">
                          <a:solidFill>
                            <a:srgbClr val="000000"/>
                          </a:solidFill>
                          <a:latin typeface="Calibri"/>
                        </a:rPr>
                        <a:t>3</a:t>
                      </a:r>
                      <a:endParaRPr/>
                    </a:p>
                  </a:txBody>
                  <a:tcPr/>
                </a:tc>
                <a:tc>
                  <a:txBody>
                    <a:bodyPr/>
                    <a:lstStyle/>
                    <a:p>
                      <a:pPr>
                        <a:lnSpc>
                          <a:spcPct val="100000"/>
                        </a:lnSpc>
                      </a:pPr>
                      <a:r>
                        <a:rPr lang="en-US">
                          <a:solidFill>
                            <a:srgbClr val="000000"/>
                          </a:solidFill>
                          <a:latin typeface="Calibri"/>
                        </a:rPr>
                        <a:t>8</a:t>
                      </a:r>
                      <a:endParaRPr/>
                    </a:p>
                  </a:txBody>
                  <a:tcPr/>
                </a:tc>
                <a:tc>
                  <a:txBody>
                    <a:bodyPr/>
                    <a:lstStyle/>
                    <a:p>
                      <a:pPr>
                        <a:lnSpc>
                          <a:spcPct val="100000"/>
                        </a:lnSpc>
                      </a:pPr>
                      <a:r>
                        <a:rPr lang="en-US">
                          <a:solidFill>
                            <a:srgbClr val="000000"/>
                          </a:solidFill>
                          <a:latin typeface="Calibri"/>
                        </a:rPr>
                        <a:t>&gt;&gt;3</a:t>
                      </a:r>
                      <a:endParaRPr/>
                    </a:p>
                  </a:txBody>
                  <a:tcPr/>
                </a:tc>
                <a:extLst>
                  <a:ext uri="{0D108BD9-81ED-4DB2-BD59-A6C34878D82A}">
                    <a16:rowId xmlns:a16="http://schemas.microsoft.com/office/drawing/2014/main" val="10003"/>
                  </a:ext>
                </a:extLst>
              </a:tr>
              <a:tr h="357120">
                <a:tc>
                  <a:txBody>
                    <a:bodyPr/>
                    <a:lstStyle/>
                    <a:p>
                      <a:pPr>
                        <a:lnSpc>
                          <a:spcPct val="100000"/>
                        </a:lnSpc>
                      </a:pPr>
                      <a:r>
                        <a:rPr lang="en-US">
                          <a:solidFill>
                            <a:srgbClr val="000000"/>
                          </a:solidFill>
                          <a:latin typeface="Calibri"/>
                        </a:rPr>
                        <a:t>4</a:t>
                      </a:r>
                      <a:endParaRPr/>
                    </a:p>
                  </a:txBody>
                  <a:tcPr/>
                </a:tc>
                <a:tc>
                  <a:txBody>
                    <a:bodyPr/>
                    <a:lstStyle/>
                    <a:p>
                      <a:pPr>
                        <a:lnSpc>
                          <a:spcPct val="100000"/>
                        </a:lnSpc>
                      </a:pPr>
                      <a:r>
                        <a:rPr lang="en-US">
                          <a:solidFill>
                            <a:srgbClr val="000000"/>
                          </a:solidFill>
                          <a:latin typeface="Calibri"/>
                        </a:rPr>
                        <a:t>16</a:t>
                      </a:r>
                      <a:endParaRPr/>
                    </a:p>
                  </a:txBody>
                  <a:tcPr/>
                </a:tc>
                <a:tc>
                  <a:txBody>
                    <a:bodyPr/>
                    <a:lstStyle/>
                    <a:p>
                      <a:pPr>
                        <a:lnSpc>
                          <a:spcPct val="100000"/>
                        </a:lnSpc>
                      </a:pPr>
                      <a:r>
                        <a:rPr lang="en-US">
                          <a:solidFill>
                            <a:srgbClr val="000000"/>
                          </a:solidFill>
                          <a:latin typeface="Calibri"/>
                        </a:rPr>
                        <a:t>&gt;&gt;4</a:t>
                      </a:r>
                      <a:endParaRPr/>
                    </a:p>
                  </a:txBody>
                  <a:tcPr/>
                </a:tc>
                <a:extLst>
                  <a:ext uri="{0D108BD9-81ED-4DB2-BD59-A6C34878D82A}">
                    <a16:rowId xmlns:a16="http://schemas.microsoft.com/office/drawing/2014/main" val="10004"/>
                  </a:ext>
                </a:extLst>
              </a:tr>
              <a:tr h="357120">
                <a:tc>
                  <a:txBody>
                    <a:bodyPr/>
                    <a:lstStyle/>
                    <a:p>
                      <a:pPr>
                        <a:lnSpc>
                          <a:spcPct val="100000"/>
                        </a:lnSpc>
                      </a:pPr>
                      <a:r>
                        <a:rPr lang="en-US">
                          <a:solidFill>
                            <a:srgbClr val="000000"/>
                          </a:solidFill>
                          <a:latin typeface="Calibri"/>
                        </a:rPr>
                        <a:t>…..</a:t>
                      </a:r>
                      <a:endParaRPr/>
                    </a:p>
                  </a:txBody>
                  <a:tcPr/>
                </a:tc>
                <a:tc>
                  <a:txBody>
                    <a:bodyPr/>
                    <a:lstStyle/>
                    <a:p>
                      <a:pPr>
                        <a:lnSpc>
                          <a:spcPct val="100000"/>
                        </a:lnSpc>
                      </a:pPr>
                      <a:r>
                        <a:rPr lang="en-US">
                          <a:solidFill>
                            <a:srgbClr val="000000"/>
                          </a:solidFill>
                          <a:latin typeface="Calibri"/>
                        </a:rPr>
                        <a:t>…….</a:t>
                      </a:r>
                      <a:endParaRPr/>
                    </a:p>
                  </a:txBody>
                  <a:tcPr/>
                </a:tc>
                <a:tc>
                  <a:txBody>
                    <a:bodyPr/>
                    <a:lstStyle/>
                    <a:p>
                      <a:pPr>
                        <a:lnSpc>
                          <a:spcPct val="100000"/>
                        </a:lnSpc>
                      </a:pPr>
                      <a:r>
                        <a:rPr lang="en-US">
                          <a:solidFill>
                            <a:srgbClr val="000000"/>
                          </a:solidFill>
                          <a:latin typeface="Calibri"/>
                        </a:rPr>
                        <a:t>……</a:t>
                      </a:r>
                      <a:endParaRPr/>
                    </a:p>
                  </a:txBody>
                  <a:tcPr/>
                </a:tc>
                <a:extLst>
                  <a:ext uri="{0D108BD9-81ED-4DB2-BD59-A6C34878D82A}">
                    <a16:rowId xmlns:a16="http://schemas.microsoft.com/office/drawing/2014/main" val="10005"/>
                  </a:ext>
                </a:extLst>
              </a:tr>
              <a:tr h="357120">
                <a:tc>
                  <a:txBody>
                    <a:bodyPr/>
                    <a:lstStyle/>
                    <a:p>
                      <a:pPr>
                        <a:lnSpc>
                          <a:spcPct val="100000"/>
                        </a:lnSpc>
                      </a:pPr>
                      <a:r>
                        <a:rPr lang="en-US">
                          <a:solidFill>
                            <a:srgbClr val="000000"/>
                          </a:solidFill>
                          <a:latin typeface="Calibri"/>
                        </a:rPr>
                        <a:t>n</a:t>
                      </a:r>
                      <a:endParaRPr/>
                    </a:p>
                  </a:txBody>
                  <a:tcPr/>
                </a:tc>
                <a:tc>
                  <a:txBody>
                    <a:bodyPr/>
                    <a:lstStyle/>
                    <a:p>
                      <a:pPr>
                        <a:lnSpc>
                          <a:spcPct val="100000"/>
                        </a:lnSpc>
                      </a:pPr>
                      <a:r>
                        <a:rPr lang="en-US">
                          <a:solidFill>
                            <a:srgbClr val="000000"/>
                          </a:solidFill>
                          <a:latin typeface="Calibri"/>
                        </a:rPr>
                        <a:t>2n</a:t>
                      </a:r>
                      <a:endParaRPr/>
                    </a:p>
                  </a:txBody>
                  <a:tcPr/>
                </a:tc>
                <a:tc>
                  <a:txBody>
                    <a:bodyPr/>
                    <a:lstStyle/>
                    <a:p>
                      <a:pPr>
                        <a:lnSpc>
                          <a:spcPct val="100000"/>
                        </a:lnSpc>
                      </a:pPr>
                      <a:r>
                        <a:rPr lang="en-US">
                          <a:solidFill>
                            <a:srgbClr val="000000"/>
                          </a:solidFill>
                          <a:latin typeface="Calibri"/>
                        </a:rPr>
                        <a:t>&gt;&gt;n</a:t>
                      </a:r>
                      <a:endParaRPr/>
                    </a:p>
                  </a:txBody>
                  <a:tcPr/>
                </a:tc>
                <a:extLst>
                  <a:ext uri="{0D108BD9-81ED-4DB2-BD59-A6C34878D82A}">
                    <a16:rowId xmlns:a16="http://schemas.microsoft.com/office/drawing/2014/main" val="10006"/>
                  </a:ext>
                </a:extLst>
              </a:tr>
            </a:tbl>
          </a:graphicData>
        </a:graphic>
      </p:graphicFrame>
      <p:sp>
        <p:nvSpPr>
          <p:cNvPr id="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CustomShape 1"/>
          <p:cNvSpPr/>
          <p:nvPr/>
        </p:nvSpPr>
        <p:spPr>
          <a:xfrm>
            <a:off x="0" y="914400"/>
            <a:ext cx="4647240" cy="394560"/>
          </a:xfrm>
          <a:prstGeom prst="rect">
            <a:avLst/>
          </a:prstGeom>
          <a:solidFill>
            <a:schemeClr val="bg1"/>
          </a:solidFill>
        </p:spPr>
        <p:txBody>
          <a:bodyPr lIns="90000" tIns="45000" rIns="90000" bIns="45000"/>
          <a:lstStyle/>
          <a:p>
            <a:pPr>
              <a:lnSpc>
                <a:spcPct val="100000"/>
              </a:lnSpc>
            </a:pPr>
            <a:r>
              <a:rPr lang="en-US" sz="2000" b="1">
                <a:solidFill>
                  <a:srgbClr val="000000"/>
                </a:solidFill>
                <a:latin typeface="Lucida Sans"/>
              </a:rPr>
              <a:t>7. Bitwise Left-Shift Operators</a:t>
            </a:r>
            <a:endParaRPr/>
          </a:p>
        </p:txBody>
      </p:sp>
      <p:sp>
        <p:nvSpPr>
          <p:cNvPr id="561" name="CustomShape 3"/>
          <p:cNvSpPr/>
          <p:nvPr/>
        </p:nvSpPr>
        <p:spPr>
          <a:xfrm>
            <a:off x="0" y="1295280"/>
            <a:ext cx="8457120" cy="1461240"/>
          </a:xfrm>
          <a:prstGeom prst="rect">
            <a:avLst/>
          </a:prstGeom>
        </p:spPr>
        <p:txBody>
          <a:bodyPr lIns="90000" tIns="45000" rIns="90000" bIns="45000"/>
          <a:lstStyle/>
          <a:p>
            <a:pPr>
              <a:lnSpc>
                <a:spcPct val="100000"/>
              </a:lnSpc>
              <a:buFont typeface="Wingdings" charset="2"/>
              <a:buChar char=""/>
            </a:pPr>
            <a:r>
              <a:rPr lang="en-US">
                <a:solidFill>
                  <a:srgbClr val="000000"/>
                </a:solidFill>
                <a:latin typeface="Lucida Bright"/>
              </a:rPr>
              <a:t>  The  bitwise shift right (&lt;&lt;) is a binary operator that requires two </a:t>
            </a:r>
            <a:endParaRPr/>
          </a:p>
          <a:p>
            <a:pPr>
              <a:lnSpc>
                <a:spcPct val="100000"/>
              </a:lnSpc>
            </a:pPr>
            <a:r>
              <a:rPr lang="en-US">
                <a:solidFill>
                  <a:srgbClr val="000000"/>
                </a:solidFill>
                <a:latin typeface="Lucida Bright"/>
              </a:rPr>
              <a:t>     integral operands .</a:t>
            </a:r>
            <a:endParaRPr/>
          </a:p>
          <a:p>
            <a:pPr>
              <a:lnSpc>
                <a:spcPct val="100000"/>
              </a:lnSpc>
              <a:buFont typeface="Wingdings" charset="2"/>
              <a:buChar char=""/>
            </a:pPr>
            <a:r>
              <a:rPr lang="en-US">
                <a:solidFill>
                  <a:srgbClr val="000000"/>
                </a:solidFill>
                <a:latin typeface="Lucida Bright"/>
              </a:rPr>
              <a:t>  The first operand is the value to be shifted. </a:t>
            </a:r>
            <a:endParaRPr/>
          </a:p>
          <a:p>
            <a:pPr>
              <a:lnSpc>
                <a:spcPct val="100000"/>
              </a:lnSpc>
              <a:buFont typeface="Wingdings" charset="2"/>
              <a:buChar char=""/>
            </a:pPr>
            <a:r>
              <a:rPr lang="en-US">
                <a:solidFill>
                  <a:srgbClr val="000000"/>
                </a:solidFill>
                <a:latin typeface="Lucida Bright"/>
              </a:rPr>
              <a:t>  The second operand specifies the number of bits to be shifted</a:t>
            </a:r>
            <a:r>
              <a:rPr lang="en-US">
                <a:solidFill>
                  <a:srgbClr val="000000"/>
                </a:solidFill>
                <a:latin typeface="Calibri"/>
              </a:rPr>
              <a:t>.</a:t>
            </a:r>
            <a:endParaRPr/>
          </a:p>
          <a:p>
            <a:pPr>
              <a:lnSpc>
                <a:spcPct val="100000"/>
              </a:lnSpc>
            </a:pPr>
            <a:r>
              <a:rPr lang="en-US">
                <a:solidFill>
                  <a:srgbClr val="000000"/>
                </a:solidFill>
                <a:latin typeface="Lucida Bright"/>
              </a:rPr>
              <a:t>Ex:  a &lt;&lt;=3; </a:t>
            </a:r>
            <a:r>
              <a:rPr lang="en-US">
                <a:solidFill>
                  <a:srgbClr val="008080"/>
                </a:solidFill>
                <a:latin typeface="Calibri"/>
              </a:rPr>
              <a:t>/* shift right 5 bits */ </a:t>
            </a:r>
            <a:endParaRPr/>
          </a:p>
        </p:txBody>
      </p:sp>
      <p:sp>
        <p:nvSpPr>
          <p:cNvPr id="562" name="CustomShape 4"/>
          <p:cNvSpPr/>
          <p:nvPr/>
        </p:nvSpPr>
        <p:spPr>
          <a:xfrm>
            <a:off x="6095880" y="2590920"/>
            <a:ext cx="2788200" cy="1348200"/>
          </a:xfrm>
          <a:prstGeom prst="wedgeRoundRectCallout">
            <a:avLst>
              <a:gd name="adj1" fmla="val -64287"/>
              <a:gd name="adj2" fmla="val 95764"/>
              <a:gd name="adj3" fmla="val 16667"/>
            </a:avLst>
          </a:prstGeom>
          <a:ln w="9360">
            <a:solidFill>
              <a:srgbClr val="FF00FF"/>
            </a:solidFill>
            <a:miter/>
          </a:ln>
        </p:spPr>
        <p:txBody>
          <a:bodyPr lIns="90000" tIns="45000" rIns="90000" bIns="45000"/>
          <a:lstStyle/>
          <a:p>
            <a:pPr>
              <a:lnSpc>
                <a:spcPct val="100000"/>
              </a:lnSpc>
            </a:pPr>
            <a:r>
              <a:rPr lang="en-US" sz="2400">
                <a:solidFill>
                  <a:srgbClr val="000099"/>
                </a:solidFill>
                <a:latin typeface="Times New Roman"/>
              </a:rPr>
              <a:t>Bits positions vacated by shift are filled with zeros</a:t>
            </a:r>
            <a:r>
              <a:rPr lang="en-US" sz="2400">
                <a:solidFill>
                  <a:srgbClr val="000000"/>
                </a:solidFill>
                <a:latin typeface="Times New Roman"/>
              </a:rPr>
              <a:t> </a:t>
            </a:r>
            <a:endParaRPr/>
          </a:p>
        </p:txBody>
      </p:sp>
      <p:sp>
        <p:nvSpPr>
          <p:cNvPr id="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CustomShape 1"/>
          <p:cNvSpPr/>
          <p:nvPr/>
        </p:nvSpPr>
        <p:spPr>
          <a:xfrm>
            <a:off x="0" y="914400"/>
            <a:ext cx="4647240" cy="394560"/>
          </a:xfrm>
          <a:prstGeom prst="rect">
            <a:avLst/>
          </a:prstGeom>
          <a:solidFill>
            <a:srgbClr val="C0504D"/>
          </a:solidFill>
        </p:spPr>
        <p:txBody>
          <a:bodyPr lIns="90000" tIns="45000" rIns="90000" bIns="45000"/>
          <a:lstStyle/>
          <a:p>
            <a:pPr>
              <a:lnSpc>
                <a:spcPct val="100000"/>
              </a:lnSpc>
            </a:pPr>
            <a:r>
              <a:rPr lang="en-US" sz="2000" b="1">
                <a:solidFill>
                  <a:srgbClr val="000000"/>
                </a:solidFill>
                <a:latin typeface="Lucida Sans"/>
              </a:rPr>
              <a:t>7. Bitwise Left-Shift Operators</a:t>
            </a:r>
            <a:endParaRPr/>
          </a:p>
        </p:txBody>
      </p:sp>
      <p:sp>
        <p:nvSpPr>
          <p:cNvPr id="565" name="CustomShape 3"/>
          <p:cNvSpPr/>
          <p:nvPr/>
        </p:nvSpPr>
        <p:spPr>
          <a:xfrm>
            <a:off x="0" y="1600200"/>
            <a:ext cx="9142920" cy="1186920"/>
          </a:xfrm>
          <a:prstGeom prst="rect">
            <a:avLst/>
          </a:prstGeom>
        </p:spPr>
        <p:txBody>
          <a:bodyPr lIns="90000" tIns="45000" rIns="90000" bIns="45000"/>
          <a:lstStyle/>
          <a:p>
            <a:pPr>
              <a:lnSpc>
                <a:spcPct val="100000"/>
              </a:lnSpc>
              <a:buFont typeface="Wingdings" charset="2"/>
              <a:buChar char=""/>
            </a:pPr>
            <a:r>
              <a:rPr lang="en-US">
                <a:solidFill>
                  <a:srgbClr val="000000"/>
                </a:solidFill>
                <a:latin typeface="Lucida Bright"/>
              </a:rPr>
              <a:t>  When we shift a binary numbers, the Left-shift  operator multiplies by a </a:t>
            </a:r>
            <a:endParaRPr/>
          </a:p>
          <a:p>
            <a:pPr>
              <a:lnSpc>
                <a:spcPct val="100000"/>
              </a:lnSpc>
            </a:pPr>
            <a:r>
              <a:rPr lang="en-US">
                <a:solidFill>
                  <a:srgbClr val="000000"/>
                </a:solidFill>
                <a:latin typeface="Lucida Bright"/>
              </a:rPr>
              <a:t>     power of 2. </a:t>
            </a:r>
            <a:endParaRPr/>
          </a:p>
          <a:p>
            <a:pPr>
              <a:lnSpc>
                <a:spcPct val="100000"/>
              </a:lnSpc>
              <a:buFont typeface="Wingdings" charset="2"/>
              <a:buChar char=""/>
            </a:pPr>
            <a:r>
              <a:rPr lang="en-US">
                <a:solidFill>
                  <a:srgbClr val="000000"/>
                </a:solidFill>
                <a:latin typeface="Lucida Bright"/>
              </a:rPr>
              <a:t>  If we shift a binary number two places to the left, we are multiplying by 4. </a:t>
            </a:r>
            <a:endParaRPr/>
          </a:p>
          <a:p>
            <a:pPr>
              <a:lnSpc>
                <a:spcPct val="100000"/>
              </a:lnSpc>
              <a:buFont typeface="Wingdings" charset="2"/>
              <a:buChar char=""/>
            </a:pPr>
            <a:r>
              <a:rPr lang="en-US">
                <a:solidFill>
                  <a:srgbClr val="000000"/>
                </a:solidFill>
                <a:latin typeface="Lucida Bright"/>
              </a:rPr>
              <a:t>  If we shift it three places , we are multiplying by 8.</a:t>
            </a:r>
            <a:endParaRPr/>
          </a:p>
        </p:txBody>
      </p:sp>
      <p:graphicFrame>
        <p:nvGraphicFramePr>
          <p:cNvPr id="566" name="Table 4"/>
          <p:cNvGraphicFramePr/>
          <p:nvPr/>
        </p:nvGraphicFramePr>
        <p:xfrm>
          <a:off x="914400" y="3429000"/>
          <a:ext cx="6094800" cy="2817000"/>
        </p:xfrm>
        <a:graphic>
          <a:graphicData uri="http://schemas.openxmlformats.org/drawingml/2006/table">
            <a:tbl>
              <a:tblPr/>
              <a:tblGrid>
                <a:gridCol w="2031840">
                  <a:extLst>
                    <a:ext uri="{9D8B030D-6E8A-4147-A177-3AD203B41FA5}">
                      <a16:colId xmlns:a16="http://schemas.microsoft.com/office/drawing/2014/main" val="20000"/>
                    </a:ext>
                  </a:extLst>
                </a:gridCol>
                <a:gridCol w="2031840">
                  <a:extLst>
                    <a:ext uri="{9D8B030D-6E8A-4147-A177-3AD203B41FA5}">
                      <a16:colId xmlns:a16="http://schemas.microsoft.com/office/drawing/2014/main" val="20001"/>
                    </a:ext>
                  </a:extLst>
                </a:gridCol>
                <a:gridCol w="2031120">
                  <a:extLst>
                    <a:ext uri="{9D8B030D-6E8A-4147-A177-3AD203B41FA5}">
                      <a16:colId xmlns:a16="http://schemas.microsoft.com/office/drawing/2014/main" val="20002"/>
                    </a:ext>
                  </a:extLst>
                </a:gridCol>
              </a:tblGrid>
              <a:tr h="622440">
                <a:tc>
                  <a:txBody>
                    <a:bodyPr/>
                    <a:lstStyle/>
                    <a:p>
                      <a:pPr>
                        <a:lnSpc>
                          <a:spcPct val="100000"/>
                        </a:lnSpc>
                      </a:pPr>
                      <a:r>
                        <a:rPr lang="en-US" b="1">
                          <a:solidFill>
                            <a:srgbClr val="FFFFFF"/>
                          </a:solidFill>
                          <a:latin typeface="Calibri"/>
                        </a:rPr>
                        <a:t>2 shift value</a:t>
                      </a:r>
                      <a:endParaRPr/>
                    </a:p>
                  </a:txBody>
                  <a:tcPr/>
                </a:tc>
                <a:tc>
                  <a:txBody>
                    <a:bodyPr/>
                    <a:lstStyle/>
                    <a:p>
                      <a:pPr>
                        <a:lnSpc>
                          <a:spcPct val="100000"/>
                        </a:lnSpc>
                      </a:pPr>
                      <a:r>
                        <a:rPr lang="en-US" b="1">
                          <a:solidFill>
                            <a:srgbClr val="FFFFFF"/>
                          </a:solidFill>
                          <a:latin typeface="Lucida Bright"/>
                        </a:rPr>
                        <a:t>Multiplies </a:t>
                      </a:r>
                      <a:r>
                        <a:rPr lang="en-US" b="1">
                          <a:solidFill>
                            <a:srgbClr val="FFFFFF"/>
                          </a:solidFill>
                          <a:latin typeface="Calibri"/>
                        </a:rPr>
                        <a:t>by</a:t>
                      </a:r>
                      <a:endParaRPr/>
                    </a:p>
                  </a:txBody>
                  <a:tcPr/>
                </a:tc>
                <a:tc>
                  <a:txBody>
                    <a:bodyPr/>
                    <a:lstStyle/>
                    <a:p>
                      <a:pPr>
                        <a:lnSpc>
                          <a:spcPct val="100000"/>
                        </a:lnSpc>
                      </a:pPr>
                      <a:r>
                        <a:rPr lang="en-US" b="1">
                          <a:solidFill>
                            <a:srgbClr val="FFFFFF"/>
                          </a:solidFill>
                          <a:latin typeface="Calibri"/>
                        </a:rPr>
                        <a:t>Shift Operator</a:t>
                      </a:r>
                      <a:endParaRPr/>
                    </a:p>
                  </a:txBody>
                  <a:tcPr/>
                </a:tc>
                <a:extLst>
                  <a:ext uri="{0D108BD9-81ED-4DB2-BD59-A6C34878D82A}">
                    <a16:rowId xmlns:a16="http://schemas.microsoft.com/office/drawing/2014/main" val="10000"/>
                  </a:ext>
                </a:extLst>
              </a:tr>
              <a:tr h="357120">
                <a:tc>
                  <a:txBody>
                    <a:bodyPr/>
                    <a:lstStyle/>
                    <a:p>
                      <a:pPr>
                        <a:lnSpc>
                          <a:spcPct val="100000"/>
                        </a:lnSpc>
                      </a:pPr>
                      <a:r>
                        <a:rPr lang="en-US">
                          <a:solidFill>
                            <a:srgbClr val="000000"/>
                          </a:solidFill>
                          <a:latin typeface="Calibri"/>
                        </a:rPr>
                        <a:t>1</a:t>
                      </a:r>
                      <a:endParaRPr/>
                    </a:p>
                  </a:txBody>
                  <a:tcPr/>
                </a:tc>
                <a:tc>
                  <a:txBody>
                    <a:bodyPr/>
                    <a:lstStyle/>
                    <a:p>
                      <a:pPr>
                        <a:lnSpc>
                          <a:spcPct val="100000"/>
                        </a:lnSpc>
                      </a:pPr>
                      <a:r>
                        <a:rPr lang="en-US">
                          <a:solidFill>
                            <a:srgbClr val="000000"/>
                          </a:solidFill>
                          <a:latin typeface="Calibri"/>
                        </a:rPr>
                        <a:t>2</a:t>
                      </a:r>
                      <a:endParaRPr/>
                    </a:p>
                  </a:txBody>
                  <a:tcPr/>
                </a:tc>
                <a:tc>
                  <a:txBody>
                    <a:bodyPr/>
                    <a:lstStyle/>
                    <a:p>
                      <a:pPr>
                        <a:lnSpc>
                          <a:spcPct val="100000"/>
                        </a:lnSpc>
                      </a:pPr>
                      <a:r>
                        <a:rPr lang="en-US">
                          <a:solidFill>
                            <a:srgbClr val="000000"/>
                          </a:solidFill>
                          <a:latin typeface="Calibri"/>
                        </a:rPr>
                        <a:t>&lt;&lt;1</a:t>
                      </a:r>
                      <a:endParaRPr/>
                    </a:p>
                  </a:txBody>
                  <a:tcPr/>
                </a:tc>
                <a:extLst>
                  <a:ext uri="{0D108BD9-81ED-4DB2-BD59-A6C34878D82A}">
                    <a16:rowId xmlns:a16="http://schemas.microsoft.com/office/drawing/2014/main" val="10001"/>
                  </a:ext>
                </a:extLst>
              </a:tr>
              <a:tr h="357120">
                <a:tc>
                  <a:txBody>
                    <a:bodyPr/>
                    <a:lstStyle/>
                    <a:p>
                      <a:pPr>
                        <a:lnSpc>
                          <a:spcPct val="100000"/>
                        </a:lnSpc>
                      </a:pPr>
                      <a:r>
                        <a:rPr lang="en-US">
                          <a:solidFill>
                            <a:srgbClr val="000000"/>
                          </a:solidFill>
                          <a:latin typeface="Calibri"/>
                        </a:rPr>
                        <a:t>2</a:t>
                      </a:r>
                      <a:endParaRPr/>
                    </a:p>
                  </a:txBody>
                  <a:tcPr/>
                </a:tc>
                <a:tc>
                  <a:txBody>
                    <a:bodyPr/>
                    <a:lstStyle/>
                    <a:p>
                      <a:pPr>
                        <a:lnSpc>
                          <a:spcPct val="100000"/>
                        </a:lnSpc>
                      </a:pPr>
                      <a:r>
                        <a:rPr lang="en-US">
                          <a:solidFill>
                            <a:srgbClr val="000000"/>
                          </a:solidFill>
                          <a:latin typeface="Calibri"/>
                        </a:rPr>
                        <a:t>4</a:t>
                      </a:r>
                      <a:endParaRPr/>
                    </a:p>
                  </a:txBody>
                  <a:tcPr/>
                </a:tc>
                <a:tc>
                  <a:txBody>
                    <a:bodyPr/>
                    <a:lstStyle/>
                    <a:p>
                      <a:pPr>
                        <a:lnSpc>
                          <a:spcPct val="100000"/>
                        </a:lnSpc>
                      </a:pPr>
                      <a:r>
                        <a:rPr lang="en-US">
                          <a:solidFill>
                            <a:srgbClr val="000000"/>
                          </a:solidFill>
                          <a:latin typeface="Calibri"/>
                        </a:rPr>
                        <a:t>&lt;&lt;2</a:t>
                      </a:r>
                      <a:endParaRPr/>
                    </a:p>
                  </a:txBody>
                  <a:tcPr/>
                </a:tc>
                <a:extLst>
                  <a:ext uri="{0D108BD9-81ED-4DB2-BD59-A6C34878D82A}">
                    <a16:rowId xmlns:a16="http://schemas.microsoft.com/office/drawing/2014/main" val="10002"/>
                  </a:ext>
                </a:extLst>
              </a:tr>
              <a:tr h="357120">
                <a:tc>
                  <a:txBody>
                    <a:bodyPr/>
                    <a:lstStyle/>
                    <a:p>
                      <a:pPr>
                        <a:lnSpc>
                          <a:spcPct val="100000"/>
                        </a:lnSpc>
                      </a:pPr>
                      <a:r>
                        <a:rPr lang="en-US">
                          <a:solidFill>
                            <a:srgbClr val="000000"/>
                          </a:solidFill>
                          <a:latin typeface="Calibri"/>
                        </a:rPr>
                        <a:t>3</a:t>
                      </a:r>
                      <a:endParaRPr/>
                    </a:p>
                  </a:txBody>
                  <a:tcPr/>
                </a:tc>
                <a:tc>
                  <a:txBody>
                    <a:bodyPr/>
                    <a:lstStyle/>
                    <a:p>
                      <a:pPr>
                        <a:lnSpc>
                          <a:spcPct val="100000"/>
                        </a:lnSpc>
                      </a:pPr>
                      <a:r>
                        <a:rPr lang="en-US">
                          <a:solidFill>
                            <a:srgbClr val="000000"/>
                          </a:solidFill>
                          <a:latin typeface="Calibri"/>
                        </a:rPr>
                        <a:t>8</a:t>
                      </a:r>
                      <a:endParaRPr/>
                    </a:p>
                  </a:txBody>
                  <a:tcPr/>
                </a:tc>
                <a:tc>
                  <a:txBody>
                    <a:bodyPr/>
                    <a:lstStyle/>
                    <a:p>
                      <a:pPr>
                        <a:lnSpc>
                          <a:spcPct val="100000"/>
                        </a:lnSpc>
                      </a:pPr>
                      <a:r>
                        <a:rPr lang="en-US">
                          <a:solidFill>
                            <a:srgbClr val="000000"/>
                          </a:solidFill>
                          <a:latin typeface="Calibri"/>
                        </a:rPr>
                        <a:t>&lt;&lt;3</a:t>
                      </a:r>
                      <a:endParaRPr/>
                    </a:p>
                  </a:txBody>
                  <a:tcPr/>
                </a:tc>
                <a:extLst>
                  <a:ext uri="{0D108BD9-81ED-4DB2-BD59-A6C34878D82A}">
                    <a16:rowId xmlns:a16="http://schemas.microsoft.com/office/drawing/2014/main" val="10003"/>
                  </a:ext>
                </a:extLst>
              </a:tr>
              <a:tr h="357120">
                <a:tc>
                  <a:txBody>
                    <a:bodyPr/>
                    <a:lstStyle/>
                    <a:p>
                      <a:pPr>
                        <a:lnSpc>
                          <a:spcPct val="100000"/>
                        </a:lnSpc>
                      </a:pPr>
                      <a:r>
                        <a:rPr lang="en-US">
                          <a:solidFill>
                            <a:srgbClr val="000000"/>
                          </a:solidFill>
                          <a:latin typeface="Calibri"/>
                        </a:rPr>
                        <a:t>4</a:t>
                      </a:r>
                      <a:endParaRPr/>
                    </a:p>
                  </a:txBody>
                  <a:tcPr/>
                </a:tc>
                <a:tc>
                  <a:txBody>
                    <a:bodyPr/>
                    <a:lstStyle/>
                    <a:p>
                      <a:pPr>
                        <a:lnSpc>
                          <a:spcPct val="100000"/>
                        </a:lnSpc>
                      </a:pPr>
                      <a:r>
                        <a:rPr lang="en-US">
                          <a:solidFill>
                            <a:srgbClr val="000000"/>
                          </a:solidFill>
                          <a:latin typeface="Calibri"/>
                        </a:rPr>
                        <a:t>16</a:t>
                      </a:r>
                      <a:endParaRPr/>
                    </a:p>
                  </a:txBody>
                  <a:tcPr/>
                </a:tc>
                <a:tc>
                  <a:txBody>
                    <a:bodyPr/>
                    <a:lstStyle/>
                    <a:p>
                      <a:pPr>
                        <a:lnSpc>
                          <a:spcPct val="100000"/>
                        </a:lnSpc>
                      </a:pPr>
                      <a:r>
                        <a:rPr lang="en-US">
                          <a:solidFill>
                            <a:srgbClr val="000000"/>
                          </a:solidFill>
                          <a:latin typeface="Calibri"/>
                        </a:rPr>
                        <a:t>&lt;&lt;4</a:t>
                      </a:r>
                      <a:endParaRPr/>
                    </a:p>
                  </a:txBody>
                  <a:tcPr/>
                </a:tc>
                <a:extLst>
                  <a:ext uri="{0D108BD9-81ED-4DB2-BD59-A6C34878D82A}">
                    <a16:rowId xmlns:a16="http://schemas.microsoft.com/office/drawing/2014/main" val="10004"/>
                  </a:ext>
                </a:extLst>
              </a:tr>
              <a:tr h="357120">
                <a:tc>
                  <a:txBody>
                    <a:bodyPr/>
                    <a:lstStyle/>
                    <a:p>
                      <a:pPr>
                        <a:lnSpc>
                          <a:spcPct val="100000"/>
                        </a:lnSpc>
                      </a:pPr>
                      <a:r>
                        <a:rPr lang="en-US">
                          <a:solidFill>
                            <a:srgbClr val="000000"/>
                          </a:solidFill>
                          <a:latin typeface="Calibri"/>
                        </a:rPr>
                        <a:t>….</a:t>
                      </a:r>
                      <a:endParaRPr/>
                    </a:p>
                  </a:txBody>
                  <a:tcPr/>
                </a:tc>
                <a:tc>
                  <a:txBody>
                    <a:bodyPr/>
                    <a:lstStyle/>
                    <a:p>
                      <a:pPr>
                        <a:lnSpc>
                          <a:spcPct val="100000"/>
                        </a:lnSpc>
                      </a:pPr>
                      <a:r>
                        <a:rPr lang="en-US">
                          <a:solidFill>
                            <a:srgbClr val="000000"/>
                          </a:solidFill>
                          <a:latin typeface="Calibri"/>
                        </a:rPr>
                        <a:t>……..</a:t>
                      </a:r>
                      <a:endParaRPr/>
                    </a:p>
                  </a:txBody>
                  <a:tcPr/>
                </a:tc>
                <a:tc>
                  <a:txBody>
                    <a:bodyPr/>
                    <a:lstStyle/>
                    <a:p>
                      <a:pPr>
                        <a:lnSpc>
                          <a:spcPct val="100000"/>
                        </a:lnSpc>
                      </a:pPr>
                      <a:r>
                        <a:rPr lang="en-US">
                          <a:solidFill>
                            <a:srgbClr val="000000"/>
                          </a:solidFill>
                          <a:latin typeface="Calibri"/>
                        </a:rPr>
                        <a:t>……</a:t>
                      </a:r>
                      <a:endParaRPr/>
                    </a:p>
                  </a:txBody>
                  <a:tcPr/>
                </a:tc>
                <a:extLst>
                  <a:ext uri="{0D108BD9-81ED-4DB2-BD59-A6C34878D82A}">
                    <a16:rowId xmlns:a16="http://schemas.microsoft.com/office/drawing/2014/main" val="10005"/>
                  </a:ext>
                </a:extLst>
              </a:tr>
              <a:tr h="357120">
                <a:tc>
                  <a:txBody>
                    <a:bodyPr/>
                    <a:lstStyle/>
                    <a:p>
                      <a:pPr>
                        <a:lnSpc>
                          <a:spcPct val="100000"/>
                        </a:lnSpc>
                      </a:pPr>
                      <a:r>
                        <a:rPr lang="en-US">
                          <a:solidFill>
                            <a:srgbClr val="000000"/>
                          </a:solidFill>
                          <a:latin typeface="Calibri"/>
                        </a:rPr>
                        <a:t>n</a:t>
                      </a:r>
                      <a:endParaRPr/>
                    </a:p>
                  </a:txBody>
                  <a:tcPr/>
                </a:tc>
                <a:tc>
                  <a:txBody>
                    <a:bodyPr/>
                    <a:lstStyle/>
                    <a:p>
                      <a:pPr>
                        <a:lnSpc>
                          <a:spcPct val="100000"/>
                        </a:lnSpc>
                      </a:pPr>
                      <a:r>
                        <a:rPr lang="en-US">
                          <a:solidFill>
                            <a:srgbClr val="000000"/>
                          </a:solidFill>
                          <a:latin typeface="Calibri"/>
                        </a:rPr>
                        <a:t>2n</a:t>
                      </a:r>
                      <a:endParaRPr/>
                    </a:p>
                  </a:txBody>
                  <a:tcPr/>
                </a:tc>
                <a:tc>
                  <a:txBody>
                    <a:bodyPr/>
                    <a:lstStyle/>
                    <a:p>
                      <a:pPr>
                        <a:lnSpc>
                          <a:spcPct val="100000"/>
                        </a:lnSpc>
                      </a:pPr>
                      <a:r>
                        <a:rPr lang="en-US">
                          <a:solidFill>
                            <a:srgbClr val="000000"/>
                          </a:solidFill>
                          <a:latin typeface="Calibri"/>
                        </a:rPr>
                        <a:t>&lt;&lt;n</a:t>
                      </a:r>
                      <a:endParaRPr/>
                    </a:p>
                  </a:txBody>
                  <a:tcPr/>
                </a:tc>
                <a:extLst>
                  <a:ext uri="{0D108BD9-81ED-4DB2-BD59-A6C34878D82A}">
                    <a16:rowId xmlns:a16="http://schemas.microsoft.com/office/drawing/2014/main" val="10006"/>
                  </a:ext>
                </a:extLst>
              </a:tr>
            </a:tbl>
          </a:graphicData>
        </a:graphic>
      </p:graphicFrame>
      <p:sp>
        <p:nvSpPr>
          <p:cNvPr id="567" name="CustomShape 5"/>
          <p:cNvSpPr/>
          <p:nvPr/>
        </p:nvSpPr>
        <p:spPr>
          <a:xfrm>
            <a:off x="1600200" y="6324480"/>
            <a:ext cx="5028120" cy="363960"/>
          </a:xfrm>
          <a:prstGeom prst="rect">
            <a:avLst/>
          </a:prstGeom>
          <a:solidFill>
            <a:srgbClr val="FF0000"/>
          </a:solidFill>
        </p:spPr>
        <p:txBody>
          <a:bodyPr lIns="90000" tIns="45000" rIns="90000" bIns="45000"/>
          <a:lstStyle/>
          <a:p>
            <a:pPr>
              <a:lnSpc>
                <a:spcPct val="100000"/>
              </a:lnSpc>
            </a:pPr>
            <a:r>
              <a:rPr lang="en-US" dirty="0">
                <a:solidFill>
                  <a:srgbClr val="000000"/>
                </a:solidFill>
                <a:latin typeface="Arial"/>
              </a:rPr>
              <a:t>Program for bitwise shift operators </a:t>
            </a:r>
            <a:r>
              <a:rPr lang="en-US" dirty="0">
                <a:solidFill>
                  <a:srgbClr val="000000"/>
                </a:solidFill>
                <a:latin typeface="Arial"/>
                <a:hlinkClick r:id="rId2" action="ppaction://hlinkfile"/>
              </a:rPr>
              <a:t>u1_ex26.c</a:t>
            </a:r>
            <a:endParaRPr dirty="0"/>
          </a:p>
        </p:txBody>
      </p:sp>
      <p:sp>
        <p:nvSpPr>
          <p:cNvPr id="7"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CustomShape 1"/>
          <p:cNvSpPr/>
          <p:nvPr/>
        </p:nvSpPr>
        <p:spPr>
          <a:xfrm>
            <a:off x="0" y="914400"/>
            <a:ext cx="3427920" cy="394560"/>
          </a:xfrm>
          <a:prstGeom prst="rect">
            <a:avLst/>
          </a:prstGeom>
          <a:solidFill>
            <a:srgbClr val="C0504D"/>
          </a:solidFill>
        </p:spPr>
        <p:txBody>
          <a:bodyPr lIns="90000" tIns="45000" rIns="90000" bIns="45000"/>
          <a:lstStyle/>
          <a:p>
            <a:pPr>
              <a:lnSpc>
                <a:spcPct val="100000"/>
              </a:lnSpc>
            </a:pPr>
            <a:r>
              <a:rPr lang="en-US" sz="2000" b="1">
                <a:solidFill>
                  <a:srgbClr val="000000"/>
                </a:solidFill>
                <a:latin typeface="Lucida Sans"/>
              </a:rPr>
              <a:t>8. Special Operators</a:t>
            </a:r>
            <a:endParaRPr/>
          </a:p>
        </p:txBody>
      </p:sp>
      <p:sp>
        <p:nvSpPr>
          <p:cNvPr id="570" name="CustomShape 3"/>
          <p:cNvSpPr/>
          <p:nvPr/>
        </p:nvSpPr>
        <p:spPr>
          <a:xfrm>
            <a:off x="0" y="1371600"/>
            <a:ext cx="9142920" cy="6123960"/>
          </a:xfrm>
          <a:prstGeom prst="rect">
            <a:avLst/>
          </a:prstGeom>
        </p:spPr>
        <p:txBody>
          <a:bodyPr lIns="90000" tIns="45000" rIns="90000" bIns="45000"/>
          <a:lstStyle/>
          <a:p>
            <a:pPr>
              <a:lnSpc>
                <a:spcPct val="100000"/>
              </a:lnSpc>
            </a:pPr>
            <a:r>
              <a:rPr lang="en-US">
                <a:solidFill>
                  <a:srgbClr val="000000"/>
                </a:solidFill>
                <a:latin typeface="Lucida Bright"/>
              </a:rPr>
              <a:t>C supports some special operators of interest such as comma operator, size of</a:t>
            </a:r>
            <a:endParaRPr/>
          </a:p>
          <a:p>
            <a:pPr>
              <a:lnSpc>
                <a:spcPct val="100000"/>
              </a:lnSpc>
            </a:pPr>
            <a:r>
              <a:rPr lang="en-US">
                <a:solidFill>
                  <a:srgbClr val="000000"/>
                </a:solidFill>
                <a:latin typeface="Lucida Bright"/>
              </a:rPr>
              <a:t>operator, pointer operators (&amp; and *) and member selection operators (. and -&gt;).</a:t>
            </a:r>
            <a:endParaRPr/>
          </a:p>
          <a:p>
            <a:pPr>
              <a:lnSpc>
                <a:spcPct val="100000"/>
              </a:lnSpc>
            </a:pPr>
            <a:endParaRPr/>
          </a:p>
          <a:p>
            <a:pPr>
              <a:lnSpc>
                <a:spcPct val="100000"/>
              </a:lnSpc>
            </a:pPr>
            <a:r>
              <a:rPr lang="en-US">
                <a:solidFill>
                  <a:srgbClr val="000000"/>
                </a:solidFill>
                <a:latin typeface="Lucida Bright"/>
              </a:rPr>
              <a:t>The size of and the comma operators are discussed here.</a:t>
            </a:r>
            <a:endParaRPr/>
          </a:p>
          <a:p>
            <a:pPr>
              <a:lnSpc>
                <a:spcPct val="100000"/>
              </a:lnSpc>
            </a:pPr>
            <a:endParaRPr/>
          </a:p>
          <a:p>
            <a:pPr>
              <a:lnSpc>
                <a:spcPct val="100000"/>
              </a:lnSpc>
            </a:pPr>
            <a:r>
              <a:rPr lang="en-US" b="1">
                <a:solidFill>
                  <a:srgbClr val="000000"/>
                </a:solidFill>
                <a:latin typeface="Lucida Bright"/>
              </a:rPr>
              <a:t>The Comma Operator</a:t>
            </a:r>
            <a:endParaRPr/>
          </a:p>
          <a:p>
            <a:pPr>
              <a:lnSpc>
                <a:spcPct val="100000"/>
              </a:lnSpc>
            </a:pPr>
            <a:r>
              <a:rPr lang="en-US">
                <a:solidFill>
                  <a:srgbClr val="000000"/>
                </a:solidFill>
                <a:latin typeface="Lucida Bright"/>
              </a:rPr>
              <a:t>The comma operator can be used to link related expressions together. A comma linked list of expressions are evaluated left to right and value of right most expression is the value of the combined expression.</a:t>
            </a:r>
            <a:endParaRPr/>
          </a:p>
          <a:p>
            <a:pPr>
              <a:lnSpc>
                <a:spcPct val="100000"/>
              </a:lnSpc>
            </a:pPr>
            <a:endParaRPr/>
          </a:p>
          <a:p>
            <a:pPr>
              <a:lnSpc>
                <a:spcPct val="100000"/>
              </a:lnSpc>
            </a:pPr>
            <a:r>
              <a:rPr lang="en-US">
                <a:solidFill>
                  <a:srgbClr val="000000"/>
                </a:solidFill>
                <a:latin typeface="Lucida Bright"/>
              </a:rPr>
              <a:t>For example the statement</a:t>
            </a:r>
            <a:endParaRPr/>
          </a:p>
          <a:p>
            <a:pPr>
              <a:lnSpc>
                <a:spcPct val="100000"/>
              </a:lnSpc>
            </a:pPr>
            <a:r>
              <a:rPr lang="en-US">
                <a:solidFill>
                  <a:srgbClr val="000000"/>
                </a:solidFill>
                <a:latin typeface="Lucida Bright"/>
              </a:rPr>
              <a:t>value = (x = 10, y = 5, x + y);</a:t>
            </a:r>
            <a:endParaRPr/>
          </a:p>
          <a:p>
            <a:pPr>
              <a:lnSpc>
                <a:spcPct val="100000"/>
              </a:lnSpc>
            </a:pPr>
            <a:endParaRPr/>
          </a:p>
          <a:p>
            <a:pPr>
              <a:lnSpc>
                <a:spcPct val="100000"/>
              </a:lnSpc>
            </a:pPr>
            <a:r>
              <a:rPr lang="en-US">
                <a:solidFill>
                  <a:srgbClr val="000000"/>
                </a:solidFill>
                <a:latin typeface="Lucida Bright"/>
              </a:rPr>
              <a:t>First assigns 10 to x and 5 to y and finally assigns 15 to value. Since comma has</a:t>
            </a:r>
            <a:endParaRPr/>
          </a:p>
          <a:p>
            <a:pPr>
              <a:lnSpc>
                <a:spcPct val="100000"/>
              </a:lnSpc>
            </a:pPr>
            <a:r>
              <a:rPr lang="en-US">
                <a:solidFill>
                  <a:srgbClr val="000000"/>
                </a:solidFill>
                <a:latin typeface="Lucida Bright"/>
              </a:rPr>
              <a:t>the lowest precedence in operators the parenthesis is necessary. Some examples of comma operator are In for loops:</a:t>
            </a:r>
            <a:endParaRPr/>
          </a:p>
          <a:p>
            <a:pPr>
              <a:lnSpc>
                <a:spcPct val="100000"/>
              </a:lnSpc>
            </a:pPr>
            <a:r>
              <a:rPr lang="en-US">
                <a:solidFill>
                  <a:srgbClr val="000000"/>
                </a:solidFill>
                <a:latin typeface="Lucida Bright"/>
              </a:rPr>
              <a:t>for (n=1, m=10, n &lt;=m; n++,m++)</a:t>
            </a:r>
            <a:endParaRPr/>
          </a:p>
          <a:p>
            <a:pPr>
              <a:lnSpc>
                <a:spcPct val="100000"/>
              </a:lnSpc>
            </a:pPr>
            <a:r>
              <a:rPr lang="en-US">
                <a:solidFill>
                  <a:srgbClr val="000000"/>
                </a:solidFill>
                <a:latin typeface="Lucida Bright"/>
              </a:rPr>
              <a:t>In while loops  	While (c=getchar(), c != ‘10’)</a:t>
            </a:r>
            <a:endParaRPr/>
          </a:p>
          <a:p>
            <a:pPr>
              <a:lnSpc>
                <a:spcPct val="100000"/>
              </a:lnSpc>
            </a:pPr>
            <a:r>
              <a:rPr lang="en-US">
                <a:solidFill>
                  <a:srgbClr val="000000"/>
                </a:solidFill>
                <a:latin typeface="Lucida Bright"/>
              </a:rPr>
              <a:t>Exchanging values  t = x, x = y, y = t; </a:t>
            </a:r>
            <a:r>
              <a:rPr lang="en-US">
                <a:solidFill>
                  <a:srgbClr val="000000"/>
                </a:solidFill>
                <a:latin typeface="Calibri"/>
              </a:rPr>
              <a:t>.</a:t>
            </a:r>
            <a:endParaRPr/>
          </a:p>
        </p:txBody>
      </p:sp>
      <p:sp>
        <p:nvSpPr>
          <p:cNvPr id="571" name="CustomShape 4"/>
          <p:cNvSpPr/>
          <p:nvPr/>
        </p:nvSpPr>
        <p:spPr>
          <a:xfrm>
            <a:off x="4495680" y="6488640"/>
            <a:ext cx="4647240" cy="363960"/>
          </a:xfrm>
          <a:prstGeom prst="rect">
            <a:avLst/>
          </a:prstGeom>
          <a:solidFill>
            <a:srgbClr val="FF0000"/>
          </a:solidFill>
        </p:spPr>
        <p:txBody>
          <a:bodyPr lIns="90000" tIns="45000" rIns="90000" bIns="45000"/>
          <a:lstStyle/>
          <a:p>
            <a:pPr>
              <a:lnSpc>
                <a:spcPct val="100000"/>
              </a:lnSpc>
            </a:pPr>
            <a:r>
              <a:rPr lang="en-US" dirty="0">
                <a:solidFill>
                  <a:srgbClr val="000000"/>
                </a:solidFill>
                <a:latin typeface="Arial"/>
              </a:rPr>
              <a:t>Program for comma </a:t>
            </a:r>
            <a:r>
              <a:rPr lang="en-US" dirty="0">
                <a:solidFill>
                  <a:srgbClr val="000000"/>
                </a:solidFill>
                <a:latin typeface="Arial"/>
                <a:hlinkClick r:id="rId2" action="ppaction://hlinkfile"/>
              </a:rPr>
              <a:t>operators</a:t>
            </a:r>
            <a:r>
              <a:rPr lang="en-US" dirty="0">
                <a:solidFill>
                  <a:srgbClr val="000000"/>
                </a:solidFill>
                <a:latin typeface="Arial"/>
              </a:rPr>
              <a:t> u1_ex27.c</a:t>
            </a:r>
            <a:endParaRPr dirty="0"/>
          </a:p>
        </p:txBody>
      </p:sp>
      <p:sp>
        <p:nvSpPr>
          <p:cNvPr id="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0" y="1844824"/>
            <a:ext cx="8609400" cy="4204440"/>
          </a:xfrm>
          <a:prstGeom prst="rect">
            <a:avLst/>
          </a:prstGeom>
        </p:spPr>
        <p:txBody>
          <a:bodyPr lIns="90000" tIns="45000" rIns="90000" bIns="45000"/>
          <a:lstStyle/>
          <a:p>
            <a:pPr>
              <a:lnSpc>
                <a:spcPct val="100000"/>
              </a:lnSpc>
            </a:pPr>
            <a:r>
              <a:rPr lang="en-US" b="1" dirty="0">
                <a:solidFill>
                  <a:srgbClr val="000000"/>
                </a:solidFill>
                <a:latin typeface="Lucida Bright"/>
              </a:rPr>
              <a:t>The size of Operator</a:t>
            </a:r>
            <a:endParaRPr dirty="0"/>
          </a:p>
          <a:p>
            <a:pPr>
              <a:lnSpc>
                <a:spcPct val="100000"/>
              </a:lnSpc>
            </a:pPr>
            <a:endParaRPr dirty="0"/>
          </a:p>
          <a:p>
            <a:pPr>
              <a:lnSpc>
                <a:spcPct val="100000"/>
              </a:lnSpc>
            </a:pPr>
            <a:r>
              <a:rPr lang="en-US" dirty="0">
                <a:solidFill>
                  <a:srgbClr val="000000"/>
                </a:solidFill>
                <a:latin typeface="Lucida Bright"/>
              </a:rPr>
              <a:t>The operator size of gives the size of the data type or variable in terms of bytes occupied in the memory. The operand may be a variable, a constant or a data type qualifier.</a:t>
            </a:r>
            <a:endParaRPr dirty="0"/>
          </a:p>
          <a:p>
            <a:pPr>
              <a:lnSpc>
                <a:spcPct val="100000"/>
              </a:lnSpc>
            </a:pPr>
            <a:endParaRPr dirty="0"/>
          </a:p>
          <a:p>
            <a:pPr>
              <a:lnSpc>
                <a:spcPct val="100000"/>
              </a:lnSpc>
            </a:pPr>
            <a:r>
              <a:rPr lang="en-US" b="1" dirty="0">
                <a:solidFill>
                  <a:srgbClr val="000000"/>
                </a:solidFill>
                <a:latin typeface="Lucida Bright"/>
              </a:rPr>
              <a:t>Example</a:t>
            </a:r>
            <a:endParaRPr dirty="0"/>
          </a:p>
          <a:p>
            <a:pPr>
              <a:lnSpc>
                <a:spcPct val="100000"/>
              </a:lnSpc>
            </a:pPr>
            <a:r>
              <a:rPr lang="en-US" dirty="0">
                <a:solidFill>
                  <a:srgbClr val="000000"/>
                </a:solidFill>
                <a:latin typeface="Lucida Bright"/>
              </a:rPr>
              <a:t>m = </a:t>
            </a:r>
            <a:r>
              <a:rPr lang="en-US" dirty="0" err="1">
                <a:solidFill>
                  <a:srgbClr val="000000"/>
                </a:solidFill>
                <a:latin typeface="Lucida Bright"/>
              </a:rPr>
              <a:t>sizeof</a:t>
            </a:r>
            <a:r>
              <a:rPr lang="en-US" dirty="0">
                <a:solidFill>
                  <a:srgbClr val="000000"/>
                </a:solidFill>
                <a:latin typeface="Lucida Bright"/>
              </a:rPr>
              <a:t> (sum);</a:t>
            </a:r>
            <a:endParaRPr dirty="0"/>
          </a:p>
          <a:p>
            <a:pPr>
              <a:lnSpc>
                <a:spcPct val="100000"/>
              </a:lnSpc>
            </a:pPr>
            <a:r>
              <a:rPr lang="en-US" dirty="0">
                <a:solidFill>
                  <a:srgbClr val="000000"/>
                </a:solidFill>
                <a:latin typeface="Lucida Bright"/>
              </a:rPr>
              <a:t>n = </a:t>
            </a:r>
            <a:r>
              <a:rPr lang="en-US" dirty="0" err="1">
                <a:solidFill>
                  <a:srgbClr val="000000"/>
                </a:solidFill>
                <a:latin typeface="Lucida Bright"/>
              </a:rPr>
              <a:t>sizeof</a:t>
            </a:r>
            <a:r>
              <a:rPr lang="en-US" dirty="0">
                <a:solidFill>
                  <a:srgbClr val="000000"/>
                </a:solidFill>
                <a:latin typeface="Lucida Bright"/>
              </a:rPr>
              <a:t> (long </a:t>
            </a:r>
            <a:r>
              <a:rPr lang="en-US" dirty="0" err="1">
                <a:solidFill>
                  <a:srgbClr val="000000"/>
                </a:solidFill>
                <a:latin typeface="Lucida Bright"/>
              </a:rPr>
              <a:t>int</a:t>
            </a:r>
            <a:r>
              <a:rPr lang="en-US" dirty="0">
                <a:solidFill>
                  <a:srgbClr val="000000"/>
                </a:solidFill>
                <a:latin typeface="Lucida Bright"/>
              </a:rPr>
              <a:t>);</a:t>
            </a:r>
            <a:endParaRPr dirty="0"/>
          </a:p>
          <a:p>
            <a:pPr>
              <a:lnSpc>
                <a:spcPct val="100000"/>
              </a:lnSpc>
            </a:pPr>
            <a:r>
              <a:rPr lang="en-US" dirty="0">
                <a:solidFill>
                  <a:srgbClr val="000000"/>
                </a:solidFill>
                <a:latin typeface="Lucida Bright"/>
              </a:rPr>
              <a:t>k = </a:t>
            </a:r>
            <a:r>
              <a:rPr lang="en-US" dirty="0" err="1">
                <a:solidFill>
                  <a:srgbClr val="000000"/>
                </a:solidFill>
                <a:latin typeface="Lucida Bright"/>
              </a:rPr>
              <a:t>sizeof</a:t>
            </a:r>
            <a:r>
              <a:rPr lang="en-US" dirty="0">
                <a:solidFill>
                  <a:srgbClr val="000000"/>
                </a:solidFill>
                <a:latin typeface="Lucida Bright"/>
              </a:rPr>
              <a:t> (235L);</a:t>
            </a:r>
            <a:endParaRPr dirty="0"/>
          </a:p>
          <a:p>
            <a:pPr>
              <a:lnSpc>
                <a:spcPct val="100000"/>
              </a:lnSpc>
            </a:pPr>
            <a:endParaRPr dirty="0"/>
          </a:p>
          <a:p>
            <a:pPr>
              <a:lnSpc>
                <a:spcPct val="100000"/>
              </a:lnSpc>
            </a:pPr>
            <a:r>
              <a:rPr lang="en-US" dirty="0">
                <a:solidFill>
                  <a:srgbClr val="000000"/>
                </a:solidFill>
                <a:latin typeface="Lucida Bright"/>
              </a:rPr>
              <a:t>The size of operator is normally used to determine the lengths of arrays and structures when their sizes are not known to the programmer. It is also used to allocate memory space dynamically to variables during the execution of the program</a:t>
            </a:r>
            <a:endParaRPr dirty="0"/>
          </a:p>
        </p:txBody>
      </p:sp>
      <p:sp>
        <p:nvSpPr>
          <p:cNvPr id="573" name="CustomShape 2"/>
          <p:cNvSpPr/>
          <p:nvPr/>
        </p:nvSpPr>
        <p:spPr>
          <a:xfrm>
            <a:off x="0" y="914400"/>
            <a:ext cx="3047040" cy="698760"/>
          </a:xfrm>
          <a:prstGeom prst="rect">
            <a:avLst/>
          </a:prstGeom>
          <a:solidFill>
            <a:srgbClr val="C0504D"/>
          </a:solidFill>
        </p:spPr>
        <p:txBody>
          <a:bodyPr lIns="90000" tIns="45000" rIns="90000" bIns="45000"/>
          <a:lstStyle/>
          <a:p>
            <a:pPr>
              <a:lnSpc>
                <a:spcPct val="100000"/>
              </a:lnSpc>
            </a:pPr>
            <a:r>
              <a:rPr lang="en-US" sz="2000" b="1">
                <a:solidFill>
                  <a:srgbClr val="000000"/>
                </a:solidFill>
                <a:latin typeface="Lucida Sans"/>
              </a:rPr>
              <a:t>8. Special Operators</a:t>
            </a:r>
            <a:endParaRPr/>
          </a:p>
        </p:txBody>
      </p:sp>
      <p:sp>
        <p:nvSpPr>
          <p:cNvPr id="575" name="CustomShape 4"/>
          <p:cNvSpPr/>
          <p:nvPr/>
        </p:nvSpPr>
        <p:spPr>
          <a:xfrm>
            <a:off x="1981080" y="6324480"/>
            <a:ext cx="4647240" cy="363960"/>
          </a:xfrm>
          <a:prstGeom prst="rect">
            <a:avLst/>
          </a:prstGeom>
          <a:solidFill>
            <a:srgbClr val="FF0000"/>
          </a:solidFill>
        </p:spPr>
        <p:txBody>
          <a:bodyPr lIns="90000" tIns="45000" rIns="90000" bIns="45000"/>
          <a:lstStyle/>
          <a:p>
            <a:pPr>
              <a:lnSpc>
                <a:spcPct val="100000"/>
              </a:lnSpc>
            </a:pPr>
            <a:r>
              <a:rPr lang="en-US" dirty="0">
                <a:solidFill>
                  <a:srgbClr val="000000"/>
                </a:solidFill>
                <a:latin typeface="Arial"/>
              </a:rPr>
              <a:t>Program for </a:t>
            </a:r>
            <a:r>
              <a:rPr lang="en-US" dirty="0" err="1">
                <a:solidFill>
                  <a:srgbClr val="000000"/>
                </a:solidFill>
                <a:latin typeface="Arial"/>
              </a:rPr>
              <a:t>sizeof</a:t>
            </a:r>
            <a:r>
              <a:rPr lang="en-US" dirty="0">
                <a:solidFill>
                  <a:srgbClr val="000000"/>
                </a:solidFill>
                <a:latin typeface="Arial"/>
              </a:rPr>
              <a:t> operators </a:t>
            </a:r>
            <a:r>
              <a:rPr lang="en-US" dirty="0">
                <a:solidFill>
                  <a:srgbClr val="000000"/>
                </a:solidFill>
                <a:latin typeface="Arial"/>
                <a:hlinkClick r:id="rId2" action="ppaction://hlinkfile"/>
              </a:rPr>
              <a:t>u1_ex28.c</a:t>
            </a:r>
            <a:endParaRPr dirty="0"/>
          </a:p>
        </p:txBody>
      </p:sp>
      <p:sp>
        <p:nvSpPr>
          <p:cNvPr id="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Operators					   </a:t>
            </a:r>
            <a:endParaRPr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CustomShape 1"/>
          <p:cNvSpPr/>
          <p:nvPr/>
        </p:nvSpPr>
        <p:spPr>
          <a:xfrm>
            <a:off x="0" y="914400"/>
            <a:ext cx="2658794" cy="442800"/>
          </a:xfrm>
          <a:prstGeom prst="rect">
            <a:avLst/>
          </a:prstGeom>
          <a:solidFill>
            <a:srgbClr val="C0504D"/>
          </a:solidFill>
        </p:spPr>
        <p:txBody>
          <a:bodyPr lIns="90000" tIns="45000" rIns="90000" bIns="45000"/>
          <a:lstStyle/>
          <a:p>
            <a:pPr>
              <a:lnSpc>
                <a:spcPct val="100000"/>
              </a:lnSpc>
            </a:pPr>
            <a:r>
              <a:rPr lang="en-US" sz="2000" b="1" u="sng" dirty="0">
                <a:solidFill>
                  <a:srgbClr val="000000"/>
                </a:solidFill>
                <a:latin typeface="Lucida Sans"/>
              </a:rPr>
              <a:t>Precedence</a:t>
            </a:r>
            <a:endParaRPr dirty="0"/>
          </a:p>
        </p:txBody>
      </p:sp>
      <p:sp>
        <p:nvSpPr>
          <p:cNvPr id="630" name="CustomShape 2"/>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Precedence and </a:t>
            </a:r>
            <a:r>
              <a:rPr lang="en-US" sz="4000" b="1" dirty="0" err="1">
                <a:solidFill>
                  <a:srgbClr val="000000"/>
                </a:solidFill>
                <a:latin typeface="Calibri"/>
              </a:rPr>
              <a:t>Associativity</a:t>
            </a:r>
            <a:endParaRPr dirty="0"/>
          </a:p>
        </p:txBody>
      </p:sp>
      <p:sp>
        <p:nvSpPr>
          <p:cNvPr id="631" name="CustomShape 3"/>
          <p:cNvSpPr/>
          <p:nvPr/>
        </p:nvSpPr>
        <p:spPr>
          <a:xfrm>
            <a:off x="0" y="1371600"/>
            <a:ext cx="8762040" cy="1461240"/>
          </a:xfrm>
          <a:prstGeom prst="rect">
            <a:avLst/>
          </a:prstGeom>
        </p:spPr>
        <p:txBody>
          <a:bodyPr lIns="90000" tIns="45000" rIns="90000" bIns="45000"/>
          <a:lstStyle/>
          <a:p>
            <a:pPr>
              <a:lnSpc>
                <a:spcPct val="100000"/>
              </a:lnSpc>
              <a:buFont typeface="Calibri"/>
              <a:buAutoNum type="arabicPeriod"/>
            </a:pPr>
            <a:r>
              <a:rPr lang="en-US">
                <a:solidFill>
                  <a:srgbClr val="000000"/>
                </a:solidFill>
                <a:latin typeface="Lucida Bright"/>
              </a:rPr>
              <a:t>Precedence is used to determine the order in which different operators in a complex expression are evaluated .</a:t>
            </a:r>
            <a:endParaRPr/>
          </a:p>
          <a:p>
            <a:pPr>
              <a:lnSpc>
                <a:spcPct val="100000"/>
              </a:lnSpc>
              <a:buFont typeface="Calibri"/>
              <a:buAutoNum type="arabicPeriod"/>
            </a:pPr>
            <a:r>
              <a:rPr lang="en-US">
                <a:solidFill>
                  <a:srgbClr val="000000"/>
                </a:solidFill>
                <a:latin typeface="Lucida Bright"/>
              </a:rPr>
              <a:t>C extents the concept to 15 levels.</a:t>
            </a:r>
            <a:endParaRPr/>
          </a:p>
          <a:p>
            <a:pPr>
              <a:lnSpc>
                <a:spcPct val="100000"/>
              </a:lnSpc>
            </a:pPr>
            <a:r>
              <a:rPr lang="en-US">
                <a:solidFill>
                  <a:srgbClr val="000000"/>
                </a:solidFill>
                <a:latin typeface="Lucida Bright"/>
              </a:rPr>
              <a:t>	Ex: 2+3*4=(2+(3*4))=14</a:t>
            </a:r>
            <a:endParaRPr/>
          </a:p>
          <a:p>
            <a:pPr>
              <a:lnSpc>
                <a:spcPct val="100000"/>
              </a:lnSpc>
            </a:pPr>
            <a:r>
              <a:rPr lang="en-US">
                <a:solidFill>
                  <a:srgbClr val="000000"/>
                </a:solidFill>
                <a:latin typeface="Lucida Bright"/>
              </a:rPr>
              <a:t>       	-b++=(-(b++)) </a:t>
            </a:r>
            <a:endParaRPr/>
          </a:p>
        </p:txBody>
      </p:sp>
      <p:sp>
        <p:nvSpPr>
          <p:cNvPr id="632" name="CustomShape 4"/>
          <p:cNvSpPr/>
          <p:nvPr/>
        </p:nvSpPr>
        <p:spPr>
          <a:xfrm>
            <a:off x="0" y="2819520"/>
            <a:ext cx="2658794" cy="470520"/>
          </a:xfrm>
          <a:prstGeom prst="rect">
            <a:avLst/>
          </a:prstGeom>
          <a:solidFill>
            <a:srgbClr val="C0504D"/>
          </a:solidFill>
        </p:spPr>
        <p:txBody>
          <a:bodyPr lIns="90000" tIns="45000" rIns="90000" bIns="45000"/>
          <a:lstStyle/>
          <a:p>
            <a:pPr>
              <a:lnSpc>
                <a:spcPct val="100000"/>
              </a:lnSpc>
            </a:pPr>
            <a:r>
              <a:rPr lang="en-US" sz="2000" b="1" u="sng" dirty="0">
                <a:solidFill>
                  <a:srgbClr val="000000"/>
                </a:solidFill>
                <a:latin typeface="Lucida Sans"/>
              </a:rPr>
              <a:t>Associativity</a:t>
            </a:r>
            <a:endParaRPr dirty="0"/>
          </a:p>
        </p:txBody>
      </p:sp>
      <p:sp>
        <p:nvSpPr>
          <p:cNvPr id="633" name="CustomShape 5"/>
          <p:cNvSpPr/>
          <p:nvPr/>
        </p:nvSpPr>
        <p:spPr>
          <a:xfrm>
            <a:off x="152280" y="3276720"/>
            <a:ext cx="8152200" cy="1461240"/>
          </a:xfrm>
          <a:prstGeom prst="rect">
            <a:avLst/>
          </a:prstGeom>
        </p:spPr>
        <p:txBody>
          <a:bodyPr lIns="90000" tIns="45000" rIns="90000" bIns="45000"/>
          <a:lstStyle/>
          <a:p>
            <a:pPr>
              <a:lnSpc>
                <a:spcPct val="100000"/>
              </a:lnSpc>
              <a:buFont typeface="Calibri"/>
              <a:buAutoNum type="arabicPeriod"/>
            </a:pPr>
            <a:r>
              <a:rPr lang="en-US">
                <a:solidFill>
                  <a:srgbClr val="000000"/>
                </a:solidFill>
                <a:latin typeface="Lucida Bright"/>
              </a:rPr>
              <a:t>Associativity is used to determine the order in which operators with the same precedence are evaluated in a complex expression.</a:t>
            </a:r>
            <a:endParaRPr/>
          </a:p>
          <a:p>
            <a:pPr>
              <a:lnSpc>
                <a:spcPct val="100000"/>
              </a:lnSpc>
              <a:buFont typeface="Calibri"/>
              <a:buAutoNum type="arabicPeriod"/>
            </a:pPr>
            <a:r>
              <a:rPr lang="en-US">
                <a:solidFill>
                  <a:srgbClr val="000000"/>
                </a:solidFill>
                <a:latin typeface="Lucida Bright"/>
              </a:rPr>
              <a:t>Precedence is applied before associativity to determine the order in which expressions are evaluated.</a:t>
            </a:r>
            <a:endParaRPr/>
          </a:p>
          <a:p>
            <a:pPr>
              <a:lnSpc>
                <a:spcPct val="100000"/>
              </a:lnSpc>
              <a:buFont typeface="Calibri"/>
              <a:buAutoNum type="arabicPeriod"/>
            </a:pPr>
            <a:r>
              <a:rPr lang="en-US">
                <a:solidFill>
                  <a:srgbClr val="000000"/>
                </a:solidFill>
                <a:latin typeface="Lucida Bright"/>
              </a:rPr>
              <a:t>Associativity can be left-to-right or right-to-left.</a:t>
            </a:r>
            <a:endParaRPr/>
          </a:p>
        </p:txBody>
      </p:sp>
      <p:pic>
        <p:nvPicPr>
          <p:cNvPr id="634" name="Picture 6"/>
          <p:cNvPicPr/>
          <p:nvPr/>
        </p:nvPicPr>
        <p:blipFill>
          <a:blip r:embed="rId2" cstate="print"/>
          <a:stretch>
            <a:fillRect/>
          </a:stretch>
        </p:blipFill>
        <p:spPr>
          <a:xfrm>
            <a:off x="2895480" y="5029200"/>
            <a:ext cx="5524920" cy="1329120"/>
          </a:xfrm>
          <a:prstGeom prst="rect">
            <a:avLst/>
          </a:prstGeom>
        </p:spPr>
      </p:pic>
      <p:sp>
        <p:nvSpPr>
          <p:cNvPr id="635" name="CustomShape 6"/>
          <p:cNvSpPr/>
          <p:nvPr/>
        </p:nvSpPr>
        <p:spPr>
          <a:xfrm>
            <a:off x="685800" y="6488640"/>
            <a:ext cx="6704640" cy="363960"/>
          </a:xfrm>
          <a:prstGeom prst="rect">
            <a:avLst/>
          </a:prstGeom>
          <a:solidFill>
            <a:srgbClr val="FF0000"/>
          </a:solidFill>
        </p:spPr>
        <p:txBody>
          <a:bodyPr lIns="90000" tIns="45000" rIns="90000" bIns="45000"/>
          <a:lstStyle/>
          <a:p>
            <a:pPr>
              <a:lnSpc>
                <a:spcPct val="100000"/>
              </a:lnSpc>
            </a:pPr>
            <a:r>
              <a:rPr lang="en-US" dirty="0">
                <a:solidFill>
                  <a:srgbClr val="000000"/>
                </a:solidFill>
                <a:latin typeface="Arial"/>
              </a:rPr>
              <a:t>Program for precedence of operators </a:t>
            </a:r>
            <a:r>
              <a:rPr lang="en-US" dirty="0">
                <a:solidFill>
                  <a:srgbClr val="000000"/>
                </a:solidFill>
                <a:latin typeface="Arial"/>
                <a:hlinkClick r:id="rId3" action="ppaction://hlinkfile"/>
              </a:rPr>
              <a:t>u1_ex34.c</a:t>
            </a:r>
            <a:endParaRP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CustomShape 1"/>
          <p:cNvSpPr/>
          <p:nvPr/>
        </p:nvSpPr>
        <p:spPr>
          <a:xfrm>
            <a:off x="0" y="914400"/>
            <a:ext cx="3656520" cy="698760"/>
          </a:xfrm>
          <a:prstGeom prst="rect">
            <a:avLst/>
          </a:prstGeom>
          <a:solidFill>
            <a:srgbClr val="C0504D"/>
          </a:solidFill>
        </p:spPr>
        <p:txBody>
          <a:bodyPr lIns="90000" tIns="45000" rIns="90000" bIns="45000"/>
          <a:lstStyle/>
          <a:p>
            <a:pPr>
              <a:lnSpc>
                <a:spcPct val="100000"/>
              </a:lnSpc>
            </a:pPr>
            <a:r>
              <a:rPr lang="en-US" sz="2000" b="1" u="sng">
                <a:solidFill>
                  <a:srgbClr val="000000"/>
                </a:solidFill>
                <a:latin typeface="Lucida Sans"/>
              </a:rPr>
              <a:t>Left to Right Associativity</a:t>
            </a:r>
            <a:endParaRPr/>
          </a:p>
        </p:txBody>
      </p:sp>
      <p:sp>
        <p:nvSpPr>
          <p:cNvPr id="637" name="CustomShape 2"/>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Precedence and </a:t>
            </a:r>
            <a:r>
              <a:rPr lang="en-US" sz="4000" b="1" dirty="0" err="1">
                <a:solidFill>
                  <a:srgbClr val="000000"/>
                </a:solidFill>
                <a:latin typeface="Calibri"/>
              </a:rPr>
              <a:t>Associativity</a:t>
            </a:r>
            <a:endParaRPr dirty="0"/>
          </a:p>
        </p:txBody>
      </p:sp>
      <p:sp>
        <p:nvSpPr>
          <p:cNvPr id="638" name="CustomShape 3"/>
          <p:cNvSpPr/>
          <p:nvPr/>
        </p:nvSpPr>
        <p:spPr>
          <a:xfrm>
            <a:off x="152280" y="1447920"/>
            <a:ext cx="8838000" cy="912600"/>
          </a:xfrm>
          <a:prstGeom prst="rect">
            <a:avLst/>
          </a:prstGeom>
        </p:spPr>
        <p:txBody>
          <a:bodyPr lIns="90000" tIns="45000" rIns="90000" bIns="45000"/>
          <a:lstStyle/>
          <a:p>
            <a:pPr>
              <a:lnSpc>
                <a:spcPct val="100000"/>
              </a:lnSpc>
            </a:pPr>
            <a:r>
              <a:rPr lang="en-US">
                <a:solidFill>
                  <a:srgbClr val="000000"/>
                </a:solidFill>
                <a:latin typeface="Lucida Bright"/>
              </a:rPr>
              <a:t>All the operators have the same precedence. Their associativity is from left to right. so they are grouped as follows</a:t>
            </a:r>
            <a:endParaRPr/>
          </a:p>
          <a:p>
            <a:pPr>
              <a:lnSpc>
                <a:spcPct val="100000"/>
              </a:lnSpc>
            </a:pPr>
            <a:r>
              <a:rPr lang="en-US">
                <a:solidFill>
                  <a:srgbClr val="000000"/>
                </a:solidFill>
                <a:latin typeface="Lucida Bright"/>
              </a:rPr>
              <a:t>Ex:  3* 8 / 4 % 4 * 5</a:t>
            </a:r>
            <a:endParaRPr/>
          </a:p>
        </p:txBody>
      </p:sp>
      <p:pic>
        <p:nvPicPr>
          <p:cNvPr id="639" name="Picture 9"/>
          <p:cNvPicPr/>
          <p:nvPr/>
        </p:nvPicPr>
        <p:blipFill>
          <a:blip r:embed="rId2" cstate="print"/>
          <a:stretch>
            <a:fillRect/>
          </a:stretch>
        </p:blipFill>
        <p:spPr>
          <a:xfrm>
            <a:off x="1090440" y="2286000"/>
            <a:ext cx="8052480" cy="1370520"/>
          </a:xfrm>
          <a:prstGeom prst="rect">
            <a:avLst/>
          </a:prstGeom>
        </p:spPr>
      </p:pic>
      <p:sp>
        <p:nvSpPr>
          <p:cNvPr id="640" name="CustomShape 4"/>
          <p:cNvSpPr/>
          <p:nvPr/>
        </p:nvSpPr>
        <p:spPr>
          <a:xfrm>
            <a:off x="76320" y="3581280"/>
            <a:ext cx="3656520" cy="698760"/>
          </a:xfrm>
          <a:prstGeom prst="rect">
            <a:avLst/>
          </a:prstGeom>
          <a:solidFill>
            <a:srgbClr val="C0504D"/>
          </a:solidFill>
        </p:spPr>
        <p:txBody>
          <a:bodyPr lIns="90000" tIns="45000" rIns="90000" bIns="45000"/>
          <a:lstStyle/>
          <a:p>
            <a:pPr>
              <a:lnSpc>
                <a:spcPct val="100000"/>
              </a:lnSpc>
            </a:pPr>
            <a:r>
              <a:rPr lang="en-US" sz="2000" b="1" u="sng">
                <a:solidFill>
                  <a:srgbClr val="000000"/>
                </a:solidFill>
                <a:latin typeface="Lucida Sans"/>
              </a:rPr>
              <a:t>Right to Left Associativity</a:t>
            </a:r>
            <a:endParaRPr/>
          </a:p>
        </p:txBody>
      </p:sp>
      <p:sp>
        <p:nvSpPr>
          <p:cNvPr id="641" name="CustomShape 5"/>
          <p:cNvSpPr/>
          <p:nvPr/>
        </p:nvSpPr>
        <p:spPr>
          <a:xfrm>
            <a:off x="152280" y="4038480"/>
            <a:ext cx="8838000" cy="912600"/>
          </a:xfrm>
          <a:prstGeom prst="rect">
            <a:avLst/>
          </a:prstGeom>
        </p:spPr>
        <p:txBody>
          <a:bodyPr lIns="90000" tIns="45000" rIns="90000" bIns="45000"/>
          <a:lstStyle/>
          <a:p>
            <a:pPr>
              <a:lnSpc>
                <a:spcPct val="100000"/>
              </a:lnSpc>
            </a:pPr>
            <a:r>
              <a:rPr lang="en-US">
                <a:solidFill>
                  <a:srgbClr val="000000"/>
                </a:solidFill>
                <a:latin typeface="Lucida Bright"/>
              </a:rPr>
              <a:t>All the operators have the same precedence. Their associativity is from right to left. so they are grouped as follows</a:t>
            </a:r>
            <a:endParaRPr/>
          </a:p>
          <a:p>
            <a:pPr>
              <a:lnSpc>
                <a:spcPct val="100000"/>
              </a:lnSpc>
            </a:pPr>
            <a:r>
              <a:rPr lang="en-US">
                <a:solidFill>
                  <a:srgbClr val="000000"/>
                </a:solidFill>
                <a:latin typeface="Lucida Bright"/>
              </a:rPr>
              <a:t>Ex:  a += b *= c -= 5 which is (a=a+(b=b*(c=c-5)))</a:t>
            </a:r>
            <a:endParaRPr/>
          </a:p>
        </p:txBody>
      </p:sp>
      <p:pic>
        <p:nvPicPr>
          <p:cNvPr id="642" name="Picture 12"/>
          <p:cNvPicPr/>
          <p:nvPr/>
        </p:nvPicPr>
        <p:blipFill>
          <a:blip r:embed="rId3" cstate="print"/>
          <a:stretch>
            <a:fillRect/>
          </a:stretch>
        </p:blipFill>
        <p:spPr>
          <a:xfrm>
            <a:off x="149400" y="5229200"/>
            <a:ext cx="8993520" cy="1322800"/>
          </a:xfrm>
          <a:prstGeom prst="rect">
            <a:avLst/>
          </a:prstGeom>
        </p:spPr>
      </p:pic>
      <p:sp>
        <p:nvSpPr>
          <p:cNvPr id="643" name="CustomShape 6"/>
          <p:cNvSpPr/>
          <p:nvPr/>
        </p:nvSpPr>
        <p:spPr>
          <a:xfrm>
            <a:off x="685800" y="6488640"/>
            <a:ext cx="6704640" cy="363960"/>
          </a:xfrm>
          <a:prstGeom prst="rect">
            <a:avLst/>
          </a:prstGeom>
          <a:solidFill>
            <a:srgbClr val="FF0000"/>
          </a:solidFill>
        </p:spPr>
        <p:txBody>
          <a:bodyPr lIns="90000" tIns="45000" rIns="90000" bIns="45000"/>
          <a:lstStyle/>
          <a:p>
            <a:pPr>
              <a:lnSpc>
                <a:spcPct val="100000"/>
              </a:lnSpc>
            </a:pPr>
            <a:r>
              <a:rPr lang="en-US" dirty="0">
                <a:solidFill>
                  <a:srgbClr val="000000"/>
                </a:solidFill>
                <a:latin typeface="Arial"/>
              </a:rPr>
              <a:t>Program for </a:t>
            </a:r>
            <a:r>
              <a:rPr lang="en-US" dirty="0" err="1">
                <a:solidFill>
                  <a:srgbClr val="000000"/>
                </a:solidFill>
                <a:latin typeface="Arial"/>
              </a:rPr>
              <a:t>Assocoativity</a:t>
            </a:r>
            <a:r>
              <a:rPr lang="en-US" dirty="0">
                <a:solidFill>
                  <a:srgbClr val="000000"/>
                </a:solidFill>
                <a:latin typeface="Arial"/>
              </a:rPr>
              <a:t> of </a:t>
            </a:r>
            <a:r>
              <a:rPr lang="en-US" dirty="0">
                <a:solidFill>
                  <a:srgbClr val="000000"/>
                </a:solidFill>
                <a:latin typeface="Arial"/>
                <a:hlinkClick r:id="rId4" action="ppaction://hlinkfile"/>
              </a:rPr>
              <a:t>operators</a:t>
            </a:r>
            <a:r>
              <a:rPr lang="en-US" dirty="0">
                <a:solidFill>
                  <a:srgbClr val="000000"/>
                </a:solidFill>
                <a:latin typeface="Arial"/>
              </a:rPr>
              <a:t> u1_ex35.c</a:t>
            </a:r>
            <a:endParaRPr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Precedence and </a:t>
            </a:r>
            <a:r>
              <a:rPr lang="en-US" sz="4000" b="1" dirty="0" err="1">
                <a:solidFill>
                  <a:srgbClr val="000000"/>
                </a:solidFill>
                <a:latin typeface="Calibri"/>
              </a:rPr>
              <a:t>Associativity</a:t>
            </a:r>
            <a:endParaRPr dirty="0"/>
          </a:p>
        </p:txBody>
      </p:sp>
      <p:graphicFrame>
        <p:nvGraphicFramePr>
          <p:cNvPr id="645" name="Table 2"/>
          <p:cNvGraphicFramePr/>
          <p:nvPr/>
        </p:nvGraphicFramePr>
        <p:xfrm>
          <a:off x="76320" y="990720"/>
          <a:ext cx="8914320" cy="5796287"/>
        </p:xfrm>
        <a:graphic>
          <a:graphicData uri="http://schemas.openxmlformats.org/drawingml/2006/table">
            <a:tbl>
              <a:tblPr/>
              <a:tblGrid>
                <a:gridCol w="2228760">
                  <a:extLst>
                    <a:ext uri="{9D8B030D-6E8A-4147-A177-3AD203B41FA5}">
                      <a16:colId xmlns:a16="http://schemas.microsoft.com/office/drawing/2014/main" val="20000"/>
                    </a:ext>
                  </a:extLst>
                </a:gridCol>
                <a:gridCol w="340992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904040">
                  <a:extLst>
                    <a:ext uri="{9D8B030D-6E8A-4147-A177-3AD203B41FA5}">
                      <a16:colId xmlns:a16="http://schemas.microsoft.com/office/drawing/2014/main" val="20003"/>
                    </a:ext>
                  </a:extLst>
                </a:gridCol>
              </a:tblGrid>
              <a:tr h="400320">
                <a:tc>
                  <a:txBody>
                    <a:bodyPr/>
                    <a:lstStyle/>
                    <a:p>
                      <a:pPr algn="ctr">
                        <a:lnSpc>
                          <a:spcPct val="115000"/>
                        </a:lnSpc>
                      </a:pPr>
                      <a:r>
                        <a:rPr lang="en-US" sz="1200" b="1">
                          <a:solidFill>
                            <a:srgbClr val="FFFFFF"/>
                          </a:solidFill>
                          <a:latin typeface="Times New Roman"/>
                          <a:ea typeface="Times New Roman"/>
                        </a:rPr>
                        <a:t>Operator</a:t>
                      </a:r>
                      <a:endParaRPr/>
                    </a:p>
                  </a:txBody>
                  <a:tcPr/>
                </a:tc>
                <a:tc>
                  <a:txBody>
                    <a:bodyPr/>
                    <a:lstStyle/>
                    <a:p>
                      <a:pPr algn="ctr">
                        <a:lnSpc>
                          <a:spcPct val="115000"/>
                        </a:lnSpc>
                      </a:pPr>
                      <a:r>
                        <a:rPr lang="en-US" sz="1200" b="1">
                          <a:solidFill>
                            <a:srgbClr val="FFFFFF"/>
                          </a:solidFill>
                          <a:latin typeface="Times New Roman"/>
                          <a:ea typeface="Times New Roman"/>
                        </a:rPr>
                        <a:t>Description</a:t>
                      </a:r>
                      <a:endParaRPr/>
                    </a:p>
                  </a:txBody>
                  <a:tcPr/>
                </a:tc>
                <a:tc>
                  <a:txBody>
                    <a:bodyPr/>
                    <a:lstStyle/>
                    <a:p>
                      <a:pPr algn="ctr">
                        <a:lnSpc>
                          <a:spcPct val="115000"/>
                        </a:lnSpc>
                      </a:pPr>
                      <a:r>
                        <a:rPr lang="en-US" sz="1100" b="1">
                          <a:solidFill>
                            <a:srgbClr val="FFFFFF"/>
                          </a:solidFill>
                          <a:latin typeface="Calibri"/>
                          <a:ea typeface="Calibri"/>
                        </a:rPr>
                        <a:t>Precedence</a:t>
                      </a:r>
                      <a:endParaRPr/>
                    </a:p>
                  </a:txBody>
                  <a:tcPr/>
                </a:tc>
                <a:tc>
                  <a:txBody>
                    <a:bodyPr/>
                    <a:lstStyle/>
                    <a:p>
                      <a:pPr algn="ctr">
                        <a:lnSpc>
                          <a:spcPct val="115000"/>
                        </a:lnSpc>
                      </a:pPr>
                      <a:r>
                        <a:rPr lang="en-US" sz="1200" b="1">
                          <a:solidFill>
                            <a:srgbClr val="FFFFFF"/>
                          </a:solidFill>
                          <a:latin typeface="Times New Roman"/>
                          <a:ea typeface="Times New Roman"/>
                        </a:rPr>
                        <a:t>Associativity</a:t>
                      </a:r>
                      <a:endParaRPr/>
                    </a:p>
                  </a:txBody>
                  <a:tcPr/>
                </a:tc>
                <a:extLst>
                  <a:ext uri="{0D108BD9-81ED-4DB2-BD59-A6C34878D82A}">
                    <a16:rowId xmlns:a16="http://schemas.microsoft.com/office/drawing/2014/main" val="10000"/>
                  </a:ext>
                </a:extLst>
              </a:tr>
              <a:tr h="1406520">
                <a:tc>
                  <a:txBody>
                    <a:bodyPr/>
                    <a:lstStyle/>
                    <a:p>
                      <a:r>
                        <a:rPr lang="en-US" sz="1600" b="1">
                          <a:solidFill>
                            <a:srgbClr val="000000"/>
                          </a:solidFill>
                          <a:latin typeface="Times New Roman"/>
                          <a:ea typeface="Times New Roman"/>
                        </a:rPr>
                        <a:t>( )</a:t>
                      </a:r>
                      <a:endParaRPr/>
                    </a:p>
                    <a:p>
                      <a:r>
                        <a:rPr lang="en-US" sz="1600" b="1">
                          <a:solidFill>
                            <a:srgbClr val="000000"/>
                          </a:solidFill>
                          <a:latin typeface="Times New Roman"/>
                          <a:ea typeface="Times New Roman"/>
                        </a:rPr>
                        <a:t>[ ]</a:t>
                      </a:r>
                      <a:endParaRPr/>
                    </a:p>
                    <a:p>
                      <a:r>
                        <a:rPr lang="en-US" sz="1600" b="1">
                          <a:solidFill>
                            <a:srgbClr val="000000"/>
                          </a:solidFill>
                          <a:latin typeface="Times New Roman"/>
                          <a:ea typeface="Times New Roman"/>
                        </a:rPr>
                        <a:t>.</a:t>
                      </a:r>
                      <a:endParaRPr/>
                    </a:p>
                    <a:p>
                      <a:r>
                        <a:rPr lang="en-US" sz="1600" b="1">
                          <a:solidFill>
                            <a:srgbClr val="000000"/>
                          </a:solidFill>
                          <a:latin typeface="Times New Roman"/>
                          <a:ea typeface="Times New Roman"/>
                        </a:rPr>
                        <a:t>-&gt;</a:t>
                      </a:r>
                      <a:endParaRPr/>
                    </a:p>
                    <a:p>
                      <a:pPr algn="ctr">
                        <a:lnSpc>
                          <a:spcPct val="115000"/>
                        </a:lnSpc>
                      </a:pPr>
                      <a:r>
                        <a:rPr lang="en-US" sz="1600" b="1">
                          <a:solidFill>
                            <a:srgbClr val="000000"/>
                          </a:solidFill>
                          <a:latin typeface="Times New Roman"/>
                          <a:ea typeface="Times New Roman"/>
                        </a:rPr>
                        <a:t>++ --</a:t>
                      </a:r>
                      <a:endParaRPr/>
                    </a:p>
                  </a:txBody>
                  <a:tcPr/>
                </a:tc>
                <a:tc>
                  <a:txBody>
                    <a:bodyPr/>
                    <a:lstStyle/>
                    <a:p>
                      <a:r>
                        <a:rPr lang="en-US" sz="1600" b="1">
                          <a:solidFill>
                            <a:srgbClr val="000000"/>
                          </a:solidFill>
                          <a:latin typeface="Times New Roman"/>
                          <a:ea typeface="Times New Roman"/>
                        </a:rPr>
                        <a:t>Parentheses (function call) </a:t>
                      </a:r>
                      <a:endParaRPr/>
                    </a:p>
                    <a:p>
                      <a:r>
                        <a:rPr lang="en-US" sz="1600" b="1">
                          <a:solidFill>
                            <a:srgbClr val="000000"/>
                          </a:solidFill>
                          <a:latin typeface="Times New Roman"/>
                          <a:ea typeface="Times New Roman"/>
                        </a:rPr>
                        <a:t>Brackets (array subscript)</a:t>
                      </a:r>
                      <a:endParaRPr/>
                    </a:p>
                    <a:p>
                      <a:r>
                        <a:rPr lang="en-US" sz="1600" b="1">
                          <a:solidFill>
                            <a:srgbClr val="000000"/>
                          </a:solidFill>
                          <a:latin typeface="Times New Roman"/>
                          <a:ea typeface="Times New Roman"/>
                        </a:rPr>
                        <a:t>Member selection via object name</a:t>
                      </a:r>
                      <a:endParaRPr/>
                    </a:p>
                    <a:p>
                      <a:r>
                        <a:rPr lang="en-US" sz="1600" b="1">
                          <a:solidFill>
                            <a:srgbClr val="000000"/>
                          </a:solidFill>
                          <a:latin typeface="Times New Roman"/>
                          <a:ea typeface="Times New Roman"/>
                        </a:rPr>
                        <a:t>Member selection via pointer</a:t>
                      </a:r>
                      <a:endParaRPr/>
                    </a:p>
                    <a:p>
                      <a:pPr>
                        <a:lnSpc>
                          <a:spcPct val="115000"/>
                        </a:lnSpc>
                      </a:pPr>
                      <a:r>
                        <a:rPr lang="en-US" sz="1600" b="1">
                          <a:solidFill>
                            <a:srgbClr val="000000"/>
                          </a:solidFill>
                          <a:latin typeface="Times New Roman"/>
                          <a:ea typeface="Times New Roman"/>
                        </a:rPr>
                        <a:t>Postfix increment/decrement</a:t>
                      </a:r>
                      <a:endParaRPr/>
                    </a:p>
                  </a:txBody>
                  <a:tcPr/>
                </a:tc>
                <a:tc>
                  <a:txBody>
                    <a:bodyPr/>
                    <a:lstStyle/>
                    <a:p>
                      <a:pPr algn="ctr">
                        <a:lnSpc>
                          <a:spcPct val="115000"/>
                        </a:lnSpc>
                      </a:pPr>
                      <a:r>
                        <a:rPr lang="en-US" sz="1600" b="1">
                          <a:solidFill>
                            <a:srgbClr val="000000"/>
                          </a:solidFill>
                          <a:latin typeface="Calibri"/>
                          <a:ea typeface="Calibri"/>
                        </a:rPr>
                        <a:t>1</a:t>
                      </a:r>
                      <a:endParaRPr/>
                    </a:p>
                  </a:txBody>
                  <a:tcPr/>
                </a:tc>
                <a:tc>
                  <a:txBody>
                    <a:bodyPr/>
                    <a:lstStyle/>
                    <a:p>
                      <a:pPr algn="ctr">
                        <a:lnSpc>
                          <a:spcPct val="115000"/>
                        </a:lnSpc>
                      </a:pPr>
                      <a:endParaRPr/>
                    </a:p>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1"/>
                  </a:ext>
                </a:extLst>
              </a:tr>
              <a:tr h="2528280">
                <a:tc>
                  <a:txBody>
                    <a:bodyPr/>
                    <a:lstStyle/>
                    <a:p>
                      <a:r>
                        <a:rPr lang="en-US" sz="1600" b="1">
                          <a:solidFill>
                            <a:srgbClr val="000000"/>
                          </a:solidFill>
                          <a:latin typeface="Times New Roman"/>
                          <a:ea typeface="Times New Roman"/>
                        </a:rPr>
                        <a:t>++ --</a:t>
                      </a:r>
                      <a:endParaRPr/>
                    </a:p>
                    <a:p>
                      <a:r>
                        <a:rPr lang="en-US" sz="1600" b="1">
                          <a:solidFill>
                            <a:srgbClr val="000000"/>
                          </a:solidFill>
                          <a:latin typeface="Times New Roman"/>
                          <a:ea typeface="Times New Roman"/>
                        </a:rPr>
                        <a:t>+ -</a:t>
                      </a:r>
                      <a:endParaRPr/>
                    </a:p>
                    <a:p>
                      <a:r>
                        <a:rPr lang="en-US" sz="1600" b="1">
                          <a:solidFill>
                            <a:srgbClr val="000000"/>
                          </a:solidFill>
                          <a:latin typeface="Times New Roman"/>
                          <a:ea typeface="Times New Roman"/>
                        </a:rPr>
                        <a:t>! ~</a:t>
                      </a:r>
                      <a:endParaRPr/>
                    </a:p>
                    <a:p>
                      <a:r>
                        <a:rPr lang="en-US" sz="1600" b="1">
                          <a:solidFill>
                            <a:srgbClr val="000000"/>
                          </a:solidFill>
                          <a:latin typeface="Times New Roman"/>
                          <a:ea typeface="Times New Roman"/>
                        </a:rPr>
                        <a:t>(</a:t>
                      </a:r>
                      <a:r>
                        <a:rPr lang="en-US" sz="1600" b="1" i="1">
                          <a:solidFill>
                            <a:srgbClr val="000000"/>
                          </a:solidFill>
                          <a:latin typeface="Times New Roman"/>
                          <a:ea typeface="Times New Roman"/>
                        </a:rPr>
                        <a:t>type</a:t>
                      </a:r>
                      <a:r>
                        <a:rPr lang="en-US" sz="1600" b="1">
                          <a:solidFill>
                            <a:srgbClr val="000000"/>
                          </a:solidFill>
                          <a:latin typeface="Times New Roman"/>
                          <a:ea typeface="Times New Roman"/>
                        </a:rPr>
                        <a:t>)</a:t>
                      </a:r>
                      <a:endParaRPr/>
                    </a:p>
                    <a:p>
                      <a:r>
                        <a:rPr lang="en-US" sz="1600" b="1">
                          <a:solidFill>
                            <a:srgbClr val="000000"/>
                          </a:solidFill>
                          <a:latin typeface="Times New Roman"/>
                          <a:ea typeface="Times New Roman"/>
                        </a:rPr>
                        <a:t>*</a:t>
                      </a:r>
                      <a:endParaRPr/>
                    </a:p>
                    <a:p>
                      <a:r>
                        <a:rPr lang="en-US" sz="1600" b="1">
                          <a:solidFill>
                            <a:srgbClr val="000000"/>
                          </a:solidFill>
                          <a:latin typeface="Times New Roman"/>
                          <a:ea typeface="Times New Roman"/>
                        </a:rPr>
                        <a:t>&amp;</a:t>
                      </a:r>
                      <a:endParaRPr/>
                    </a:p>
                    <a:p>
                      <a:pPr algn="ctr">
                        <a:lnSpc>
                          <a:spcPct val="115000"/>
                        </a:lnSpc>
                      </a:pPr>
                      <a:r>
                        <a:rPr lang="en-US" sz="1600" b="1">
                          <a:solidFill>
                            <a:srgbClr val="000000"/>
                          </a:solidFill>
                          <a:latin typeface="Times New Roman"/>
                          <a:ea typeface="Times New Roman"/>
                        </a:rPr>
                        <a:t>sizeof </a:t>
                      </a:r>
                      <a:endParaRPr/>
                    </a:p>
                  </a:txBody>
                  <a:tcPr/>
                </a:tc>
                <a:tc>
                  <a:txBody>
                    <a:bodyPr/>
                    <a:lstStyle/>
                    <a:p>
                      <a:r>
                        <a:rPr lang="en-US" sz="1600" b="1">
                          <a:solidFill>
                            <a:srgbClr val="000000"/>
                          </a:solidFill>
                          <a:latin typeface="Times New Roman"/>
                          <a:ea typeface="Times New Roman"/>
                        </a:rPr>
                        <a:t>Prefix increment/decrement</a:t>
                      </a:r>
                      <a:endParaRPr/>
                    </a:p>
                    <a:p>
                      <a:r>
                        <a:rPr lang="en-US" sz="1600" b="1">
                          <a:solidFill>
                            <a:srgbClr val="000000"/>
                          </a:solidFill>
                          <a:latin typeface="Times New Roman"/>
                          <a:ea typeface="Times New Roman"/>
                        </a:rPr>
                        <a:t>Unary plus/minus</a:t>
                      </a:r>
                      <a:endParaRPr/>
                    </a:p>
                    <a:p>
                      <a:r>
                        <a:rPr lang="en-US" sz="1600" b="1">
                          <a:solidFill>
                            <a:srgbClr val="000000"/>
                          </a:solidFill>
                          <a:latin typeface="Times New Roman"/>
                          <a:ea typeface="Times New Roman"/>
                        </a:rPr>
                        <a:t>Logical negation/bitwise complement</a:t>
                      </a:r>
                      <a:endParaRPr/>
                    </a:p>
                    <a:p>
                      <a:r>
                        <a:rPr lang="en-US" sz="1600" b="1">
                          <a:solidFill>
                            <a:srgbClr val="000000"/>
                          </a:solidFill>
                          <a:latin typeface="Times New Roman"/>
                          <a:ea typeface="Times New Roman"/>
                        </a:rPr>
                        <a:t>Cast (convert value to temporary value of </a:t>
                      </a:r>
                      <a:r>
                        <a:rPr lang="en-US" sz="1600" b="1" i="1">
                          <a:solidFill>
                            <a:srgbClr val="000000"/>
                          </a:solidFill>
                          <a:latin typeface="Times New Roman"/>
                          <a:ea typeface="Times New Roman"/>
                        </a:rPr>
                        <a:t>type</a:t>
                      </a:r>
                      <a:r>
                        <a:rPr lang="en-US" sz="1600" b="1">
                          <a:solidFill>
                            <a:srgbClr val="000000"/>
                          </a:solidFill>
                          <a:latin typeface="Times New Roman"/>
                          <a:ea typeface="Times New Roman"/>
                        </a:rPr>
                        <a:t>)</a:t>
                      </a:r>
                      <a:endParaRPr/>
                    </a:p>
                    <a:p>
                      <a:r>
                        <a:rPr lang="en-US" sz="1600" b="1">
                          <a:solidFill>
                            <a:srgbClr val="000000"/>
                          </a:solidFill>
                          <a:latin typeface="Times New Roman"/>
                          <a:ea typeface="Times New Roman"/>
                        </a:rPr>
                        <a:t>Dereference</a:t>
                      </a:r>
                      <a:endParaRPr/>
                    </a:p>
                    <a:p>
                      <a:r>
                        <a:rPr lang="en-US" sz="1600" b="1">
                          <a:solidFill>
                            <a:srgbClr val="000000"/>
                          </a:solidFill>
                          <a:latin typeface="Times New Roman"/>
                          <a:ea typeface="Times New Roman"/>
                        </a:rPr>
                        <a:t>Address (of operand)</a:t>
                      </a:r>
                      <a:endParaRPr/>
                    </a:p>
                    <a:p>
                      <a:pPr>
                        <a:lnSpc>
                          <a:spcPct val="115000"/>
                        </a:lnSpc>
                      </a:pPr>
                      <a:r>
                        <a:rPr lang="en-US" sz="1600" b="1">
                          <a:solidFill>
                            <a:srgbClr val="000000"/>
                          </a:solidFill>
                          <a:latin typeface="Times New Roman"/>
                          <a:ea typeface="Times New Roman"/>
                        </a:rPr>
                        <a:t>Determine size in bytes on this implementation</a:t>
                      </a:r>
                      <a:endParaRPr/>
                    </a:p>
                  </a:txBody>
                  <a:tcPr/>
                </a:tc>
                <a:tc>
                  <a:txBody>
                    <a:bodyPr/>
                    <a:lstStyle/>
                    <a:p>
                      <a:pPr algn="ctr">
                        <a:lnSpc>
                          <a:spcPct val="115000"/>
                        </a:lnSpc>
                      </a:pPr>
                      <a:r>
                        <a:rPr lang="en-US" sz="1600" b="1">
                          <a:solidFill>
                            <a:srgbClr val="000000"/>
                          </a:solidFill>
                          <a:latin typeface="Calibri"/>
                          <a:ea typeface="Calibri"/>
                        </a:rPr>
                        <a:t>2</a:t>
                      </a:r>
                      <a:endParaRPr/>
                    </a:p>
                  </a:txBody>
                  <a:tcPr/>
                </a:tc>
                <a:tc>
                  <a:txBody>
                    <a:bodyPr/>
                    <a:lstStyle/>
                    <a:p>
                      <a:pPr algn="ctr">
                        <a:lnSpc>
                          <a:spcPct val="115000"/>
                        </a:lnSpc>
                      </a:pPr>
                      <a:r>
                        <a:rPr lang="en-US" sz="1600" b="1">
                          <a:solidFill>
                            <a:srgbClr val="000000"/>
                          </a:solidFill>
                          <a:latin typeface="Times New Roman"/>
                          <a:ea typeface="Times New Roman"/>
                        </a:rPr>
                        <a:t>right-to-left</a:t>
                      </a:r>
                      <a:endParaRPr/>
                    </a:p>
                    <a:p>
                      <a:pPr algn="ctr">
                        <a:lnSpc>
                          <a:spcPct val="115000"/>
                        </a:lnSpc>
                      </a:pPr>
                      <a:endParaRPr/>
                    </a:p>
                  </a:txBody>
                  <a:tcPr/>
                </a:tc>
                <a:extLst>
                  <a:ext uri="{0D108BD9-81ED-4DB2-BD59-A6C34878D82A}">
                    <a16:rowId xmlns:a16="http://schemas.microsoft.com/office/drawing/2014/main" val="10002"/>
                  </a:ext>
                </a:extLst>
              </a:tr>
              <a:tr h="400320">
                <a:tc>
                  <a:txBody>
                    <a:bodyPr/>
                    <a:lstStyle/>
                    <a:p>
                      <a:pPr algn="ctr">
                        <a:lnSpc>
                          <a:spcPct val="115000"/>
                        </a:lnSpc>
                      </a:pPr>
                      <a:r>
                        <a:rPr lang="en-US" sz="1600" b="1">
                          <a:solidFill>
                            <a:srgbClr val="000000"/>
                          </a:solidFill>
                          <a:latin typeface="Times New Roman"/>
                          <a:ea typeface="Times New Roman"/>
                        </a:rPr>
                        <a:t>*  /  %</a:t>
                      </a:r>
                      <a:endParaRPr/>
                    </a:p>
                  </a:txBody>
                  <a:tcPr/>
                </a:tc>
                <a:tc>
                  <a:txBody>
                    <a:bodyPr/>
                    <a:lstStyle/>
                    <a:p>
                      <a:pPr>
                        <a:lnSpc>
                          <a:spcPct val="115000"/>
                        </a:lnSpc>
                      </a:pPr>
                      <a:r>
                        <a:rPr lang="en-US" sz="1600" b="1">
                          <a:solidFill>
                            <a:srgbClr val="000000"/>
                          </a:solidFill>
                          <a:latin typeface="Times New Roman"/>
                          <a:ea typeface="Times New Roman"/>
                        </a:rPr>
                        <a:t>Multiplication/division/modulus</a:t>
                      </a:r>
                      <a:endParaRPr/>
                    </a:p>
                  </a:txBody>
                  <a:tcPr/>
                </a:tc>
                <a:tc>
                  <a:txBody>
                    <a:bodyPr/>
                    <a:lstStyle/>
                    <a:p>
                      <a:pPr algn="ctr">
                        <a:lnSpc>
                          <a:spcPct val="100000"/>
                        </a:lnSpc>
                      </a:pPr>
                      <a:r>
                        <a:rPr lang="en-US" sz="1600" b="1">
                          <a:solidFill>
                            <a:srgbClr val="000000"/>
                          </a:solidFill>
                          <a:latin typeface="Calibri"/>
                        </a:rPr>
                        <a:t>3</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3"/>
                  </a:ext>
                </a:extLst>
              </a:tr>
              <a:tr h="400320">
                <a:tc>
                  <a:txBody>
                    <a:bodyPr/>
                    <a:lstStyle/>
                    <a:p>
                      <a:pPr algn="ctr">
                        <a:lnSpc>
                          <a:spcPct val="115000"/>
                        </a:lnSpc>
                      </a:pPr>
                      <a:r>
                        <a:rPr lang="en-US" sz="1600" b="1">
                          <a:solidFill>
                            <a:srgbClr val="000000"/>
                          </a:solidFill>
                          <a:latin typeface="Times New Roman"/>
                          <a:ea typeface="Times New Roman"/>
                        </a:rPr>
                        <a:t>+  -</a:t>
                      </a:r>
                      <a:endParaRPr/>
                    </a:p>
                  </a:txBody>
                  <a:tcPr/>
                </a:tc>
                <a:tc>
                  <a:txBody>
                    <a:bodyPr/>
                    <a:lstStyle/>
                    <a:p>
                      <a:pPr>
                        <a:lnSpc>
                          <a:spcPct val="115000"/>
                        </a:lnSpc>
                      </a:pPr>
                      <a:r>
                        <a:rPr lang="en-US" sz="1600" b="1">
                          <a:solidFill>
                            <a:srgbClr val="000000"/>
                          </a:solidFill>
                          <a:latin typeface="Times New Roman"/>
                          <a:ea typeface="Times New Roman"/>
                        </a:rPr>
                        <a:t>Addition/subtraction</a:t>
                      </a:r>
                      <a:endParaRPr/>
                    </a:p>
                  </a:txBody>
                  <a:tcPr/>
                </a:tc>
                <a:tc>
                  <a:txBody>
                    <a:bodyPr/>
                    <a:lstStyle/>
                    <a:p>
                      <a:pPr algn="ctr">
                        <a:lnSpc>
                          <a:spcPct val="100000"/>
                        </a:lnSpc>
                      </a:pPr>
                      <a:r>
                        <a:rPr lang="en-US" sz="1600" b="1">
                          <a:solidFill>
                            <a:srgbClr val="000000"/>
                          </a:solidFill>
                          <a:latin typeface="Calibri"/>
                        </a:rPr>
                        <a:t>4</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4"/>
                  </a:ext>
                </a:extLst>
              </a:tr>
              <a:tr h="577080">
                <a:tc>
                  <a:txBody>
                    <a:bodyPr/>
                    <a:lstStyle/>
                    <a:p>
                      <a:pPr algn="ctr">
                        <a:lnSpc>
                          <a:spcPct val="115000"/>
                        </a:lnSpc>
                      </a:pPr>
                      <a:r>
                        <a:rPr lang="en-US" sz="1600" b="1">
                          <a:solidFill>
                            <a:srgbClr val="000000"/>
                          </a:solidFill>
                          <a:latin typeface="Times New Roman"/>
                          <a:ea typeface="Times New Roman"/>
                        </a:rPr>
                        <a:t>&lt;&lt;  &gt;&gt;</a:t>
                      </a:r>
                      <a:endParaRPr/>
                    </a:p>
                  </a:txBody>
                  <a:tcPr/>
                </a:tc>
                <a:tc>
                  <a:txBody>
                    <a:bodyPr/>
                    <a:lstStyle/>
                    <a:p>
                      <a:pPr>
                        <a:lnSpc>
                          <a:spcPct val="115000"/>
                        </a:lnSpc>
                      </a:pPr>
                      <a:r>
                        <a:rPr lang="en-US" sz="1600" b="1">
                          <a:solidFill>
                            <a:srgbClr val="000000"/>
                          </a:solidFill>
                          <a:latin typeface="Times New Roman"/>
                          <a:ea typeface="Times New Roman"/>
                        </a:rPr>
                        <a:t>Bitwise shift left, Bitwise shift right</a:t>
                      </a:r>
                      <a:endParaRPr/>
                    </a:p>
                  </a:txBody>
                  <a:tcPr/>
                </a:tc>
                <a:tc>
                  <a:txBody>
                    <a:bodyPr/>
                    <a:lstStyle/>
                    <a:p>
                      <a:pPr algn="ctr">
                        <a:lnSpc>
                          <a:spcPct val="115000"/>
                        </a:lnSpc>
                      </a:pPr>
                      <a:r>
                        <a:rPr lang="en-US" sz="1600" b="1">
                          <a:solidFill>
                            <a:srgbClr val="000000"/>
                          </a:solidFill>
                          <a:latin typeface="Calibri"/>
                          <a:ea typeface="Calibri"/>
                        </a:rPr>
                        <a:t>5</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p>
                      <a:pPr algn="ctr">
                        <a:lnSpc>
                          <a:spcPct val="115000"/>
                        </a:lnSpc>
                      </a:pPr>
                      <a:endParaRP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Precedence and </a:t>
            </a:r>
            <a:r>
              <a:rPr lang="en-US" sz="4000" b="1" dirty="0" err="1">
                <a:solidFill>
                  <a:srgbClr val="000000"/>
                </a:solidFill>
                <a:latin typeface="Calibri"/>
              </a:rPr>
              <a:t>Associativity</a:t>
            </a:r>
            <a:endParaRPr dirty="0"/>
          </a:p>
        </p:txBody>
      </p:sp>
      <p:graphicFrame>
        <p:nvGraphicFramePr>
          <p:cNvPr id="647" name="Table 2"/>
          <p:cNvGraphicFramePr/>
          <p:nvPr/>
        </p:nvGraphicFramePr>
        <p:xfrm>
          <a:off x="0" y="920520"/>
          <a:ext cx="8914320" cy="5973139"/>
        </p:xfrm>
        <a:graphic>
          <a:graphicData uri="http://schemas.openxmlformats.org/drawingml/2006/table">
            <a:tbl>
              <a:tblPr/>
              <a:tblGrid>
                <a:gridCol w="1904760">
                  <a:extLst>
                    <a:ext uri="{9D8B030D-6E8A-4147-A177-3AD203B41FA5}">
                      <a16:colId xmlns:a16="http://schemas.microsoft.com/office/drawing/2014/main" val="20000"/>
                    </a:ext>
                  </a:extLst>
                </a:gridCol>
                <a:gridCol w="396216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904400">
                  <a:extLst>
                    <a:ext uri="{9D8B030D-6E8A-4147-A177-3AD203B41FA5}">
                      <a16:colId xmlns:a16="http://schemas.microsoft.com/office/drawing/2014/main" val="20003"/>
                    </a:ext>
                  </a:extLst>
                </a:gridCol>
              </a:tblGrid>
              <a:tr h="385920">
                <a:tc>
                  <a:txBody>
                    <a:bodyPr/>
                    <a:lstStyle/>
                    <a:p>
                      <a:pPr algn="ctr">
                        <a:lnSpc>
                          <a:spcPct val="115000"/>
                        </a:lnSpc>
                      </a:pPr>
                      <a:r>
                        <a:rPr lang="en-US" sz="1200" b="1">
                          <a:solidFill>
                            <a:srgbClr val="FFFFFF"/>
                          </a:solidFill>
                          <a:latin typeface="Times New Roman"/>
                          <a:ea typeface="Times New Roman"/>
                        </a:rPr>
                        <a:t>Operator</a:t>
                      </a:r>
                      <a:endParaRPr/>
                    </a:p>
                  </a:txBody>
                  <a:tcPr/>
                </a:tc>
                <a:tc>
                  <a:txBody>
                    <a:bodyPr/>
                    <a:lstStyle/>
                    <a:p>
                      <a:pPr algn="ctr">
                        <a:lnSpc>
                          <a:spcPct val="115000"/>
                        </a:lnSpc>
                      </a:pPr>
                      <a:r>
                        <a:rPr lang="en-US" sz="1200" b="1">
                          <a:solidFill>
                            <a:srgbClr val="FFFFFF"/>
                          </a:solidFill>
                          <a:latin typeface="Times New Roman"/>
                          <a:ea typeface="Times New Roman"/>
                        </a:rPr>
                        <a:t>Description</a:t>
                      </a:r>
                      <a:endParaRPr/>
                    </a:p>
                  </a:txBody>
                  <a:tcPr/>
                </a:tc>
                <a:tc>
                  <a:txBody>
                    <a:bodyPr/>
                    <a:lstStyle/>
                    <a:p>
                      <a:pPr algn="ctr">
                        <a:lnSpc>
                          <a:spcPct val="115000"/>
                        </a:lnSpc>
                      </a:pPr>
                      <a:r>
                        <a:rPr lang="en-US" sz="1100" b="1">
                          <a:solidFill>
                            <a:srgbClr val="FFFFFF"/>
                          </a:solidFill>
                          <a:latin typeface="Calibri"/>
                          <a:ea typeface="Calibri"/>
                        </a:rPr>
                        <a:t>Precedence</a:t>
                      </a:r>
                      <a:endParaRPr/>
                    </a:p>
                  </a:txBody>
                  <a:tcPr/>
                </a:tc>
                <a:tc>
                  <a:txBody>
                    <a:bodyPr/>
                    <a:lstStyle/>
                    <a:p>
                      <a:pPr algn="ctr">
                        <a:lnSpc>
                          <a:spcPct val="115000"/>
                        </a:lnSpc>
                      </a:pPr>
                      <a:r>
                        <a:rPr lang="en-US" sz="1200" b="1">
                          <a:solidFill>
                            <a:srgbClr val="FFFFFF"/>
                          </a:solidFill>
                          <a:latin typeface="Times New Roman"/>
                          <a:ea typeface="Times New Roman"/>
                        </a:rPr>
                        <a:t>Associativity</a:t>
                      </a:r>
                      <a:endParaRPr/>
                    </a:p>
                  </a:txBody>
                  <a:tcPr/>
                </a:tc>
                <a:extLst>
                  <a:ext uri="{0D108BD9-81ED-4DB2-BD59-A6C34878D82A}">
                    <a16:rowId xmlns:a16="http://schemas.microsoft.com/office/drawing/2014/main" val="10000"/>
                  </a:ext>
                </a:extLst>
              </a:tr>
              <a:tr h="836640">
                <a:tc>
                  <a:txBody>
                    <a:bodyPr/>
                    <a:lstStyle/>
                    <a:p>
                      <a:r>
                        <a:rPr lang="en-US" sz="1600" b="1">
                          <a:solidFill>
                            <a:srgbClr val="000000"/>
                          </a:solidFill>
                          <a:latin typeface="Times New Roman"/>
                          <a:ea typeface="Times New Roman"/>
                        </a:rPr>
                        <a:t>&lt;  &lt;=</a:t>
                      </a:r>
                      <a:endParaRPr/>
                    </a:p>
                    <a:p>
                      <a:pPr algn="ctr">
                        <a:lnSpc>
                          <a:spcPct val="115000"/>
                        </a:lnSpc>
                      </a:pPr>
                      <a:r>
                        <a:rPr lang="en-US" sz="1600" b="1">
                          <a:solidFill>
                            <a:srgbClr val="000000"/>
                          </a:solidFill>
                          <a:latin typeface="Times New Roman"/>
                          <a:ea typeface="Times New Roman"/>
                        </a:rPr>
                        <a:t>&gt;  &gt;=</a:t>
                      </a:r>
                      <a:endParaRPr/>
                    </a:p>
                  </a:txBody>
                  <a:tcPr/>
                </a:tc>
                <a:tc>
                  <a:txBody>
                    <a:bodyPr/>
                    <a:lstStyle/>
                    <a:p>
                      <a:r>
                        <a:rPr lang="en-US" sz="1600" b="1">
                          <a:solidFill>
                            <a:srgbClr val="000000"/>
                          </a:solidFill>
                          <a:latin typeface="Times New Roman"/>
                          <a:ea typeface="Times New Roman"/>
                        </a:rPr>
                        <a:t>Relational less than/less than or equal to</a:t>
                      </a:r>
                      <a:endParaRPr/>
                    </a:p>
                    <a:p>
                      <a:pPr>
                        <a:lnSpc>
                          <a:spcPct val="115000"/>
                        </a:lnSpc>
                      </a:pPr>
                      <a:r>
                        <a:rPr lang="en-US" sz="1600" b="1">
                          <a:solidFill>
                            <a:srgbClr val="000000"/>
                          </a:solidFill>
                          <a:latin typeface="Times New Roman"/>
                          <a:ea typeface="Times New Roman"/>
                        </a:rPr>
                        <a:t>Relational greater than/greater than or equal to</a:t>
                      </a:r>
                      <a:endParaRPr/>
                    </a:p>
                  </a:txBody>
                  <a:tcPr/>
                </a:tc>
                <a:tc>
                  <a:txBody>
                    <a:bodyPr/>
                    <a:lstStyle/>
                    <a:p>
                      <a:pPr algn="ctr">
                        <a:lnSpc>
                          <a:spcPct val="100000"/>
                        </a:lnSpc>
                      </a:pPr>
                      <a:r>
                        <a:rPr lang="en-US" sz="1600" b="1">
                          <a:solidFill>
                            <a:srgbClr val="000000"/>
                          </a:solidFill>
                          <a:latin typeface="Calibri"/>
                        </a:rPr>
                        <a:t>6</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1"/>
                  </a:ext>
                </a:extLst>
              </a:tr>
              <a:tr h="385920">
                <a:tc>
                  <a:txBody>
                    <a:bodyPr/>
                    <a:lstStyle/>
                    <a:p>
                      <a:pPr algn="ctr">
                        <a:lnSpc>
                          <a:spcPct val="115000"/>
                        </a:lnSpc>
                      </a:pPr>
                      <a:r>
                        <a:rPr lang="en-US" sz="1600" b="1">
                          <a:solidFill>
                            <a:srgbClr val="000000"/>
                          </a:solidFill>
                          <a:latin typeface="Times New Roman"/>
                          <a:ea typeface="Times New Roman"/>
                        </a:rPr>
                        <a:t>==  !=</a:t>
                      </a:r>
                      <a:endParaRPr/>
                    </a:p>
                  </a:txBody>
                  <a:tcPr/>
                </a:tc>
                <a:tc>
                  <a:txBody>
                    <a:bodyPr/>
                    <a:lstStyle/>
                    <a:p>
                      <a:pPr>
                        <a:lnSpc>
                          <a:spcPct val="115000"/>
                        </a:lnSpc>
                      </a:pPr>
                      <a:r>
                        <a:rPr lang="en-US" sz="1600" b="1">
                          <a:solidFill>
                            <a:srgbClr val="000000"/>
                          </a:solidFill>
                          <a:latin typeface="Times New Roman"/>
                          <a:ea typeface="Times New Roman"/>
                        </a:rPr>
                        <a:t>Relational is equal to/is not equal to</a:t>
                      </a:r>
                      <a:endParaRPr/>
                    </a:p>
                  </a:txBody>
                  <a:tcPr/>
                </a:tc>
                <a:tc>
                  <a:txBody>
                    <a:bodyPr/>
                    <a:lstStyle/>
                    <a:p>
                      <a:pPr algn="ctr">
                        <a:lnSpc>
                          <a:spcPct val="100000"/>
                        </a:lnSpc>
                      </a:pPr>
                      <a:r>
                        <a:rPr lang="en-US" sz="1600" b="1">
                          <a:solidFill>
                            <a:srgbClr val="000000"/>
                          </a:solidFill>
                          <a:latin typeface="Calibri"/>
                        </a:rPr>
                        <a:t>7</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2"/>
                  </a:ext>
                </a:extLst>
              </a:tr>
              <a:tr h="385920">
                <a:tc>
                  <a:txBody>
                    <a:bodyPr/>
                    <a:lstStyle/>
                    <a:p>
                      <a:pPr algn="ctr">
                        <a:lnSpc>
                          <a:spcPct val="115000"/>
                        </a:lnSpc>
                      </a:pPr>
                      <a:r>
                        <a:rPr lang="en-US" sz="1600" b="1">
                          <a:solidFill>
                            <a:srgbClr val="000000"/>
                          </a:solidFill>
                          <a:latin typeface="Times New Roman"/>
                          <a:ea typeface="Times New Roman"/>
                        </a:rPr>
                        <a:t>&amp;</a:t>
                      </a:r>
                      <a:endParaRPr/>
                    </a:p>
                  </a:txBody>
                  <a:tcPr/>
                </a:tc>
                <a:tc>
                  <a:txBody>
                    <a:bodyPr/>
                    <a:lstStyle/>
                    <a:p>
                      <a:pPr>
                        <a:lnSpc>
                          <a:spcPct val="115000"/>
                        </a:lnSpc>
                      </a:pPr>
                      <a:r>
                        <a:rPr lang="en-US" sz="1600" b="1">
                          <a:solidFill>
                            <a:srgbClr val="000000"/>
                          </a:solidFill>
                          <a:latin typeface="Times New Roman"/>
                          <a:ea typeface="Times New Roman"/>
                        </a:rPr>
                        <a:t>Bitwise AND</a:t>
                      </a:r>
                      <a:endParaRPr/>
                    </a:p>
                  </a:txBody>
                  <a:tcPr/>
                </a:tc>
                <a:tc>
                  <a:txBody>
                    <a:bodyPr/>
                    <a:lstStyle/>
                    <a:p>
                      <a:pPr algn="ctr">
                        <a:lnSpc>
                          <a:spcPct val="100000"/>
                        </a:lnSpc>
                      </a:pPr>
                      <a:r>
                        <a:rPr lang="en-US" sz="1600" b="1">
                          <a:solidFill>
                            <a:srgbClr val="000000"/>
                          </a:solidFill>
                          <a:latin typeface="Calibri"/>
                        </a:rPr>
                        <a:t>8</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3"/>
                  </a:ext>
                </a:extLst>
              </a:tr>
              <a:tr h="385920">
                <a:tc>
                  <a:txBody>
                    <a:bodyPr/>
                    <a:lstStyle/>
                    <a:p>
                      <a:pPr algn="ctr">
                        <a:lnSpc>
                          <a:spcPct val="115000"/>
                        </a:lnSpc>
                      </a:pPr>
                      <a:r>
                        <a:rPr lang="en-US" sz="1600" b="1">
                          <a:solidFill>
                            <a:srgbClr val="000000"/>
                          </a:solidFill>
                          <a:latin typeface="Times New Roman"/>
                          <a:ea typeface="Times New Roman"/>
                        </a:rPr>
                        <a:t>^</a:t>
                      </a:r>
                      <a:endParaRPr/>
                    </a:p>
                  </a:txBody>
                  <a:tcPr/>
                </a:tc>
                <a:tc>
                  <a:txBody>
                    <a:bodyPr/>
                    <a:lstStyle/>
                    <a:p>
                      <a:pPr>
                        <a:lnSpc>
                          <a:spcPct val="115000"/>
                        </a:lnSpc>
                      </a:pPr>
                      <a:r>
                        <a:rPr lang="en-US" sz="1600" b="1">
                          <a:solidFill>
                            <a:srgbClr val="000000"/>
                          </a:solidFill>
                          <a:latin typeface="Times New Roman"/>
                          <a:ea typeface="Times New Roman"/>
                        </a:rPr>
                        <a:t>Bitwise exclusive OR</a:t>
                      </a:r>
                      <a:endParaRPr/>
                    </a:p>
                  </a:txBody>
                  <a:tcPr/>
                </a:tc>
                <a:tc>
                  <a:txBody>
                    <a:bodyPr/>
                    <a:lstStyle/>
                    <a:p>
                      <a:pPr algn="ctr">
                        <a:lnSpc>
                          <a:spcPct val="100000"/>
                        </a:lnSpc>
                      </a:pPr>
                      <a:r>
                        <a:rPr lang="en-US" sz="1600" b="1">
                          <a:solidFill>
                            <a:srgbClr val="000000"/>
                          </a:solidFill>
                          <a:latin typeface="Calibri"/>
                        </a:rPr>
                        <a:t>9</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4"/>
                  </a:ext>
                </a:extLst>
              </a:tr>
              <a:tr h="385920">
                <a:tc>
                  <a:txBody>
                    <a:bodyPr/>
                    <a:lstStyle/>
                    <a:p>
                      <a:pPr algn="ctr">
                        <a:lnSpc>
                          <a:spcPct val="115000"/>
                        </a:lnSpc>
                      </a:pPr>
                      <a:r>
                        <a:rPr lang="en-US" sz="1600" b="1">
                          <a:solidFill>
                            <a:srgbClr val="000000"/>
                          </a:solidFill>
                          <a:latin typeface="Times New Roman"/>
                          <a:ea typeface="Times New Roman"/>
                        </a:rPr>
                        <a:t>|</a:t>
                      </a:r>
                      <a:endParaRPr/>
                    </a:p>
                  </a:txBody>
                  <a:tcPr/>
                </a:tc>
                <a:tc>
                  <a:txBody>
                    <a:bodyPr/>
                    <a:lstStyle/>
                    <a:p>
                      <a:pPr>
                        <a:lnSpc>
                          <a:spcPct val="115000"/>
                        </a:lnSpc>
                      </a:pPr>
                      <a:r>
                        <a:rPr lang="en-US" sz="1600" b="1">
                          <a:solidFill>
                            <a:srgbClr val="000000"/>
                          </a:solidFill>
                          <a:latin typeface="Times New Roman"/>
                          <a:ea typeface="Times New Roman"/>
                        </a:rPr>
                        <a:t>Bitwise inclusive OR</a:t>
                      </a:r>
                      <a:endParaRPr/>
                    </a:p>
                  </a:txBody>
                  <a:tcPr/>
                </a:tc>
                <a:tc>
                  <a:txBody>
                    <a:bodyPr/>
                    <a:lstStyle/>
                    <a:p>
                      <a:pPr algn="ctr">
                        <a:lnSpc>
                          <a:spcPct val="100000"/>
                        </a:lnSpc>
                      </a:pPr>
                      <a:r>
                        <a:rPr lang="en-US" sz="1600" b="1">
                          <a:solidFill>
                            <a:srgbClr val="000000"/>
                          </a:solidFill>
                          <a:latin typeface="Calibri"/>
                        </a:rPr>
                        <a:t>10</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5"/>
                  </a:ext>
                </a:extLst>
              </a:tr>
              <a:tr h="385920">
                <a:tc>
                  <a:txBody>
                    <a:bodyPr/>
                    <a:lstStyle/>
                    <a:p>
                      <a:pPr algn="ctr">
                        <a:lnSpc>
                          <a:spcPct val="115000"/>
                        </a:lnSpc>
                      </a:pPr>
                      <a:r>
                        <a:rPr lang="en-US" sz="1600" b="1">
                          <a:solidFill>
                            <a:srgbClr val="000000"/>
                          </a:solidFill>
                          <a:latin typeface="Times New Roman"/>
                          <a:ea typeface="Times New Roman"/>
                        </a:rPr>
                        <a:t>&amp;&amp;</a:t>
                      </a:r>
                      <a:endParaRPr/>
                    </a:p>
                  </a:txBody>
                  <a:tcPr/>
                </a:tc>
                <a:tc>
                  <a:txBody>
                    <a:bodyPr/>
                    <a:lstStyle/>
                    <a:p>
                      <a:pPr>
                        <a:lnSpc>
                          <a:spcPct val="115000"/>
                        </a:lnSpc>
                      </a:pPr>
                      <a:r>
                        <a:rPr lang="en-US" sz="1600" b="1">
                          <a:solidFill>
                            <a:srgbClr val="000000"/>
                          </a:solidFill>
                          <a:latin typeface="Times New Roman"/>
                          <a:ea typeface="Times New Roman"/>
                        </a:rPr>
                        <a:t>Logical AND</a:t>
                      </a:r>
                      <a:endParaRPr/>
                    </a:p>
                  </a:txBody>
                  <a:tcPr/>
                </a:tc>
                <a:tc>
                  <a:txBody>
                    <a:bodyPr/>
                    <a:lstStyle/>
                    <a:p>
                      <a:pPr algn="ctr">
                        <a:lnSpc>
                          <a:spcPct val="100000"/>
                        </a:lnSpc>
                      </a:pPr>
                      <a:r>
                        <a:rPr lang="en-US" sz="1600" b="1">
                          <a:solidFill>
                            <a:srgbClr val="000000"/>
                          </a:solidFill>
                          <a:latin typeface="Calibri"/>
                        </a:rPr>
                        <a:t>11</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6"/>
                  </a:ext>
                </a:extLst>
              </a:tr>
              <a:tr h="385920">
                <a:tc>
                  <a:txBody>
                    <a:bodyPr/>
                    <a:lstStyle/>
                    <a:p>
                      <a:pPr algn="ctr">
                        <a:lnSpc>
                          <a:spcPct val="115000"/>
                        </a:lnSpc>
                      </a:pPr>
                      <a:r>
                        <a:rPr lang="en-US" sz="1600" b="1">
                          <a:solidFill>
                            <a:srgbClr val="000000"/>
                          </a:solidFill>
                          <a:latin typeface="Times New Roman"/>
                          <a:ea typeface="Times New Roman"/>
                        </a:rPr>
                        <a:t>| |</a:t>
                      </a:r>
                      <a:endParaRPr/>
                    </a:p>
                  </a:txBody>
                  <a:tcPr/>
                </a:tc>
                <a:tc>
                  <a:txBody>
                    <a:bodyPr/>
                    <a:lstStyle/>
                    <a:p>
                      <a:pPr>
                        <a:lnSpc>
                          <a:spcPct val="115000"/>
                        </a:lnSpc>
                      </a:pPr>
                      <a:r>
                        <a:rPr lang="en-US" sz="1600" b="1">
                          <a:solidFill>
                            <a:srgbClr val="000000"/>
                          </a:solidFill>
                          <a:latin typeface="Times New Roman"/>
                          <a:ea typeface="Times New Roman"/>
                        </a:rPr>
                        <a:t>Logical OR</a:t>
                      </a:r>
                      <a:endParaRPr/>
                    </a:p>
                  </a:txBody>
                  <a:tcPr/>
                </a:tc>
                <a:tc>
                  <a:txBody>
                    <a:bodyPr/>
                    <a:lstStyle/>
                    <a:p>
                      <a:pPr algn="ctr">
                        <a:lnSpc>
                          <a:spcPct val="100000"/>
                        </a:lnSpc>
                      </a:pPr>
                      <a:r>
                        <a:rPr lang="en-US" sz="1600" b="1">
                          <a:solidFill>
                            <a:srgbClr val="000000"/>
                          </a:solidFill>
                          <a:latin typeface="Calibri"/>
                        </a:rPr>
                        <a:t>12</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07"/>
                  </a:ext>
                </a:extLst>
              </a:tr>
              <a:tr h="385920">
                <a:tc>
                  <a:txBody>
                    <a:bodyPr/>
                    <a:lstStyle/>
                    <a:p>
                      <a:pPr algn="ctr">
                        <a:lnSpc>
                          <a:spcPct val="115000"/>
                        </a:lnSpc>
                      </a:pPr>
                      <a:r>
                        <a:rPr lang="en-US" sz="1600" b="1">
                          <a:solidFill>
                            <a:srgbClr val="000000"/>
                          </a:solidFill>
                          <a:latin typeface="Times New Roman"/>
                          <a:ea typeface="Times New Roman"/>
                        </a:rPr>
                        <a:t>? :</a:t>
                      </a:r>
                      <a:endParaRPr/>
                    </a:p>
                  </a:txBody>
                  <a:tcPr/>
                </a:tc>
                <a:tc>
                  <a:txBody>
                    <a:bodyPr/>
                    <a:lstStyle/>
                    <a:p>
                      <a:pPr>
                        <a:lnSpc>
                          <a:spcPct val="115000"/>
                        </a:lnSpc>
                      </a:pPr>
                      <a:r>
                        <a:rPr lang="en-US" sz="1600" b="1">
                          <a:solidFill>
                            <a:srgbClr val="000000"/>
                          </a:solidFill>
                          <a:latin typeface="Times New Roman"/>
                          <a:ea typeface="Times New Roman"/>
                        </a:rPr>
                        <a:t>Ternary conditional</a:t>
                      </a:r>
                      <a:endParaRPr/>
                    </a:p>
                  </a:txBody>
                  <a:tcPr/>
                </a:tc>
                <a:tc>
                  <a:txBody>
                    <a:bodyPr/>
                    <a:lstStyle/>
                    <a:p>
                      <a:pPr algn="ctr">
                        <a:lnSpc>
                          <a:spcPct val="100000"/>
                        </a:lnSpc>
                      </a:pPr>
                      <a:r>
                        <a:rPr lang="en-US" sz="1600" b="1">
                          <a:solidFill>
                            <a:srgbClr val="000000"/>
                          </a:solidFill>
                          <a:latin typeface="Calibri"/>
                        </a:rPr>
                        <a:t>13</a:t>
                      </a:r>
                      <a:endParaRPr/>
                    </a:p>
                  </a:txBody>
                  <a:tcPr/>
                </a:tc>
                <a:tc>
                  <a:txBody>
                    <a:bodyPr/>
                    <a:lstStyle/>
                    <a:p>
                      <a:pPr algn="ctr">
                        <a:lnSpc>
                          <a:spcPct val="115000"/>
                        </a:lnSpc>
                      </a:pPr>
                      <a:r>
                        <a:rPr lang="en-US" sz="1600" b="1">
                          <a:solidFill>
                            <a:srgbClr val="000000"/>
                          </a:solidFill>
                          <a:latin typeface="Times New Roman"/>
                          <a:ea typeface="Times New Roman"/>
                        </a:rPr>
                        <a:t>right-to-left</a:t>
                      </a:r>
                      <a:endParaRPr/>
                    </a:p>
                  </a:txBody>
                  <a:tcPr/>
                </a:tc>
                <a:extLst>
                  <a:ext uri="{0D108BD9-81ED-4DB2-BD59-A6C34878D82A}">
                    <a16:rowId xmlns:a16="http://schemas.microsoft.com/office/drawing/2014/main" val="10008"/>
                  </a:ext>
                </a:extLst>
              </a:tr>
              <a:tr h="1625400">
                <a:tc>
                  <a:txBody>
                    <a:bodyPr/>
                    <a:lstStyle/>
                    <a:p>
                      <a:r>
                        <a:rPr lang="en-US" sz="1600" b="1">
                          <a:solidFill>
                            <a:srgbClr val="000000"/>
                          </a:solidFill>
                          <a:latin typeface="Times New Roman"/>
                          <a:ea typeface="Times New Roman"/>
                        </a:rPr>
                        <a:t>=</a:t>
                      </a:r>
                      <a:endParaRPr/>
                    </a:p>
                    <a:p>
                      <a:r>
                        <a:rPr lang="en-US" sz="1600" b="1">
                          <a:solidFill>
                            <a:srgbClr val="000000"/>
                          </a:solidFill>
                          <a:latin typeface="Times New Roman"/>
                          <a:ea typeface="Times New Roman"/>
                        </a:rPr>
                        <a:t>+=  -=</a:t>
                      </a:r>
                      <a:endParaRPr/>
                    </a:p>
                    <a:p>
                      <a:r>
                        <a:rPr lang="en-US" sz="1600" b="1">
                          <a:solidFill>
                            <a:srgbClr val="000000"/>
                          </a:solidFill>
                          <a:latin typeface="Times New Roman"/>
                          <a:ea typeface="Times New Roman"/>
                        </a:rPr>
                        <a:t>*=  /=</a:t>
                      </a:r>
                      <a:endParaRPr/>
                    </a:p>
                    <a:p>
                      <a:r>
                        <a:rPr lang="en-US" sz="1600" b="1">
                          <a:solidFill>
                            <a:srgbClr val="000000"/>
                          </a:solidFill>
                          <a:latin typeface="Times New Roman"/>
                          <a:ea typeface="Times New Roman"/>
                        </a:rPr>
                        <a:t>%=  &amp;=</a:t>
                      </a:r>
                      <a:endParaRPr/>
                    </a:p>
                    <a:p>
                      <a:r>
                        <a:rPr lang="en-US" sz="1600" b="1">
                          <a:solidFill>
                            <a:srgbClr val="000000"/>
                          </a:solidFill>
                          <a:latin typeface="Times New Roman"/>
                          <a:ea typeface="Times New Roman"/>
                        </a:rPr>
                        <a:t>^=  |=</a:t>
                      </a:r>
                      <a:endParaRPr/>
                    </a:p>
                    <a:p>
                      <a:pPr algn="ctr">
                        <a:lnSpc>
                          <a:spcPct val="115000"/>
                        </a:lnSpc>
                      </a:pPr>
                      <a:r>
                        <a:rPr lang="en-US" sz="1600" b="1">
                          <a:solidFill>
                            <a:srgbClr val="000000"/>
                          </a:solidFill>
                          <a:latin typeface="Times New Roman"/>
                          <a:ea typeface="Times New Roman"/>
                        </a:rPr>
                        <a:t>&lt;&lt;=  &gt;&gt;=</a:t>
                      </a:r>
                      <a:endParaRPr/>
                    </a:p>
                  </a:txBody>
                  <a:tcPr/>
                </a:tc>
                <a:tc>
                  <a:txBody>
                    <a:bodyPr/>
                    <a:lstStyle/>
                    <a:p>
                      <a:r>
                        <a:rPr lang="en-US" sz="1600" b="1">
                          <a:solidFill>
                            <a:srgbClr val="000000"/>
                          </a:solidFill>
                          <a:latin typeface="Times New Roman"/>
                          <a:ea typeface="Times New Roman"/>
                        </a:rPr>
                        <a:t>Assignment</a:t>
                      </a:r>
                      <a:endParaRPr/>
                    </a:p>
                    <a:p>
                      <a:r>
                        <a:rPr lang="en-US" sz="1600" b="1">
                          <a:solidFill>
                            <a:srgbClr val="000000"/>
                          </a:solidFill>
                          <a:latin typeface="Times New Roman"/>
                          <a:ea typeface="Times New Roman"/>
                        </a:rPr>
                        <a:t>Addition/subtraction assignment</a:t>
                      </a:r>
                      <a:endParaRPr/>
                    </a:p>
                    <a:p>
                      <a:r>
                        <a:rPr lang="en-US" sz="1600" b="1">
                          <a:solidFill>
                            <a:srgbClr val="000000"/>
                          </a:solidFill>
                          <a:latin typeface="Times New Roman"/>
                          <a:ea typeface="Times New Roman"/>
                        </a:rPr>
                        <a:t>Multiplication/division assignment</a:t>
                      </a:r>
                      <a:endParaRPr/>
                    </a:p>
                    <a:p>
                      <a:r>
                        <a:rPr lang="en-US" sz="1600" b="1">
                          <a:solidFill>
                            <a:srgbClr val="000000"/>
                          </a:solidFill>
                          <a:latin typeface="Times New Roman"/>
                          <a:ea typeface="Times New Roman"/>
                        </a:rPr>
                        <a:t>Modulus/bitwise AND assignment</a:t>
                      </a:r>
                      <a:endParaRPr/>
                    </a:p>
                    <a:p>
                      <a:r>
                        <a:rPr lang="en-US" sz="1600" b="1">
                          <a:solidFill>
                            <a:srgbClr val="000000"/>
                          </a:solidFill>
                          <a:latin typeface="Times New Roman"/>
                          <a:ea typeface="Times New Roman"/>
                        </a:rPr>
                        <a:t>Bitwise exclusive/inclusive OR assignment</a:t>
                      </a:r>
                      <a:endParaRPr/>
                    </a:p>
                    <a:p>
                      <a:pPr>
                        <a:lnSpc>
                          <a:spcPct val="115000"/>
                        </a:lnSpc>
                      </a:pPr>
                      <a:r>
                        <a:rPr lang="en-US" sz="1600" b="1">
                          <a:solidFill>
                            <a:srgbClr val="000000"/>
                          </a:solidFill>
                          <a:latin typeface="Times New Roman"/>
                          <a:ea typeface="Times New Roman"/>
                        </a:rPr>
                        <a:t>Bitwise shift left/right assignment</a:t>
                      </a:r>
                      <a:endParaRPr/>
                    </a:p>
                  </a:txBody>
                  <a:tcPr/>
                </a:tc>
                <a:tc>
                  <a:txBody>
                    <a:bodyPr/>
                    <a:lstStyle/>
                    <a:p>
                      <a:pPr algn="ctr">
                        <a:lnSpc>
                          <a:spcPct val="100000"/>
                        </a:lnSpc>
                      </a:pPr>
                      <a:r>
                        <a:rPr lang="en-US" sz="1600" b="1">
                          <a:solidFill>
                            <a:srgbClr val="000000"/>
                          </a:solidFill>
                          <a:latin typeface="Calibri"/>
                        </a:rPr>
                        <a:t>14</a:t>
                      </a:r>
                      <a:endParaRPr/>
                    </a:p>
                  </a:txBody>
                  <a:tcPr/>
                </a:tc>
                <a:tc>
                  <a:txBody>
                    <a:bodyPr/>
                    <a:lstStyle/>
                    <a:p>
                      <a:pPr algn="ctr">
                        <a:lnSpc>
                          <a:spcPct val="115000"/>
                        </a:lnSpc>
                      </a:pPr>
                      <a:r>
                        <a:rPr lang="en-US" sz="1600" b="1">
                          <a:solidFill>
                            <a:srgbClr val="000000"/>
                          </a:solidFill>
                          <a:latin typeface="Times New Roman"/>
                          <a:ea typeface="Times New Roman"/>
                        </a:rPr>
                        <a:t>right-to-left</a:t>
                      </a:r>
                      <a:endParaRPr/>
                    </a:p>
                  </a:txBody>
                  <a:tcPr/>
                </a:tc>
                <a:extLst>
                  <a:ext uri="{0D108BD9-81ED-4DB2-BD59-A6C34878D82A}">
                    <a16:rowId xmlns:a16="http://schemas.microsoft.com/office/drawing/2014/main" val="10009"/>
                  </a:ext>
                </a:extLst>
              </a:tr>
              <a:tr h="387000">
                <a:tc>
                  <a:txBody>
                    <a:bodyPr/>
                    <a:lstStyle/>
                    <a:p>
                      <a:pPr algn="ctr">
                        <a:lnSpc>
                          <a:spcPct val="115000"/>
                        </a:lnSpc>
                      </a:pPr>
                      <a:r>
                        <a:rPr lang="en-US" sz="1600" b="1">
                          <a:solidFill>
                            <a:srgbClr val="000000"/>
                          </a:solidFill>
                          <a:latin typeface="Times New Roman"/>
                          <a:ea typeface="Times New Roman"/>
                        </a:rPr>
                        <a:t>,</a:t>
                      </a:r>
                      <a:endParaRPr/>
                    </a:p>
                  </a:txBody>
                  <a:tcPr/>
                </a:tc>
                <a:tc>
                  <a:txBody>
                    <a:bodyPr/>
                    <a:lstStyle/>
                    <a:p>
                      <a:pPr>
                        <a:lnSpc>
                          <a:spcPct val="115000"/>
                        </a:lnSpc>
                      </a:pPr>
                      <a:r>
                        <a:rPr lang="en-US" sz="1600" b="1">
                          <a:solidFill>
                            <a:srgbClr val="000000"/>
                          </a:solidFill>
                          <a:latin typeface="Times New Roman"/>
                          <a:ea typeface="Times New Roman"/>
                        </a:rPr>
                        <a:t>Comma (separate expressions)</a:t>
                      </a:r>
                      <a:endParaRPr/>
                    </a:p>
                  </a:txBody>
                  <a:tcPr/>
                </a:tc>
                <a:tc>
                  <a:txBody>
                    <a:bodyPr/>
                    <a:lstStyle/>
                    <a:p>
                      <a:pPr algn="ctr">
                        <a:lnSpc>
                          <a:spcPct val="100000"/>
                        </a:lnSpc>
                      </a:pPr>
                      <a:r>
                        <a:rPr lang="en-US" sz="1600" b="1">
                          <a:solidFill>
                            <a:srgbClr val="000000"/>
                          </a:solidFill>
                          <a:latin typeface="Calibri"/>
                        </a:rPr>
                        <a:t>15</a:t>
                      </a:r>
                      <a:endParaRPr/>
                    </a:p>
                  </a:txBody>
                  <a:tcPr/>
                </a:tc>
                <a:tc>
                  <a:txBody>
                    <a:bodyPr/>
                    <a:lstStyle/>
                    <a:p>
                      <a:pPr algn="ctr">
                        <a:lnSpc>
                          <a:spcPct val="115000"/>
                        </a:lnSpc>
                      </a:pPr>
                      <a:r>
                        <a:rPr lang="en-US" sz="1600" b="1">
                          <a:solidFill>
                            <a:srgbClr val="000000"/>
                          </a:solidFill>
                          <a:latin typeface="Times New Roman"/>
                          <a:ea typeface="Times New Roman"/>
                        </a:rPr>
                        <a:t>left-to-right</a:t>
                      </a:r>
                      <a:endParaRP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42111-845D-477B-9D26-A6150852BA9E}"/>
              </a:ext>
            </a:extLst>
          </p:cNvPr>
          <p:cNvSpPr>
            <a:spLocks noGrp="1"/>
          </p:cNvSpPr>
          <p:nvPr>
            <p:ph type="title" idx="4294967295"/>
          </p:nvPr>
        </p:nvSpPr>
        <p:spPr>
          <a:xfrm>
            <a:off x="1600200" y="1016000"/>
            <a:ext cx="7543800" cy="739775"/>
          </a:xfrm>
        </p:spPr>
        <p:txBody>
          <a:bodyPr/>
          <a:lstStyle/>
          <a:p>
            <a:r>
              <a:rPr lang="en-US" dirty="0"/>
              <a:t>CPU Block Diagram</a:t>
            </a:r>
            <a:endParaRPr lang="en-IN" dirty="0"/>
          </a:p>
        </p:txBody>
      </p:sp>
      <p:pic>
        <p:nvPicPr>
          <p:cNvPr id="2052" name="Picture 4" descr="http://wikieducator.org/images/b/bc/CR-rie.jpg">
            <a:extLst>
              <a:ext uri="{FF2B5EF4-FFF2-40B4-BE49-F238E27FC236}">
                <a16:creationId xmlns:a16="http://schemas.microsoft.com/office/drawing/2014/main" id="{4C303272-823B-46C9-AA23-7CF2971F4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675" y="1835881"/>
            <a:ext cx="6038339" cy="416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986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dirty="0">
                <a:solidFill>
                  <a:srgbClr val="000000"/>
                </a:solidFill>
                <a:latin typeface="Calibri"/>
              </a:rPr>
              <a:t>                Expression Evaluation</a:t>
            </a:r>
            <a:endParaRPr dirty="0"/>
          </a:p>
        </p:txBody>
      </p:sp>
      <p:sp>
        <p:nvSpPr>
          <p:cNvPr id="649" name="CustomShape 2"/>
          <p:cNvSpPr/>
          <p:nvPr/>
        </p:nvSpPr>
        <p:spPr>
          <a:xfrm>
            <a:off x="0" y="1066680"/>
            <a:ext cx="8380800" cy="638280"/>
          </a:xfrm>
          <a:prstGeom prst="rect">
            <a:avLst/>
          </a:prstGeom>
        </p:spPr>
        <p:txBody>
          <a:bodyPr lIns="90000" tIns="45000" rIns="90000" bIns="45000"/>
          <a:lstStyle/>
          <a:p>
            <a:pPr>
              <a:lnSpc>
                <a:spcPct val="100000"/>
              </a:lnSpc>
            </a:pPr>
            <a:r>
              <a:rPr lang="en-US">
                <a:solidFill>
                  <a:srgbClr val="000000"/>
                </a:solidFill>
                <a:latin typeface="Lucida Bright"/>
              </a:rPr>
              <a:t>Now we evaluate expressions as we know precedence, associativity of  operators</a:t>
            </a:r>
            <a:endParaRPr/>
          </a:p>
        </p:txBody>
      </p:sp>
      <p:sp>
        <p:nvSpPr>
          <p:cNvPr id="650" name="CustomShape 3"/>
          <p:cNvSpPr/>
          <p:nvPr/>
        </p:nvSpPr>
        <p:spPr>
          <a:xfrm>
            <a:off x="0" y="1752480"/>
            <a:ext cx="4875840" cy="394560"/>
          </a:xfrm>
          <a:prstGeom prst="rect">
            <a:avLst/>
          </a:prstGeom>
          <a:solidFill>
            <a:srgbClr val="C0504D"/>
          </a:solidFill>
        </p:spPr>
        <p:txBody>
          <a:bodyPr lIns="90000" tIns="45000" rIns="90000" bIns="45000"/>
          <a:lstStyle/>
          <a:p>
            <a:pPr>
              <a:lnSpc>
                <a:spcPct val="100000"/>
              </a:lnSpc>
            </a:pPr>
            <a:r>
              <a:rPr lang="en-US" sz="2000" b="1" u="sng">
                <a:solidFill>
                  <a:srgbClr val="000000"/>
                </a:solidFill>
                <a:latin typeface="Lucida Sans"/>
              </a:rPr>
              <a:t>Expressions without side effects</a:t>
            </a:r>
            <a:endParaRPr/>
          </a:p>
        </p:txBody>
      </p:sp>
      <p:sp>
        <p:nvSpPr>
          <p:cNvPr id="651" name="CustomShape 4"/>
          <p:cNvSpPr/>
          <p:nvPr/>
        </p:nvSpPr>
        <p:spPr>
          <a:xfrm>
            <a:off x="228600" y="2362320"/>
            <a:ext cx="6399720" cy="3107160"/>
          </a:xfrm>
          <a:prstGeom prst="rect">
            <a:avLst/>
          </a:prstGeom>
        </p:spPr>
        <p:txBody>
          <a:bodyPr lIns="90000" tIns="45000" rIns="90000" bIns="45000"/>
          <a:lstStyle/>
          <a:p>
            <a:pPr>
              <a:lnSpc>
                <a:spcPct val="100000"/>
              </a:lnSpc>
            </a:pPr>
            <a:r>
              <a:rPr lang="en-US">
                <a:solidFill>
                  <a:srgbClr val="000000"/>
                </a:solidFill>
                <a:latin typeface="Lucida Bright"/>
              </a:rPr>
              <a:t>Ex: a*4+b/2-c*b    consider a=3   b=4   c=5</a:t>
            </a:r>
            <a:endParaRPr/>
          </a:p>
          <a:p>
            <a:pPr>
              <a:lnSpc>
                <a:spcPct val="100000"/>
              </a:lnSpc>
            </a:pPr>
            <a:r>
              <a:rPr lang="en-US">
                <a:solidFill>
                  <a:srgbClr val="000000"/>
                </a:solidFill>
                <a:latin typeface="Lucida Bright"/>
              </a:rPr>
              <a:t>	Replace variables by their values</a:t>
            </a:r>
            <a:endParaRPr/>
          </a:p>
          <a:p>
            <a:pPr>
              <a:lnSpc>
                <a:spcPct val="100000"/>
              </a:lnSpc>
            </a:pPr>
            <a:r>
              <a:rPr lang="en-US">
                <a:solidFill>
                  <a:srgbClr val="000000"/>
                </a:solidFill>
                <a:latin typeface="Lucida Bright"/>
              </a:rPr>
              <a:t>	3 * 4 + 4 / 2 – 5 * 4</a:t>
            </a:r>
            <a:endParaRPr/>
          </a:p>
          <a:p>
            <a:pPr>
              <a:lnSpc>
                <a:spcPct val="100000"/>
              </a:lnSpc>
            </a:pPr>
            <a:r>
              <a:rPr lang="en-US">
                <a:solidFill>
                  <a:srgbClr val="000000"/>
                </a:solidFill>
                <a:latin typeface="Lucida Bright"/>
              </a:rPr>
              <a:t>	Apply precedence rules</a:t>
            </a:r>
            <a:endParaRPr/>
          </a:p>
          <a:p>
            <a:pPr>
              <a:lnSpc>
                <a:spcPct val="100000"/>
              </a:lnSpc>
            </a:pPr>
            <a:r>
              <a:rPr lang="en-US">
                <a:solidFill>
                  <a:srgbClr val="000000"/>
                </a:solidFill>
                <a:latin typeface="Lucida Bright"/>
              </a:rPr>
              <a:t>	(3 * 4) + (4 / 2) – (5 * 4)</a:t>
            </a:r>
            <a:endParaRPr/>
          </a:p>
          <a:p>
            <a:pPr>
              <a:lnSpc>
                <a:spcPct val="100000"/>
              </a:lnSpc>
            </a:pPr>
            <a:r>
              <a:rPr lang="en-US">
                <a:solidFill>
                  <a:srgbClr val="000000"/>
                </a:solidFill>
                <a:latin typeface="Lucida Bright"/>
              </a:rPr>
              <a:t>	Apply Associativity rules as they are left to 	right associative</a:t>
            </a:r>
            <a:endParaRPr/>
          </a:p>
          <a:p>
            <a:pPr>
              <a:lnSpc>
                <a:spcPct val="100000"/>
              </a:lnSpc>
            </a:pPr>
            <a:r>
              <a:rPr lang="en-US">
                <a:solidFill>
                  <a:srgbClr val="000000"/>
                </a:solidFill>
                <a:latin typeface="Lucida Bright"/>
              </a:rPr>
              <a:t>	(((3 * 4) + (4 / 2)) – (5 * 4))</a:t>
            </a:r>
            <a:endParaRPr/>
          </a:p>
          <a:p>
            <a:pPr>
              <a:lnSpc>
                <a:spcPct val="100000"/>
              </a:lnSpc>
            </a:pPr>
            <a:r>
              <a:rPr lang="en-US">
                <a:solidFill>
                  <a:srgbClr val="000000"/>
                </a:solidFill>
                <a:latin typeface="Lucida Bright"/>
              </a:rPr>
              <a:t>	In evaluation of this expressions there are no 	side effects</a:t>
            </a:r>
            <a:endParaRPr/>
          </a:p>
          <a:p>
            <a:pPr>
              <a:lnSpc>
                <a:spcPct val="100000"/>
              </a:lnSpc>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CustomShape 1"/>
          <p:cNvSpPr/>
          <p:nvPr/>
        </p:nvSpPr>
        <p:spPr>
          <a:xfrm>
            <a:off x="0" y="0"/>
            <a:ext cx="9142920" cy="9133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a:solidFill>
                  <a:srgbClr val="000000"/>
                </a:solidFill>
                <a:latin typeface="Calibri"/>
              </a:rPr>
              <a:t>                Expression Evaluation      </a:t>
            </a:r>
            <a:r>
              <a:rPr lang="en-US" sz="2400" b="1">
                <a:solidFill>
                  <a:srgbClr val="000000"/>
                </a:solidFill>
                <a:latin typeface="Calibri"/>
              </a:rPr>
              <a:t>(2 of 2)</a:t>
            </a:r>
            <a:endParaRPr/>
          </a:p>
        </p:txBody>
      </p:sp>
      <p:sp>
        <p:nvSpPr>
          <p:cNvPr id="653" name="CustomShape 2"/>
          <p:cNvSpPr/>
          <p:nvPr/>
        </p:nvSpPr>
        <p:spPr>
          <a:xfrm>
            <a:off x="0" y="914400"/>
            <a:ext cx="4113720" cy="698760"/>
          </a:xfrm>
          <a:prstGeom prst="rect">
            <a:avLst/>
          </a:prstGeom>
          <a:solidFill>
            <a:srgbClr val="C0504D"/>
          </a:solidFill>
        </p:spPr>
        <p:txBody>
          <a:bodyPr lIns="90000" tIns="45000" rIns="90000" bIns="45000"/>
          <a:lstStyle/>
          <a:p>
            <a:pPr>
              <a:lnSpc>
                <a:spcPct val="100000"/>
              </a:lnSpc>
            </a:pPr>
            <a:r>
              <a:rPr lang="en-US" sz="2000" b="1" u="sng">
                <a:solidFill>
                  <a:srgbClr val="000000"/>
                </a:solidFill>
                <a:latin typeface="Lucida Sans"/>
              </a:rPr>
              <a:t>Expressions with side effects</a:t>
            </a:r>
            <a:endParaRPr/>
          </a:p>
        </p:txBody>
      </p:sp>
      <p:sp>
        <p:nvSpPr>
          <p:cNvPr id="654" name="CustomShape 3"/>
          <p:cNvSpPr/>
          <p:nvPr/>
        </p:nvSpPr>
        <p:spPr>
          <a:xfrm>
            <a:off x="228600" y="1447920"/>
            <a:ext cx="7923600" cy="4753080"/>
          </a:xfrm>
          <a:prstGeom prst="rect">
            <a:avLst/>
          </a:prstGeom>
        </p:spPr>
        <p:txBody>
          <a:bodyPr lIns="90000" tIns="45000" rIns="90000" bIns="45000"/>
          <a:lstStyle/>
          <a:p>
            <a:pPr>
              <a:lnSpc>
                <a:spcPct val="100000"/>
              </a:lnSpc>
            </a:pPr>
            <a:r>
              <a:rPr lang="en-US">
                <a:solidFill>
                  <a:srgbClr val="000000"/>
                </a:solidFill>
                <a:latin typeface="Arial"/>
              </a:rPr>
              <a:t>Now look for example with side effects and parenthesized expressions.</a:t>
            </a:r>
            <a:endParaRPr/>
          </a:p>
          <a:p>
            <a:pPr>
              <a:lnSpc>
                <a:spcPct val="100000"/>
              </a:lnSpc>
            </a:pPr>
            <a:r>
              <a:rPr lang="en-US">
                <a:solidFill>
                  <a:srgbClr val="000000"/>
                </a:solidFill>
                <a:latin typeface="Arial"/>
              </a:rPr>
              <a:t>Ex: --a * ( 3 + b ) / 2 – c++ * b</a:t>
            </a:r>
            <a:endParaRPr/>
          </a:p>
          <a:p>
            <a:pPr>
              <a:lnSpc>
                <a:spcPct val="100000"/>
              </a:lnSpc>
            </a:pPr>
            <a:r>
              <a:rPr lang="en-US">
                <a:solidFill>
                  <a:srgbClr val="000000"/>
                </a:solidFill>
                <a:latin typeface="Arial"/>
              </a:rPr>
              <a:t>Assume    a=3   b=4   c=5</a:t>
            </a:r>
            <a:endParaRPr/>
          </a:p>
          <a:p>
            <a:pPr>
              <a:lnSpc>
                <a:spcPct val="100000"/>
              </a:lnSpc>
              <a:buFont typeface="StarSymbol"/>
              <a:buAutoNum type="arabicPeriod"/>
            </a:pPr>
            <a:r>
              <a:rPr lang="en-US">
                <a:solidFill>
                  <a:srgbClr val="000000"/>
                </a:solidFill>
                <a:latin typeface="Arial"/>
              </a:rPr>
              <a:t>Calculate the value of parenthesized expressions</a:t>
            </a:r>
            <a:endParaRPr/>
          </a:p>
          <a:p>
            <a:pPr>
              <a:lnSpc>
                <a:spcPct val="100000"/>
              </a:lnSpc>
            </a:pPr>
            <a:r>
              <a:rPr lang="en-US">
                <a:solidFill>
                  <a:srgbClr val="000000"/>
                </a:solidFill>
                <a:latin typeface="Arial"/>
              </a:rPr>
              <a:t>	 --a * 7 / 2 – c++ * b</a:t>
            </a:r>
            <a:endParaRPr/>
          </a:p>
          <a:p>
            <a:pPr>
              <a:lnSpc>
                <a:spcPct val="100000"/>
              </a:lnSpc>
              <a:buFont typeface="Calibri"/>
              <a:buAutoNum type="arabicPeriod"/>
            </a:pPr>
            <a:r>
              <a:rPr lang="en-US">
                <a:solidFill>
                  <a:srgbClr val="000000"/>
                </a:solidFill>
                <a:latin typeface="Arial"/>
              </a:rPr>
              <a:t>Evaluate postfix expression</a:t>
            </a:r>
            <a:endParaRPr/>
          </a:p>
          <a:p>
            <a:pPr>
              <a:lnSpc>
                <a:spcPct val="100000"/>
              </a:lnSpc>
            </a:pPr>
            <a:r>
              <a:rPr lang="en-US">
                <a:solidFill>
                  <a:srgbClr val="000000"/>
                </a:solidFill>
                <a:latin typeface="Arial"/>
              </a:rPr>
              <a:t>	 --a * 7 / 2 – 5 * b</a:t>
            </a:r>
            <a:endParaRPr/>
          </a:p>
          <a:p>
            <a:pPr>
              <a:lnSpc>
                <a:spcPct val="100000"/>
              </a:lnSpc>
              <a:buFont typeface="Calibri"/>
              <a:buAutoNum type="arabicPeriod"/>
            </a:pPr>
            <a:r>
              <a:rPr lang="en-US">
                <a:solidFill>
                  <a:srgbClr val="000000"/>
                </a:solidFill>
                <a:latin typeface="Arial"/>
              </a:rPr>
              <a:t>Evaluate prefix expression</a:t>
            </a:r>
            <a:endParaRPr/>
          </a:p>
          <a:p>
            <a:pPr>
              <a:lnSpc>
                <a:spcPct val="100000"/>
              </a:lnSpc>
            </a:pPr>
            <a:r>
              <a:rPr lang="en-US">
                <a:solidFill>
                  <a:srgbClr val="000000"/>
                </a:solidFill>
                <a:latin typeface="Arial"/>
              </a:rPr>
              <a:t>	   2 * 7 / 2 – 5 * b</a:t>
            </a:r>
            <a:endParaRPr/>
          </a:p>
          <a:p>
            <a:pPr>
              <a:lnSpc>
                <a:spcPct val="100000"/>
              </a:lnSpc>
              <a:buFont typeface="Calibri"/>
              <a:buAutoNum type="arabicPeriod"/>
            </a:pPr>
            <a:r>
              <a:rPr lang="en-US">
                <a:solidFill>
                  <a:srgbClr val="000000"/>
                </a:solidFill>
                <a:latin typeface="Arial"/>
              </a:rPr>
              <a:t>Now apply multiply and division</a:t>
            </a:r>
            <a:endParaRPr/>
          </a:p>
          <a:p>
            <a:pPr>
              <a:lnSpc>
                <a:spcPct val="100000"/>
              </a:lnSpc>
            </a:pPr>
            <a:r>
              <a:rPr lang="en-US">
                <a:solidFill>
                  <a:srgbClr val="000000"/>
                </a:solidFill>
                <a:latin typeface="Arial"/>
              </a:rPr>
              <a:t>14 / 2 – 5*4</a:t>
            </a:r>
            <a:endParaRPr/>
          </a:p>
          <a:p>
            <a:pPr>
              <a:lnSpc>
                <a:spcPct val="100000"/>
              </a:lnSpc>
              <a:buFont typeface="Calibri"/>
              <a:buAutoNum type="arabicPeriod"/>
            </a:pPr>
            <a:r>
              <a:rPr lang="en-US">
                <a:solidFill>
                  <a:srgbClr val="000000"/>
                </a:solidFill>
                <a:latin typeface="Arial"/>
              </a:rPr>
              <a:t> Last step is to evaluate subtraction</a:t>
            </a:r>
            <a:endParaRPr/>
          </a:p>
          <a:p>
            <a:pPr>
              <a:lnSpc>
                <a:spcPct val="100000"/>
              </a:lnSpc>
            </a:pPr>
            <a:r>
              <a:rPr lang="en-US">
                <a:solidFill>
                  <a:srgbClr val="000000"/>
                </a:solidFill>
                <a:latin typeface="Arial"/>
              </a:rPr>
              <a:t>7-20=-13</a:t>
            </a:r>
            <a:endParaRPr/>
          </a:p>
          <a:p>
            <a:pPr>
              <a:lnSpc>
                <a:spcPct val="100000"/>
              </a:lnSpc>
            </a:pPr>
            <a:endParaRPr/>
          </a:p>
          <a:p>
            <a:pPr>
              <a:lnSpc>
                <a:spcPct val="100000"/>
              </a:lnSpc>
            </a:pPr>
            <a:r>
              <a:rPr lang="en-US">
                <a:solidFill>
                  <a:srgbClr val="000000"/>
                </a:solidFill>
                <a:latin typeface="Arial"/>
              </a:rPr>
              <a:t>After the side effects the variables </a:t>
            </a:r>
            <a:endParaRPr/>
          </a:p>
          <a:p>
            <a:pPr>
              <a:lnSpc>
                <a:spcPct val="100000"/>
              </a:lnSpc>
            </a:pPr>
            <a:r>
              <a:rPr lang="en-US">
                <a:solidFill>
                  <a:srgbClr val="000000"/>
                </a:solidFill>
                <a:latin typeface="Arial"/>
              </a:rPr>
              <a:t>have the values shown below</a:t>
            </a:r>
            <a:endParaRPr/>
          </a:p>
          <a:p>
            <a:pPr>
              <a:lnSpc>
                <a:spcPct val="100000"/>
              </a:lnSpc>
            </a:pPr>
            <a:r>
              <a:rPr lang="en-US">
                <a:solidFill>
                  <a:srgbClr val="000000"/>
                </a:solidFill>
                <a:latin typeface="Arial"/>
              </a:rPr>
              <a:t>a=2     b=4    c=6 </a:t>
            </a:r>
            <a:endParaRPr/>
          </a:p>
        </p:txBody>
      </p:sp>
      <p:sp>
        <p:nvSpPr>
          <p:cNvPr id="655" name="CustomShape 4"/>
          <p:cNvSpPr/>
          <p:nvPr/>
        </p:nvSpPr>
        <p:spPr>
          <a:xfrm>
            <a:off x="4566600" y="2819520"/>
            <a:ext cx="1498680" cy="516240"/>
          </a:xfrm>
          <a:prstGeom prst="rect">
            <a:avLst/>
          </a:prstGeom>
        </p:spPr>
        <p:txBody>
          <a:bodyPr wrap="none" lIns="90000" tIns="45000" rIns="90000" bIns="45000"/>
          <a:lstStyle/>
          <a:p>
            <a:pPr algn="ctr">
              <a:lnSpc>
                <a:spcPct val="100000"/>
              </a:lnSpc>
            </a:pPr>
            <a:r>
              <a:rPr lang="en-US" sz="2800" i="1">
                <a:solidFill>
                  <a:srgbClr val="0000FF"/>
                </a:solidFill>
                <a:latin typeface="Arial"/>
              </a:rPr>
              <a:t>Warning</a:t>
            </a:r>
            <a:endParaRPr/>
          </a:p>
        </p:txBody>
      </p:sp>
      <p:pic>
        <p:nvPicPr>
          <p:cNvPr id="656" name="Picture 6"/>
          <p:cNvPicPr/>
          <p:nvPr/>
        </p:nvPicPr>
        <p:blipFill>
          <a:blip r:embed="rId2" cstate="print"/>
          <a:stretch>
            <a:fillRect/>
          </a:stretch>
        </p:blipFill>
        <p:spPr>
          <a:xfrm>
            <a:off x="4572000" y="3429000"/>
            <a:ext cx="4570920" cy="279756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6883" y="207965"/>
            <a:ext cx="6858000" cy="747379"/>
          </a:xfrm>
        </p:spPr>
        <p:txBody>
          <a:bodyPr>
            <a:normAutofit/>
          </a:bodyPr>
          <a:lstStyle/>
          <a:p>
            <a:br>
              <a:rPr lang="en-US" b="1" dirty="0">
                <a:solidFill>
                  <a:srgbClr val="C00000"/>
                </a:solidFill>
                <a:latin typeface="Arial Black" panose="020B0A04020102020204" pitchFamily="34" charset="0"/>
              </a:rPr>
            </a:br>
            <a:r>
              <a:rPr lang="en-US" b="1" dirty="0">
                <a:solidFill>
                  <a:srgbClr val="C00000"/>
                </a:solidFill>
                <a:latin typeface="Arial Black" panose="020B0A04020102020204" pitchFamily="34" charset="0"/>
              </a:rPr>
              <a:t>UNIT-1</a:t>
            </a:r>
            <a:endParaRPr lang="en-IN" b="1" dirty="0">
              <a:solidFill>
                <a:srgbClr val="C00000"/>
              </a:solidFill>
              <a:latin typeface="Arial Black" panose="020B0A04020102020204" pitchFamily="34" charset="0"/>
            </a:endParaRPr>
          </a:p>
        </p:txBody>
      </p:sp>
      <p:sp>
        <p:nvSpPr>
          <p:cNvPr id="3" name="Subtitle 2"/>
          <p:cNvSpPr>
            <a:spLocks noGrp="1"/>
          </p:cNvSpPr>
          <p:nvPr>
            <p:ph type="subTitle" idx="4294967295"/>
          </p:nvPr>
        </p:nvSpPr>
        <p:spPr>
          <a:xfrm>
            <a:off x="266132" y="980728"/>
            <a:ext cx="8659504" cy="4277073"/>
          </a:xfrm>
          <a:prstGeom prst="rect">
            <a:avLst/>
          </a:prstGeom>
          <a:ln>
            <a:solidFill>
              <a:schemeClr val="accent1"/>
            </a:solidFill>
          </a:ln>
        </p:spPr>
        <p:txBody>
          <a:bodyPr>
            <a:normAutofit/>
          </a:bodyPr>
          <a:lstStyle/>
          <a:p>
            <a:pPr marL="342900" indent="-342900" algn="l"/>
            <a:r>
              <a:rPr lang="en-US" sz="3200" b="1" dirty="0">
                <a:solidFill>
                  <a:srgbClr val="C00000"/>
                </a:solidFill>
                <a:latin typeface="Arial Black" panose="020B0A04020102020204" pitchFamily="34" charset="0"/>
              </a:rPr>
              <a:t>L-10,11</a:t>
            </a:r>
            <a:endParaRPr lang="en-IN" sz="3200" b="1" dirty="0">
              <a:solidFill>
                <a:srgbClr val="C00000"/>
              </a:solidFill>
              <a:latin typeface="Arial Black" panose="020B0A04020102020204" pitchFamily="34" charset="0"/>
            </a:endParaRPr>
          </a:p>
          <a:p>
            <a:pPr marL="342900" indent="-342900" algn="l">
              <a:buFont typeface="Arial" panose="020B0604020202020204" pitchFamily="34" charset="0"/>
              <a:buChar char="•"/>
            </a:pPr>
            <a:r>
              <a:rPr lang="en-IN" sz="3200" b="1" dirty="0">
                <a:solidFill>
                  <a:srgbClr val="C00000"/>
                </a:solidFill>
                <a:latin typeface="Arial Black" panose="020B0A04020102020204" pitchFamily="34" charset="0"/>
              </a:rPr>
              <a:t>Data Input and Output </a:t>
            </a:r>
            <a:endParaRPr lang="en-IN" sz="3200" b="1" dirty="0">
              <a:latin typeface="Times New Roman" panose="02020603050405020304" pitchFamily="18" charset="0"/>
              <a:cs typeface="Times New Roman" panose="02020603050405020304" pitchFamily="18" charset="0"/>
            </a:endParaRPr>
          </a:p>
          <a:p>
            <a:pPr marL="342900" indent="-342900" algn="l"/>
            <a:r>
              <a:rPr lang="en-IN" sz="3200" b="1" dirty="0">
                <a:latin typeface="Times New Roman" panose="02020603050405020304" pitchFamily="18" charset="0"/>
                <a:cs typeface="Times New Roman" panose="02020603050405020304" pitchFamily="18" charset="0"/>
              </a:rPr>
              <a:t>1. Formatted statements</a:t>
            </a:r>
          </a:p>
          <a:p>
            <a:pPr marL="342900" indent="-342900" algn="l"/>
            <a:r>
              <a:rPr lang="en-IN" sz="3200" b="1" dirty="0">
                <a:latin typeface="Times New Roman" panose="02020603050405020304" pitchFamily="18" charset="0"/>
                <a:cs typeface="Times New Roman" panose="02020603050405020304" pitchFamily="18" charset="0"/>
              </a:rPr>
              <a:t>2. Unformatted statements</a:t>
            </a:r>
          </a:p>
          <a:p>
            <a:pPr marL="342900" indent="-342900" algn="l"/>
            <a:r>
              <a:rPr lang="en-IN" sz="3200" b="1" dirty="0">
                <a:latin typeface="Times New Roman" panose="02020603050405020304" pitchFamily="18" charset="0"/>
                <a:cs typeface="Times New Roman" panose="02020603050405020304" pitchFamily="18" charset="0"/>
              </a:rPr>
              <a:t>3. Input / Output statements to</a:t>
            </a:r>
          </a:p>
          <a:p>
            <a:pPr marL="914400" lvl="1" indent="-457200" algn="l">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read and write Character, Integer and Real</a:t>
            </a:r>
            <a:r>
              <a:rPr lang="en-IN"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148715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marR="0" lvl="0" indent="-342900" defTabSz="914400" eaLnBrk="1" fontAlgn="auto" latinLnBrk="0" hangingPunct="1">
              <a:lnSpc>
                <a:spcPct val="100000"/>
              </a:lnSpc>
              <a:spcBef>
                <a:spcPts val="0"/>
              </a:spcBef>
              <a:spcAft>
                <a:spcPts val="0"/>
              </a:spcAft>
              <a:tabLst/>
              <a:defRPr/>
            </a:pPr>
            <a:r>
              <a:rPr kumimoji="0" lang="en-IN" sz="3200" b="1" i="0" u="none" strike="noStrike" kern="0" cap="none" spc="0" normalizeH="0" baseline="0" noProof="0" dirty="0">
                <a:ln>
                  <a:noFill/>
                </a:ln>
                <a:solidFill>
                  <a:srgbClr val="C00000"/>
                </a:solidFill>
                <a:effectLst/>
                <a:uLnTx/>
                <a:uFillTx/>
                <a:latin typeface="Arial Black" panose="020B0A04020102020204" pitchFamily="34" charset="0"/>
              </a:rPr>
              <a:t>Data Input and Output </a:t>
            </a:r>
            <a:br>
              <a:rPr kumimoji="0" lang="en-IN" sz="3200" b="1"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br>
            <a:endParaRPr lang="en-IN" dirty="0"/>
          </a:p>
        </p:txBody>
      </p:sp>
      <p:sp>
        <p:nvSpPr>
          <p:cNvPr id="5" name="Rectangle 4"/>
          <p:cNvSpPr/>
          <p:nvPr/>
        </p:nvSpPr>
        <p:spPr>
          <a:xfrm>
            <a:off x="179512" y="1052737"/>
            <a:ext cx="8964488" cy="6001643"/>
          </a:xfrm>
          <a:prstGeom prst="rect">
            <a:avLst/>
          </a:prstGeom>
        </p:spPr>
        <p:txBody>
          <a:bodyPr wrap="square">
            <a:spAutoFit/>
          </a:bodyPr>
          <a:lstStyle/>
          <a:p>
            <a:r>
              <a:rPr lang="en-IN" sz="2400" dirty="0"/>
              <a:t>Input :  In any programming language input means to feed some data into program.</a:t>
            </a:r>
          </a:p>
          <a:p>
            <a:r>
              <a:rPr lang="en-IN" sz="2400" dirty="0"/>
              <a:t>Output :  In any programming language output means to display some data on screen</a:t>
            </a:r>
            <a:endParaRPr lang="en-US" sz="2400" dirty="0"/>
          </a:p>
          <a:p>
            <a:r>
              <a:rPr lang="en-US" sz="2400" dirty="0"/>
              <a:t>Types of I/O Statements</a:t>
            </a:r>
            <a:endParaRPr lang="en-IN" sz="2400" dirty="0"/>
          </a:p>
          <a:p>
            <a:pPr lvl="0"/>
            <a:endParaRPr lang="en-US" sz="2400" dirty="0"/>
          </a:p>
          <a:p>
            <a:pPr lvl="0"/>
            <a:r>
              <a:rPr lang="en-US" sz="2400" dirty="0"/>
              <a:t>Formatted I/O</a:t>
            </a:r>
            <a:endParaRPr lang="en-IN" sz="2400" dirty="0"/>
          </a:p>
          <a:p>
            <a:r>
              <a:rPr lang="en-US" sz="2400" dirty="0" err="1"/>
              <a:t>scanf</a:t>
            </a:r>
            <a:r>
              <a:rPr lang="en-US" sz="2400" dirty="0"/>
              <a:t>() </a:t>
            </a:r>
            <a:endParaRPr lang="en-IN" sz="2400" dirty="0"/>
          </a:p>
          <a:p>
            <a:r>
              <a:rPr lang="en-US" sz="2400" dirty="0" err="1"/>
              <a:t>printf</a:t>
            </a:r>
            <a:r>
              <a:rPr lang="en-US" sz="2400" dirty="0"/>
              <a:t>()</a:t>
            </a:r>
            <a:endParaRPr lang="en-IN" sz="2400" dirty="0"/>
          </a:p>
          <a:p>
            <a:r>
              <a:rPr lang="en-US" sz="2400" dirty="0"/>
              <a:t> </a:t>
            </a:r>
            <a:endParaRPr lang="en-IN" sz="2400" dirty="0"/>
          </a:p>
          <a:p>
            <a:pPr lvl="0"/>
            <a:r>
              <a:rPr lang="en-US" sz="2400" dirty="0"/>
              <a:t>Unformatted I/O</a:t>
            </a:r>
            <a:endParaRPr lang="en-IN" sz="2400" dirty="0"/>
          </a:p>
          <a:p>
            <a:r>
              <a:rPr lang="en-US" sz="2400" dirty="0"/>
              <a:t>gets(), puts() </a:t>
            </a:r>
            <a:endParaRPr lang="en-IN" sz="2400" dirty="0"/>
          </a:p>
          <a:p>
            <a:r>
              <a:rPr lang="en-US" sz="2400" dirty="0" err="1"/>
              <a:t>getch</a:t>
            </a:r>
            <a:r>
              <a:rPr lang="en-US" sz="2400" dirty="0"/>
              <a:t>(), </a:t>
            </a:r>
            <a:r>
              <a:rPr lang="en-US" sz="2400" dirty="0" err="1"/>
              <a:t>getche</a:t>
            </a:r>
            <a:r>
              <a:rPr lang="en-US" sz="2400" dirty="0"/>
              <a:t>(),  </a:t>
            </a:r>
            <a:r>
              <a:rPr lang="en-US" sz="2400" dirty="0" err="1"/>
              <a:t>putch</a:t>
            </a:r>
            <a:r>
              <a:rPr lang="en-US" sz="2400" dirty="0"/>
              <a:t>()</a:t>
            </a:r>
            <a:endParaRPr lang="en-IN" sz="2400" dirty="0"/>
          </a:p>
          <a:p>
            <a:r>
              <a:rPr lang="en-US" sz="2400" dirty="0"/>
              <a:t> </a:t>
            </a:r>
            <a:r>
              <a:rPr lang="en-US" sz="2400" dirty="0" err="1"/>
              <a:t>getchar</a:t>
            </a:r>
            <a:r>
              <a:rPr lang="en-US" sz="2400" dirty="0"/>
              <a:t>(), </a:t>
            </a:r>
            <a:r>
              <a:rPr lang="en-US" sz="2400" dirty="0" err="1"/>
              <a:t>putchar</a:t>
            </a:r>
            <a:r>
              <a:rPr lang="en-US" sz="2400" dirty="0"/>
              <a:t>()</a:t>
            </a:r>
            <a:endParaRPr lang="en-IN" sz="2400" dirty="0"/>
          </a:p>
          <a:p>
            <a:r>
              <a:rPr lang="en-US" sz="2400" dirty="0"/>
              <a:t> </a:t>
            </a:r>
            <a:endParaRPr lang="en-IN" sz="2400" dirty="0"/>
          </a:p>
          <a:p>
            <a:r>
              <a:rPr lang="en-IN" sz="2400" dirty="0"/>
              <a:t> </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2584"/>
            <a:ext cx="7886700" cy="661817"/>
          </a:xfrm>
        </p:spPr>
        <p:txBody>
          <a:bodyPr>
            <a:normAutofit/>
          </a:bodyPr>
          <a:lstStyle/>
          <a:p>
            <a:r>
              <a:rPr lang="en-IN" sz="2400" dirty="0">
                <a:solidFill>
                  <a:srgbClr val="C00000"/>
                </a:solidFill>
                <a:latin typeface="Arial Black" panose="020B0A04020102020204" pitchFamily="34" charset="0"/>
              </a:rPr>
              <a:t>Classification of </a:t>
            </a:r>
            <a:r>
              <a:rPr lang="en-IN" sz="2400" b="1" dirty="0">
                <a:solidFill>
                  <a:srgbClr val="C00000"/>
                </a:solidFill>
                <a:latin typeface="Arial Black" panose="020B0A04020102020204" pitchFamily="34" charset="0"/>
              </a:rPr>
              <a:t>Formatted &amp;Unformatted statements</a:t>
            </a:r>
            <a:endParaRPr lang="en-IN" sz="2400"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263433256"/>
              </p:ext>
            </p:extLst>
          </p:nvPr>
        </p:nvGraphicFramePr>
        <p:xfrm>
          <a:off x="337625" y="1026941"/>
          <a:ext cx="8503920" cy="5518005"/>
        </p:xfrm>
        <a:graphic>
          <a:graphicData uri="http://schemas.openxmlformats.org/drawingml/2006/table">
            <a:tbl>
              <a:tblPr firstRow="1" bandRow="1">
                <a:tableStyleId>{16D9F66E-5EB9-4882-86FB-DCBF35E3C3E4}</a:tableStyleId>
              </a:tblPr>
              <a:tblGrid>
                <a:gridCol w="1108259">
                  <a:extLst>
                    <a:ext uri="{9D8B030D-6E8A-4147-A177-3AD203B41FA5}">
                      <a16:colId xmlns:a16="http://schemas.microsoft.com/office/drawing/2014/main" val="20000"/>
                    </a:ext>
                  </a:extLst>
                </a:gridCol>
                <a:gridCol w="4561021">
                  <a:extLst>
                    <a:ext uri="{9D8B030D-6E8A-4147-A177-3AD203B41FA5}">
                      <a16:colId xmlns:a16="http://schemas.microsoft.com/office/drawing/2014/main" val="20001"/>
                    </a:ext>
                  </a:extLst>
                </a:gridCol>
                <a:gridCol w="2834640">
                  <a:extLst>
                    <a:ext uri="{9D8B030D-6E8A-4147-A177-3AD203B41FA5}">
                      <a16:colId xmlns:a16="http://schemas.microsoft.com/office/drawing/2014/main" val="20002"/>
                    </a:ext>
                  </a:extLst>
                </a:gridCol>
              </a:tblGrid>
              <a:tr h="433600">
                <a:tc gridSpan="3">
                  <a:txBody>
                    <a:bodyPr/>
                    <a:lstStyle/>
                    <a:p>
                      <a:pPr algn="ctr"/>
                      <a:r>
                        <a:rPr lang="en-IN" dirty="0"/>
                        <a:t>Formatted Functions</a:t>
                      </a:r>
                      <a:endParaRPr lang="en-IN" dirty="0">
                        <a:solidFill>
                          <a:srgbClr val="7030A0"/>
                        </a:solidFill>
                      </a:endParaRPr>
                    </a:p>
                  </a:txBody>
                  <a:tcPr marL="68580" marR="68580">
                    <a:solidFill>
                      <a:schemeClr val="accent2">
                        <a:lumMod val="40000"/>
                        <a:lumOff val="60000"/>
                      </a:schemeClr>
                    </a:solidFill>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10000"/>
                  </a:ext>
                </a:extLst>
              </a:tr>
              <a:tr h="433600">
                <a:tc>
                  <a:txBody>
                    <a:bodyPr/>
                    <a:lstStyle/>
                    <a:p>
                      <a:pPr algn="ctr"/>
                      <a:r>
                        <a:rPr lang="en-IN" b="1" dirty="0"/>
                        <a:t>Type</a:t>
                      </a:r>
                    </a:p>
                  </a:txBody>
                  <a:tcPr marL="68580" marR="68580">
                    <a:solidFill>
                      <a:schemeClr val="accent2">
                        <a:lumMod val="40000"/>
                        <a:lumOff val="60000"/>
                      </a:schemeClr>
                    </a:solidFill>
                  </a:tcPr>
                </a:tc>
                <a:tc>
                  <a:txBody>
                    <a:bodyPr/>
                    <a:lstStyle/>
                    <a:p>
                      <a:pPr algn="ctr"/>
                      <a:r>
                        <a:rPr lang="en-IN" b="1" dirty="0"/>
                        <a:t>Input</a:t>
                      </a:r>
                    </a:p>
                  </a:txBody>
                  <a:tcPr marL="68580" marR="68580">
                    <a:solidFill>
                      <a:schemeClr val="accent2">
                        <a:lumMod val="40000"/>
                        <a:lumOff val="60000"/>
                      </a:schemeClr>
                    </a:solidFill>
                  </a:tcPr>
                </a:tc>
                <a:tc>
                  <a:txBody>
                    <a:bodyPr/>
                    <a:lstStyle/>
                    <a:p>
                      <a:pPr algn="ctr"/>
                      <a:r>
                        <a:rPr lang="en-IN" b="1" dirty="0"/>
                        <a:t>Output</a:t>
                      </a:r>
                    </a:p>
                  </a:txBody>
                  <a:tcPr marL="68580" marR="68580">
                    <a:solidFill>
                      <a:schemeClr val="accent2">
                        <a:lumMod val="40000"/>
                        <a:lumOff val="60000"/>
                      </a:schemeClr>
                    </a:solidFill>
                  </a:tcPr>
                </a:tc>
                <a:extLst>
                  <a:ext uri="{0D108BD9-81ED-4DB2-BD59-A6C34878D82A}">
                    <a16:rowId xmlns:a16="http://schemas.microsoft.com/office/drawing/2014/main" val="10001"/>
                  </a:ext>
                </a:extLst>
              </a:tr>
              <a:tr h="433600">
                <a:tc>
                  <a:txBody>
                    <a:bodyPr/>
                    <a:lstStyle/>
                    <a:p>
                      <a:pPr algn="ctr"/>
                      <a:r>
                        <a:rPr lang="en-IN" dirty="0" err="1"/>
                        <a:t>int</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scanf</a:t>
                      </a:r>
                      <a:r>
                        <a:rPr lang="en-IN" dirty="0"/>
                        <a:t>()</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printf</a:t>
                      </a:r>
                      <a:r>
                        <a:rPr lang="en-IN" dirty="0"/>
                        <a:t>()</a:t>
                      </a:r>
                      <a:endParaRPr lang="en-IN" dirty="0">
                        <a:solidFill>
                          <a:srgbClr val="0070C0"/>
                        </a:solidFill>
                      </a:endParaRPr>
                    </a:p>
                  </a:txBody>
                  <a:tcPr marL="68580" marR="68580">
                    <a:solidFill>
                      <a:schemeClr val="accent2">
                        <a:lumMod val="40000"/>
                        <a:lumOff val="60000"/>
                      </a:schemeClr>
                    </a:solidFill>
                  </a:tcPr>
                </a:tc>
                <a:extLst>
                  <a:ext uri="{0D108BD9-81ED-4DB2-BD59-A6C34878D82A}">
                    <a16:rowId xmlns:a16="http://schemas.microsoft.com/office/drawing/2014/main" val="10002"/>
                  </a:ext>
                </a:extLst>
              </a:tr>
              <a:tr h="433600">
                <a:tc>
                  <a:txBody>
                    <a:bodyPr/>
                    <a:lstStyle/>
                    <a:p>
                      <a:pPr algn="ctr"/>
                      <a:r>
                        <a:rPr lang="en-IN" dirty="0"/>
                        <a:t>float</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scanf</a:t>
                      </a:r>
                      <a:r>
                        <a:rPr lang="en-IN" dirty="0"/>
                        <a:t>()</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printf</a:t>
                      </a:r>
                      <a:r>
                        <a:rPr lang="en-IN" dirty="0"/>
                        <a:t>()</a:t>
                      </a:r>
                      <a:endParaRPr lang="en-IN" dirty="0">
                        <a:solidFill>
                          <a:srgbClr val="0070C0"/>
                        </a:solidFill>
                      </a:endParaRPr>
                    </a:p>
                  </a:txBody>
                  <a:tcPr marL="68580" marR="68580">
                    <a:solidFill>
                      <a:schemeClr val="accent2">
                        <a:lumMod val="40000"/>
                        <a:lumOff val="60000"/>
                      </a:schemeClr>
                    </a:solidFill>
                  </a:tcPr>
                </a:tc>
                <a:extLst>
                  <a:ext uri="{0D108BD9-81ED-4DB2-BD59-A6C34878D82A}">
                    <a16:rowId xmlns:a16="http://schemas.microsoft.com/office/drawing/2014/main" val="10003"/>
                  </a:ext>
                </a:extLst>
              </a:tr>
              <a:tr h="433600">
                <a:tc>
                  <a:txBody>
                    <a:bodyPr/>
                    <a:lstStyle/>
                    <a:p>
                      <a:pPr algn="ctr"/>
                      <a:r>
                        <a:rPr lang="en-IN" dirty="0"/>
                        <a:t>char</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scanf</a:t>
                      </a:r>
                      <a:r>
                        <a:rPr lang="en-IN" dirty="0"/>
                        <a:t>()</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printf</a:t>
                      </a:r>
                      <a:r>
                        <a:rPr lang="en-IN" dirty="0"/>
                        <a:t>()</a:t>
                      </a:r>
                      <a:endParaRPr lang="en-IN" dirty="0">
                        <a:solidFill>
                          <a:srgbClr val="0070C0"/>
                        </a:solidFill>
                      </a:endParaRPr>
                    </a:p>
                  </a:txBody>
                  <a:tcPr marL="68580" marR="68580">
                    <a:solidFill>
                      <a:schemeClr val="accent2">
                        <a:lumMod val="40000"/>
                        <a:lumOff val="60000"/>
                      </a:schemeClr>
                    </a:solidFill>
                  </a:tcPr>
                </a:tc>
                <a:extLst>
                  <a:ext uri="{0D108BD9-81ED-4DB2-BD59-A6C34878D82A}">
                    <a16:rowId xmlns:a16="http://schemas.microsoft.com/office/drawing/2014/main" val="10004"/>
                  </a:ext>
                </a:extLst>
              </a:tr>
              <a:tr h="433600">
                <a:tc>
                  <a:txBody>
                    <a:bodyPr/>
                    <a:lstStyle/>
                    <a:p>
                      <a:pPr algn="ctr"/>
                      <a:r>
                        <a:rPr lang="en-IN" dirty="0"/>
                        <a:t>string</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scanf</a:t>
                      </a:r>
                      <a:r>
                        <a:rPr lang="en-IN" dirty="0"/>
                        <a:t>()</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printf</a:t>
                      </a:r>
                      <a:r>
                        <a:rPr lang="en-IN" dirty="0"/>
                        <a:t>()</a:t>
                      </a:r>
                      <a:endParaRPr lang="en-IN" dirty="0">
                        <a:solidFill>
                          <a:srgbClr val="0070C0"/>
                        </a:solidFill>
                      </a:endParaRPr>
                    </a:p>
                  </a:txBody>
                  <a:tcPr marL="68580" marR="68580">
                    <a:solidFill>
                      <a:schemeClr val="accent2">
                        <a:lumMod val="40000"/>
                        <a:lumOff val="60000"/>
                      </a:schemeClr>
                    </a:solidFill>
                  </a:tcPr>
                </a:tc>
                <a:extLst>
                  <a:ext uri="{0D108BD9-81ED-4DB2-BD59-A6C34878D82A}">
                    <a16:rowId xmlns:a16="http://schemas.microsoft.com/office/drawing/2014/main" val="10005"/>
                  </a:ext>
                </a:extLst>
              </a:tr>
              <a:tr h="433600">
                <a:tc gridSpan="3">
                  <a:txBody>
                    <a:bodyPr/>
                    <a:lstStyle/>
                    <a:p>
                      <a:pPr algn="ctr"/>
                      <a:r>
                        <a:rPr lang="en-IN" b="1" dirty="0"/>
                        <a:t>Unformatted Functions</a:t>
                      </a:r>
                      <a:endParaRPr lang="en-IN" b="1" dirty="0">
                        <a:solidFill>
                          <a:srgbClr val="7030A0"/>
                        </a:solidFill>
                      </a:endParaRPr>
                    </a:p>
                  </a:txBody>
                  <a:tcPr marL="68580" marR="68580">
                    <a:solidFill>
                      <a:schemeClr val="accent2">
                        <a:lumMod val="40000"/>
                        <a:lumOff val="60000"/>
                      </a:schemeClr>
                    </a:solidFill>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10006"/>
                  </a:ext>
                </a:extLst>
              </a:tr>
              <a:tr h="433600">
                <a:tc>
                  <a:txBody>
                    <a:bodyPr/>
                    <a:lstStyle/>
                    <a:p>
                      <a:pPr algn="ctr"/>
                      <a:r>
                        <a:rPr lang="en-IN" b="1" dirty="0"/>
                        <a:t>Type </a:t>
                      </a:r>
                    </a:p>
                  </a:txBody>
                  <a:tcPr marL="68580" marR="68580">
                    <a:solidFill>
                      <a:schemeClr val="accent2">
                        <a:lumMod val="40000"/>
                        <a:lumOff val="60000"/>
                      </a:schemeClr>
                    </a:solidFill>
                  </a:tcPr>
                </a:tc>
                <a:tc>
                  <a:txBody>
                    <a:bodyPr/>
                    <a:lstStyle/>
                    <a:p>
                      <a:pPr algn="ctr"/>
                      <a:r>
                        <a:rPr lang="en-IN" b="1" dirty="0"/>
                        <a:t>Input</a:t>
                      </a:r>
                    </a:p>
                  </a:txBody>
                  <a:tcPr marL="68580" marR="68580">
                    <a:solidFill>
                      <a:schemeClr val="accent2">
                        <a:lumMod val="40000"/>
                        <a:lumOff val="60000"/>
                      </a:schemeClr>
                    </a:solidFill>
                  </a:tcPr>
                </a:tc>
                <a:tc>
                  <a:txBody>
                    <a:bodyPr/>
                    <a:lstStyle/>
                    <a:p>
                      <a:pPr algn="ctr"/>
                      <a:r>
                        <a:rPr lang="en-IN" b="1" dirty="0"/>
                        <a:t>Output</a:t>
                      </a:r>
                    </a:p>
                  </a:txBody>
                  <a:tcPr marL="68580" marR="68580">
                    <a:solidFill>
                      <a:schemeClr val="accent2">
                        <a:lumMod val="40000"/>
                        <a:lumOff val="60000"/>
                      </a:schemeClr>
                    </a:solidFill>
                  </a:tcPr>
                </a:tc>
                <a:extLst>
                  <a:ext uri="{0D108BD9-81ED-4DB2-BD59-A6C34878D82A}">
                    <a16:rowId xmlns:a16="http://schemas.microsoft.com/office/drawing/2014/main" val="10007"/>
                  </a:ext>
                </a:extLst>
              </a:tr>
              <a:tr h="433600">
                <a:tc>
                  <a:txBody>
                    <a:bodyPr/>
                    <a:lstStyle/>
                    <a:p>
                      <a:pPr algn="ctr"/>
                      <a:r>
                        <a:rPr lang="en-IN" dirty="0" err="1"/>
                        <a:t>int</a:t>
                      </a:r>
                      <a:endParaRPr lang="en-IN" dirty="0">
                        <a:solidFill>
                          <a:srgbClr val="0070C0"/>
                        </a:solidFill>
                      </a:endParaRPr>
                    </a:p>
                  </a:txBody>
                  <a:tcPr marL="68580" marR="68580">
                    <a:solidFill>
                      <a:schemeClr val="accent2">
                        <a:lumMod val="40000"/>
                        <a:lumOff val="60000"/>
                      </a:schemeClr>
                    </a:solidFill>
                  </a:tcPr>
                </a:tc>
                <a:tc>
                  <a:txBody>
                    <a:bodyPr/>
                    <a:lstStyle/>
                    <a:p>
                      <a:pPr algn="ctr"/>
                      <a:endParaRPr lang="en-IN" dirty="0">
                        <a:solidFill>
                          <a:srgbClr val="0070C0"/>
                        </a:solidFill>
                      </a:endParaRPr>
                    </a:p>
                  </a:txBody>
                  <a:tcPr marL="68580" marR="68580">
                    <a:solidFill>
                      <a:schemeClr val="accent2">
                        <a:lumMod val="40000"/>
                        <a:lumOff val="60000"/>
                      </a:schemeClr>
                    </a:solidFill>
                  </a:tcPr>
                </a:tc>
                <a:tc>
                  <a:txBody>
                    <a:bodyPr/>
                    <a:lstStyle/>
                    <a:p>
                      <a:pPr algn="ctr"/>
                      <a:endParaRPr lang="en-IN" dirty="0">
                        <a:solidFill>
                          <a:srgbClr val="0070C0"/>
                        </a:solidFill>
                      </a:endParaRPr>
                    </a:p>
                  </a:txBody>
                  <a:tcPr marL="68580" marR="68580">
                    <a:solidFill>
                      <a:schemeClr val="accent2">
                        <a:lumMod val="40000"/>
                        <a:lumOff val="60000"/>
                      </a:schemeClr>
                    </a:solidFill>
                  </a:tcPr>
                </a:tc>
                <a:extLst>
                  <a:ext uri="{0D108BD9-81ED-4DB2-BD59-A6C34878D82A}">
                    <a16:rowId xmlns:a16="http://schemas.microsoft.com/office/drawing/2014/main" val="10008"/>
                  </a:ext>
                </a:extLst>
              </a:tr>
              <a:tr h="433600">
                <a:tc>
                  <a:txBody>
                    <a:bodyPr/>
                    <a:lstStyle/>
                    <a:p>
                      <a:pPr algn="ctr"/>
                      <a:r>
                        <a:rPr lang="en-IN" dirty="0"/>
                        <a:t>float</a:t>
                      </a:r>
                      <a:endParaRPr lang="en-IN" dirty="0">
                        <a:solidFill>
                          <a:srgbClr val="0070C0"/>
                        </a:solidFill>
                      </a:endParaRPr>
                    </a:p>
                  </a:txBody>
                  <a:tcPr marL="68580" marR="68580">
                    <a:solidFill>
                      <a:schemeClr val="accent2">
                        <a:lumMod val="40000"/>
                        <a:lumOff val="60000"/>
                      </a:schemeClr>
                    </a:solidFill>
                  </a:tcPr>
                </a:tc>
                <a:tc>
                  <a:txBody>
                    <a:bodyPr/>
                    <a:lstStyle/>
                    <a:p>
                      <a:pPr algn="ctr"/>
                      <a:endParaRPr lang="en-IN" dirty="0">
                        <a:solidFill>
                          <a:srgbClr val="0070C0"/>
                        </a:solidFill>
                      </a:endParaRPr>
                    </a:p>
                  </a:txBody>
                  <a:tcPr marL="68580" marR="68580">
                    <a:solidFill>
                      <a:schemeClr val="accent2">
                        <a:lumMod val="40000"/>
                        <a:lumOff val="60000"/>
                      </a:schemeClr>
                    </a:solidFill>
                  </a:tcPr>
                </a:tc>
                <a:tc>
                  <a:txBody>
                    <a:bodyPr/>
                    <a:lstStyle/>
                    <a:p>
                      <a:pPr algn="ctr"/>
                      <a:endParaRPr lang="en-IN" dirty="0">
                        <a:solidFill>
                          <a:srgbClr val="0070C0"/>
                        </a:solidFill>
                      </a:endParaRPr>
                    </a:p>
                  </a:txBody>
                  <a:tcPr marL="68580" marR="68580">
                    <a:solidFill>
                      <a:schemeClr val="accent2">
                        <a:lumMod val="40000"/>
                        <a:lumOff val="60000"/>
                      </a:schemeClr>
                    </a:solidFill>
                  </a:tcPr>
                </a:tc>
                <a:extLst>
                  <a:ext uri="{0D108BD9-81ED-4DB2-BD59-A6C34878D82A}">
                    <a16:rowId xmlns:a16="http://schemas.microsoft.com/office/drawing/2014/main" val="10009"/>
                  </a:ext>
                </a:extLst>
              </a:tr>
              <a:tr h="748405">
                <a:tc>
                  <a:txBody>
                    <a:bodyPr/>
                    <a:lstStyle/>
                    <a:p>
                      <a:pPr algn="ctr"/>
                      <a:r>
                        <a:rPr lang="en-IN" dirty="0"/>
                        <a:t>char</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getchar</a:t>
                      </a:r>
                      <a:r>
                        <a:rPr lang="en-IN" dirty="0"/>
                        <a:t>()</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err="1"/>
                        <a:t>putchar</a:t>
                      </a:r>
                      <a:r>
                        <a:rPr lang="en-IN" dirty="0"/>
                        <a:t>()</a:t>
                      </a:r>
                      <a:endParaRPr lang="en-IN" dirty="0">
                        <a:solidFill>
                          <a:srgbClr val="0070C0"/>
                        </a:solidFill>
                      </a:endParaRPr>
                    </a:p>
                  </a:txBody>
                  <a:tcPr marL="68580" marR="68580">
                    <a:solidFill>
                      <a:schemeClr val="accent2">
                        <a:lumMod val="40000"/>
                        <a:lumOff val="60000"/>
                      </a:schemeClr>
                    </a:solidFill>
                  </a:tcPr>
                </a:tc>
                <a:extLst>
                  <a:ext uri="{0D108BD9-81ED-4DB2-BD59-A6C34878D82A}">
                    <a16:rowId xmlns:a16="http://schemas.microsoft.com/office/drawing/2014/main" val="10010"/>
                  </a:ext>
                </a:extLst>
              </a:tr>
              <a:tr h="433600">
                <a:tc>
                  <a:txBody>
                    <a:bodyPr/>
                    <a:lstStyle/>
                    <a:p>
                      <a:pPr algn="ctr"/>
                      <a:r>
                        <a:rPr lang="en-IN" dirty="0"/>
                        <a:t>string</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a:t>gets()</a:t>
                      </a:r>
                      <a:endParaRPr lang="en-IN" dirty="0">
                        <a:solidFill>
                          <a:srgbClr val="0070C0"/>
                        </a:solidFill>
                      </a:endParaRPr>
                    </a:p>
                  </a:txBody>
                  <a:tcPr marL="68580" marR="68580">
                    <a:solidFill>
                      <a:schemeClr val="accent2">
                        <a:lumMod val="40000"/>
                        <a:lumOff val="60000"/>
                      </a:schemeClr>
                    </a:solidFill>
                  </a:tcPr>
                </a:tc>
                <a:tc>
                  <a:txBody>
                    <a:bodyPr/>
                    <a:lstStyle/>
                    <a:p>
                      <a:pPr algn="ctr"/>
                      <a:r>
                        <a:rPr lang="en-IN" dirty="0"/>
                        <a:t>puts()</a:t>
                      </a:r>
                      <a:endParaRPr lang="en-IN" dirty="0">
                        <a:solidFill>
                          <a:srgbClr val="0070C0"/>
                        </a:solidFill>
                      </a:endParaRPr>
                    </a:p>
                  </a:txBody>
                  <a:tcPr marL="68580" marR="68580">
                    <a:solidFill>
                      <a:schemeClr val="accent2">
                        <a:lumMod val="40000"/>
                        <a:lumOff val="60000"/>
                      </a:scheme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151675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IN" sz="3200" b="1" i="0" u="none" strike="noStrike" kern="0" cap="none" spc="0" normalizeH="0" baseline="0" noProof="0" dirty="0">
                <a:ln>
                  <a:noFill/>
                </a:ln>
                <a:solidFill>
                  <a:srgbClr val="C00000"/>
                </a:solidFill>
                <a:effectLst/>
                <a:uLnTx/>
                <a:uFillTx/>
                <a:latin typeface="Arial Black" panose="020B0A04020102020204" pitchFamily="34" charset="0"/>
              </a:rPr>
              <a:t>Data Input and Output</a:t>
            </a:r>
            <a:endParaRPr lang="en-IN" dirty="0"/>
          </a:p>
        </p:txBody>
      </p:sp>
      <p:sp>
        <p:nvSpPr>
          <p:cNvPr id="3" name="Text Placeholder 2"/>
          <p:cNvSpPr>
            <a:spLocks noGrp="1"/>
          </p:cNvSpPr>
          <p:nvPr>
            <p:ph type="body"/>
          </p:nvPr>
        </p:nvSpPr>
        <p:spPr>
          <a:xfrm>
            <a:off x="491055" y="2060848"/>
            <a:ext cx="8229240" cy="4384688"/>
          </a:xfrm>
        </p:spPr>
        <p:txBody>
          <a:bodyPr/>
          <a:lstStyle/>
          <a:p>
            <a:r>
              <a:rPr lang="en-US" sz="3200" u="sng" dirty="0"/>
              <a:t>a) </a:t>
            </a:r>
            <a:r>
              <a:rPr lang="en-US" sz="3200" u="sng" dirty="0" err="1"/>
              <a:t>printf</a:t>
            </a:r>
            <a:r>
              <a:rPr lang="en-US" sz="3200" u="sng" dirty="0"/>
              <a:t> ( ) function:</a:t>
            </a:r>
            <a:endParaRPr lang="en-IN" sz="3200" dirty="0"/>
          </a:p>
          <a:p>
            <a:r>
              <a:rPr lang="en-US" sz="3200" dirty="0"/>
              <a:t>     Syntax:</a:t>
            </a:r>
            <a:endParaRPr lang="en-IN" sz="3200" dirty="0"/>
          </a:p>
          <a:p>
            <a:r>
              <a:rPr lang="en-US" sz="3200" dirty="0"/>
              <a:t>	</a:t>
            </a:r>
            <a:r>
              <a:rPr lang="en-US" sz="3200" dirty="0" err="1"/>
              <a:t>printf</a:t>
            </a:r>
            <a:r>
              <a:rPr lang="en-US" sz="3200" dirty="0"/>
              <a:t>(“format string”, print list);</a:t>
            </a:r>
          </a:p>
          <a:p>
            <a:r>
              <a:rPr lang="en-US" sz="3200" dirty="0"/>
              <a:t>e.g.:  </a:t>
            </a:r>
            <a:r>
              <a:rPr lang="en-US" sz="3200" dirty="0" err="1"/>
              <a:t>printf</a:t>
            </a:r>
            <a:r>
              <a:rPr lang="en-US" sz="3200" dirty="0"/>
              <a:t> (“average of 3 numbers = %</a:t>
            </a:r>
            <a:r>
              <a:rPr lang="en-US" sz="3200" dirty="0" err="1"/>
              <a:t>f”,avg</a:t>
            </a:r>
            <a:r>
              <a:rPr lang="en-US" sz="3200" dirty="0"/>
              <a:t>);</a:t>
            </a:r>
            <a:endParaRPr lang="en-IN" sz="3200" dirty="0"/>
          </a:p>
          <a:p>
            <a:endParaRPr lang="en-US" sz="3200" dirty="0"/>
          </a:p>
          <a:p>
            <a:endParaRPr lang="en-US" sz="3200" dirty="0"/>
          </a:p>
          <a:p>
            <a:r>
              <a:rPr lang="en-US" sz="3200" dirty="0"/>
              <a:t>b) </a:t>
            </a:r>
            <a:r>
              <a:rPr lang="en-US" sz="3200" u="sng" dirty="0" err="1"/>
              <a:t>scanf</a:t>
            </a:r>
            <a:r>
              <a:rPr lang="en-US" sz="3200" u="sng" dirty="0"/>
              <a:t> ( ) function:</a:t>
            </a:r>
            <a:endParaRPr lang="en-IN" sz="3200" dirty="0"/>
          </a:p>
          <a:p>
            <a:r>
              <a:rPr lang="en-US" sz="3200" dirty="0"/>
              <a:t>    Syntax:</a:t>
            </a:r>
            <a:endParaRPr lang="en-IN" sz="3200" dirty="0"/>
          </a:p>
          <a:p>
            <a:r>
              <a:rPr lang="en-US" sz="3200" dirty="0"/>
              <a:t>	</a:t>
            </a:r>
            <a:r>
              <a:rPr lang="en-US" sz="3200" dirty="0" err="1"/>
              <a:t>scanf</a:t>
            </a:r>
            <a:r>
              <a:rPr lang="en-US" sz="3200" dirty="0"/>
              <a:t> (“format string”, input list);</a:t>
            </a:r>
            <a:endParaRPr lang="en-IN" sz="3200" dirty="0"/>
          </a:p>
          <a:p>
            <a:r>
              <a:rPr lang="en-US" sz="3200" dirty="0"/>
              <a:t>	e.g.:    </a:t>
            </a:r>
            <a:r>
              <a:rPr lang="en-US" sz="3200" dirty="0" err="1"/>
              <a:t>scanf</a:t>
            </a:r>
            <a:r>
              <a:rPr lang="en-US" sz="3200" dirty="0"/>
              <a:t> (“%d %f”, &amp;a, &amp;b);</a:t>
            </a:r>
            <a:endParaRPr lang="en-IN" sz="3200" dirty="0"/>
          </a:p>
          <a:p>
            <a:endParaRPr lang="en-IN" sz="3200" dirty="0"/>
          </a:p>
          <a:p>
            <a:endParaRPr lang="en-IN"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7886700" cy="379829"/>
          </a:xfrm>
        </p:spPr>
        <p:txBody>
          <a:bodyPr>
            <a:noAutofit/>
          </a:bodyPr>
          <a:lstStyle/>
          <a:p>
            <a:r>
              <a:rPr lang="en-IN" sz="3600" dirty="0">
                <a:solidFill>
                  <a:srgbClr val="C00000"/>
                </a:solidFill>
                <a:latin typeface="Times New Roman" panose="02020603050405020304" pitchFamily="18" charset="0"/>
                <a:cs typeface="Times New Roman" panose="02020603050405020304" pitchFamily="18" charset="0"/>
              </a:rPr>
              <a:t>Printf() function</a:t>
            </a:r>
          </a:p>
        </p:txBody>
      </p:sp>
      <p:sp>
        <p:nvSpPr>
          <p:cNvPr id="3" name="Content Placeholder 2"/>
          <p:cNvSpPr>
            <a:spLocks noGrp="1"/>
          </p:cNvSpPr>
          <p:nvPr>
            <p:ph idx="4294967295"/>
          </p:nvPr>
        </p:nvSpPr>
        <p:spPr>
          <a:xfrm>
            <a:off x="119576" y="692696"/>
            <a:ext cx="8904849" cy="6341150"/>
          </a:xfrm>
          <a:prstGeom prst="rect">
            <a:avLst/>
          </a:prstGeom>
          <a:ln>
            <a:solidFill>
              <a:srgbClr val="C00000"/>
            </a:solidFill>
          </a:ln>
        </p:spPr>
        <p:txBody>
          <a:bodyPr>
            <a:normAutofit/>
          </a:bodyPr>
          <a:lstStyle/>
          <a:p>
            <a:pPr algn="just"/>
            <a:r>
              <a:rPr lang="en-US" altLang="en-US" sz="3200" dirty="0">
                <a:solidFill>
                  <a:srgbClr val="0000FF"/>
                </a:solidFill>
                <a:latin typeface="Times New Roman" panose="02020603050405020304" pitchFamily="18" charset="0"/>
                <a:cs typeface="Times New Roman" panose="02020603050405020304" pitchFamily="18" charset="0"/>
              </a:rPr>
              <a:t>format control string</a:t>
            </a:r>
            <a:r>
              <a:rPr lang="en-US" altLang="en-US" sz="3200" dirty="0">
                <a:solidFill>
                  <a:srgbClr val="000000"/>
                </a:solidFill>
                <a:latin typeface="Times New Roman" panose="02020603050405020304" pitchFamily="18" charset="0"/>
                <a:cs typeface="Times New Roman" panose="02020603050405020304" pitchFamily="18" charset="0"/>
              </a:rPr>
              <a:t> </a:t>
            </a:r>
          </a:p>
          <a:p>
            <a:pPr algn="just"/>
            <a:r>
              <a:rPr lang="en-US" altLang="en-US" sz="3200" dirty="0">
                <a:solidFill>
                  <a:srgbClr val="000000"/>
                </a:solidFill>
                <a:latin typeface="Times New Roman" panose="02020603050405020304" pitchFamily="18" charset="0"/>
                <a:cs typeface="Times New Roman" panose="02020603050405020304" pitchFamily="18" charset="0"/>
              </a:rPr>
              <a:t>that describes the output format. </a:t>
            </a:r>
          </a:p>
          <a:p>
            <a:pPr algn="just"/>
            <a:r>
              <a:rPr lang="en-US" altLang="en-US" sz="3200" dirty="0">
                <a:solidFill>
                  <a:srgbClr val="000000"/>
                </a:solidFill>
                <a:latin typeface="Times New Roman" panose="02020603050405020304" pitchFamily="18" charset="0"/>
                <a:cs typeface="Times New Roman" panose="02020603050405020304" pitchFamily="18" charset="0"/>
              </a:rPr>
              <a:t>The format control string consists of </a:t>
            </a:r>
            <a:r>
              <a:rPr lang="en-US" altLang="en-US" sz="3200" dirty="0">
                <a:solidFill>
                  <a:srgbClr val="0000FF"/>
                </a:solidFill>
                <a:latin typeface="Times New Roman" panose="02020603050405020304" pitchFamily="18" charset="0"/>
                <a:cs typeface="Times New Roman" panose="02020603050405020304" pitchFamily="18" charset="0"/>
              </a:rPr>
              <a:t>conversion </a:t>
            </a:r>
          </a:p>
          <a:p>
            <a:pPr algn="just"/>
            <a:r>
              <a:rPr lang="en-US" altLang="en-US" sz="3200" dirty="0" err="1">
                <a:solidFill>
                  <a:srgbClr val="0000FF"/>
                </a:solidFill>
                <a:latin typeface="Times New Roman" panose="02020603050405020304" pitchFamily="18" charset="0"/>
                <a:cs typeface="Times New Roman" panose="02020603050405020304" pitchFamily="18" charset="0"/>
              </a:rPr>
              <a:t>Specifiers</a:t>
            </a:r>
            <a:r>
              <a:rPr lang="en-US" altLang="en-US" sz="3200" dirty="0">
                <a:solidFill>
                  <a:srgbClr val="000000"/>
                </a:solidFill>
                <a:latin typeface="Times New Roman" panose="02020603050405020304" pitchFamily="18" charset="0"/>
                <a:cs typeface="Times New Roman" panose="02020603050405020304" pitchFamily="18" charset="0"/>
              </a:rPr>
              <a:t>, </a:t>
            </a:r>
            <a:r>
              <a:rPr lang="en-US" altLang="en-US" sz="3200" dirty="0">
                <a:solidFill>
                  <a:srgbClr val="0000FF"/>
                </a:solidFill>
                <a:latin typeface="Times New Roman" panose="02020603050405020304" pitchFamily="18" charset="0"/>
                <a:cs typeface="Times New Roman" panose="02020603050405020304" pitchFamily="18" charset="0"/>
              </a:rPr>
              <a:t>flags</a:t>
            </a:r>
            <a:r>
              <a:rPr lang="en-US" altLang="en-US" sz="3200" dirty="0">
                <a:solidFill>
                  <a:srgbClr val="000000"/>
                </a:solidFill>
                <a:latin typeface="Times New Roman" panose="02020603050405020304" pitchFamily="18" charset="0"/>
                <a:cs typeface="Times New Roman" panose="02020603050405020304" pitchFamily="18" charset="0"/>
              </a:rPr>
              <a:t>,</a:t>
            </a:r>
            <a:r>
              <a:rPr lang="en-US" altLang="en-US" sz="3200" dirty="0">
                <a:solidFill>
                  <a:srgbClr val="0000FF"/>
                </a:solidFill>
                <a:latin typeface="Times New Roman" panose="02020603050405020304" pitchFamily="18" charset="0"/>
                <a:cs typeface="Times New Roman" panose="02020603050405020304" pitchFamily="18" charset="0"/>
              </a:rPr>
              <a:t> field widths</a:t>
            </a:r>
            <a:r>
              <a:rPr lang="en-US" altLang="en-US" sz="3200" dirty="0">
                <a:solidFill>
                  <a:srgbClr val="000000"/>
                </a:solidFill>
                <a:latin typeface="Times New Roman" panose="02020603050405020304" pitchFamily="18" charset="0"/>
                <a:cs typeface="Times New Roman" panose="02020603050405020304" pitchFamily="18" charset="0"/>
              </a:rPr>
              <a:t>,</a:t>
            </a:r>
            <a:r>
              <a:rPr lang="en-US" altLang="en-US" sz="3200" dirty="0">
                <a:solidFill>
                  <a:srgbClr val="0000FF"/>
                </a:solidFill>
                <a:latin typeface="Times New Roman" panose="02020603050405020304" pitchFamily="18" charset="0"/>
                <a:cs typeface="Times New Roman" panose="02020603050405020304" pitchFamily="18" charset="0"/>
              </a:rPr>
              <a:t> precisions </a:t>
            </a:r>
            <a:r>
              <a:rPr lang="en-US" altLang="en-US" sz="3200" dirty="0">
                <a:solidFill>
                  <a:srgbClr val="000000"/>
                </a:solidFill>
                <a:latin typeface="Times New Roman" panose="02020603050405020304" pitchFamily="18" charset="0"/>
                <a:cs typeface="Times New Roman" panose="02020603050405020304" pitchFamily="18" charset="0"/>
              </a:rPr>
              <a:t>and </a:t>
            </a:r>
            <a:r>
              <a:rPr lang="en-US" altLang="en-US" sz="3200" dirty="0">
                <a:solidFill>
                  <a:srgbClr val="0000FF"/>
                </a:solidFill>
                <a:latin typeface="Times New Roman" panose="02020603050405020304" pitchFamily="18" charset="0"/>
                <a:cs typeface="Times New Roman" panose="02020603050405020304" pitchFamily="18" charset="0"/>
              </a:rPr>
              <a:t>literal </a:t>
            </a:r>
          </a:p>
          <a:p>
            <a:pPr algn="just"/>
            <a:r>
              <a:rPr lang="en-US" altLang="en-US" sz="3200" dirty="0">
                <a:solidFill>
                  <a:srgbClr val="0000FF"/>
                </a:solidFill>
                <a:latin typeface="Times New Roman" panose="02020603050405020304" pitchFamily="18" charset="0"/>
                <a:cs typeface="Times New Roman" panose="02020603050405020304" pitchFamily="18" charset="0"/>
              </a:rPr>
              <a:t>characters</a:t>
            </a:r>
            <a:r>
              <a:rPr lang="en-US" altLang="en-US" sz="3200" dirty="0">
                <a:solidFill>
                  <a:srgbClr val="000000"/>
                </a:solidFill>
                <a:latin typeface="Times New Roman" panose="02020603050405020304" pitchFamily="18" charset="0"/>
                <a:cs typeface="Times New Roman" panose="02020603050405020304" pitchFamily="18" charset="0"/>
              </a:rPr>
              <a:t>. Together with the percent sign (</a:t>
            </a:r>
            <a:r>
              <a:rPr lang="en-US" altLang="en-US" sz="3200" dirty="0">
                <a:solidFill>
                  <a:srgbClr val="0000FF"/>
                </a:solidFill>
                <a:latin typeface="Times New Roman" panose="02020603050405020304" pitchFamily="18" charset="0"/>
                <a:cs typeface="Times New Roman" panose="02020603050405020304" pitchFamily="18" charset="0"/>
              </a:rPr>
              <a:t>%</a:t>
            </a:r>
            <a:r>
              <a:rPr lang="en-US" altLang="en-US" sz="3200" dirty="0">
                <a:solidFill>
                  <a:srgbClr val="000000"/>
                </a:solidFill>
                <a:latin typeface="Times New Roman" panose="02020603050405020304" pitchFamily="18" charset="0"/>
                <a:cs typeface="Times New Roman" panose="02020603050405020304" pitchFamily="18" charset="0"/>
              </a:rPr>
              <a:t>), </a:t>
            </a:r>
          </a:p>
          <a:p>
            <a:pPr algn="just"/>
            <a:r>
              <a:rPr lang="en-US" altLang="en-US" sz="3200" dirty="0">
                <a:solidFill>
                  <a:srgbClr val="000000"/>
                </a:solidFill>
                <a:latin typeface="Times New Roman" panose="02020603050405020304" pitchFamily="18" charset="0"/>
                <a:cs typeface="Times New Roman" panose="02020603050405020304" pitchFamily="18" charset="0"/>
              </a:rPr>
              <a:t>these form </a:t>
            </a:r>
            <a:r>
              <a:rPr lang="en-US" altLang="en-US" sz="3200" dirty="0">
                <a:solidFill>
                  <a:srgbClr val="0000FF"/>
                </a:solidFill>
                <a:latin typeface="Times New Roman" panose="02020603050405020304" pitchFamily="18" charset="0"/>
                <a:cs typeface="Times New Roman" panose="02020603050405020304" pitchFamily="18" charset="0"/>
              </a:rPr>
              <a:t>conversion specifications</a:t>
            </a:r>
            <a:r>
              <a:rPr lang="en-US" altLang="en-US" sz="3200" dirty="0">
                <a:solidFill>
                  <a:srgbClr val="000000"/>
                </a:solidFill>
                <a:latin typeface="Times New Roman" panose="02020603050405020304" pitchFamily="18" charset="0"/>
                <a:cs typeface="Times New Roman" panose="02020603050405020304" pitchFamily="18" charset="0"/>
              </a:rPr>
              <a:t>. </a:t>
            </a:r>
          </a:p>
          <a:p>
            <a:pPr algn="just"/>
            <a:r>
              <a:rPr lang="en-US" altLang="en-US" sz="3200" dirty="0">
                <a:solidFill>
                  <a:srgbClr val="0000FF"/>
                </a:solidFill>
                <a:latin typeface="Times New Roman" panose="02020603050405020304" pitchFamily="18" charset="0"/>
              </a:rPr>
              <a:t>Rounding</a:t>
            </a:r>
            <a:r>
              <a:rPr lang="en-US" altLang="en-US" sz="3200" dirty="0">
                <a:solidFill>
                  <a:srgbClr val="000000"/>
                </a:solidFill>
                <a:latin typeface="Times New Roman" panose="02020603050405020304" pitchFamily="18" charset="0"/>
              </a:rPr>
              <a:t> floating-point values to an indicated </a:t>
            </a:r>
          </a:p>
          <a:p>
            <a:pPr algn="just"/>
            <a:r>
              <a:rPr lang="en-US" altLang="en-US" sz="3200" dirty="0">
                <a:solidFill>
                  <a:srgbClr val="000000"/>
                </a:solidFill>
                <a:latin typeface="Times New Roman" panose="02020603050405020304" pitchFamily="18" charset="0"/>
              </a:rPr>
              <a:t>number of decimal </a:t>
            </a:r>
            <a:r>
              <a:rPr lang="en-US" altLang="en-US" sz="3200" dirty="0" err="1">
                <a:solidFill>
                  <a:srgbClr val="000000"/>
                </a:solidFill>
                <a:latin typeface="Times New Roman" panose="02020603050405020304" pitchFamily="18" charset="0"/>
              </a:rPr>
              <a:t>places.</a:t>
            </a:r>
            <a:r>
              <a:rPr lang="en-US" altLang="en-US" sz="3200" dirty="0" err="1">
                <a:solidFill>
                  <a:srgbClr val="0000FF"/>
                </a:solidFill>
                <a:latin typeface="Times New Roman" panose="02020603050405020304" pitchFamily="18" charset="0"/>
              </a:rPr>
              <a:t>Right</a:t>
            </a:r>
            <a:r>
              <a:rPr lang="en-US" altLang="en-US" sz="3200" dirty="0">
                <a:solidFill>
                  <a:srgbClr val="0000FF"/>
                </a:solidFill>
                <a:latin typeface="Times New Roman" panose="02020603050405020304" pitchFamily="18" charset="0"/>
              </a:rPr>
              <a:t> justification</a:t>
            </a:r>
            <a:r>
              <a:rPr lang="en-US" altLang="en-US" sz="3200" dirty="0">
                <a:solidFill>
                  <a:srgbClr val="000000"/>
                </a:solidFill>
                <a:latin typeface="Times New Roman" panose="02020603050405020304" pitchFamily="18" charset="0"/>
              </a:rPr>
              <a:t> and </a:t>
            </a:r>
          </a:p>
          <a:p>
            <a:pPr algn="just"/>
            <a:r>
              <a:rPr lang="en-US" altLang="en-US" sz="3200" dirty="0">
                <a:solidFill>
                  <a:srgbClr val="0000FF"/>
                </a:solidFill>
                <a:latin typeface="Times New Roman" panose="02020603050405020304" pitchFamily="18" charset="0"/>
              </a:rPr>
              <a:t>left justification</a:t>
            </a:r>
            <a:r>
              <a:rPr lang="en-US" altLang="en-US" sz="3200" dirty="0">
                <a:solidFill>
                  <a:srgbClr val="000000"/>
                </a:solidFill>
                <a:latin typeface="Times New Roman" panose="02020603050405020304" pitchFamily="18" charset="0"/>
              </a:rPr>
              <a:t> of outputs. Inserting literal characters</a:t>
            </a:r>
          </a:p>
          <a:p>
            <a:pPr algn="just"/>
            <a:r>
              <a:rPr lang="en-US" altLang="en-US" sz="3200" dirty="0">
                <a:solidFill>
                  <a:srgbClr val="000000"/>
                </a:solidFill>
                <a:latin typeface="Times New Roman" panose="02020603050405020304" pitchFamily="18" charset="0"/>
              </a:rPr>
              <a:t> at precise locations in a line of output. Representing </a:t>
            </a:r>
          </a:p>
          <a:p>
            <a:pPr algn="just"/>
            <a:r>
              <a:rPr lang="en-US" altLang="en-US" sz="3200" dirty="0">
                <a:solidFill>
                  <a:srgbClr val="000000"/>
                </a:solidFill>
                <a:latin typeface="Times New Roman" panose="02020603050405020304" pitchFamily="18" charset="0"/>
              </a:rPr>
              <a:t>floating-point numbers in exponential format.</a:t>
            </a:r>
          </a:p>
          <a:p>
            <a:r>
              <a:rPr lang="en-US" altLang="en-US" sz="3200" dirty="0">
                <a:solidFill>
                  <a:srgbClr val="000000"/>
                </a:solidFill>
                <a:latin typeface="Times New Roman" panose="02020603050405020304" pitchFamily="18" charset="0"/>
              </a:rPr>
              <a:t>Representing unsigned integers in octal and </a:t>
            </a:r>
          </a:p>
          <a:p>
            <a:r>
              <a:rPr lang="en-US" altLang="en-US" sz="3200" dirty="0">
                <a:solidFill>
                  <a:srgbClr val="000000"/>
                </a:solidFill>
                <a:latin typeface="Times New Roman" panose="02020603050405020304" pitchFamily="18" charset="0"/>
              </a:rPr>
              <a:t>hexadecimal format.</a:t>
            </a:r>
          </a:p>
          <a:p>
            <a:pPr algn="just"/>
            <a:endParaRPr lang="en-US" altLang="en-US" sz="3200" dirty="0">
              <a:solidFill>
                <a:srgbClr val="00000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3913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7886700" cy="379829"/>
          </a:xfrm>
        </p:spPr>
        <p:txBody>
          <a:bodyPr>
            <a:normAutofit fontScale="90000"/>
          </a:bodyPr>
          <a:lstStyle/>
          <a:p>
            <a:r>
              <a:rPr lang="en-IN" sz="2800" dirty="0">
                <a:solidFill>
                  <a:srgbClr val="C00000"/>
                </a:solidFill>
                <a:latin typeface="Times New Roman" panose="02020603050405020304" pitchFamily="18" charset="0"/>
                <a:cs typeface="Times New Roman" panose="02020603050405020304" pitchFamily="18" charset="0"/>
              </a:rPr>
              <a:t>Printf() function</a:t>
            </a:r>
            <a:r>
              <a:rPr lang="en-IN" dirty="0">
                <a:solidFill>
                  <a:srgbClr val="C00000"/>
                </a:solidFill>
                <a:latin typeface="Times New Roman" panose="02020603050405020304" pitchFamily="18" charset="0"/>
                <a:cs typeface="Times New Roman" panose="02020603050405020304" pitchFamily="18" charset="0"/>
              </a:rPr>
              <a:t>						contd..</a:t>
            </a:r>
          </a:p>
        </p:txBody>
      </p:sp>
      <p:sp>
        <p:nvSpPr>
          <p:cNvPr id="3" name="Content Placeholder 2"/>
          <p:cNvSpPr>
            <a:spLocks noGrp="1"/>
          </p:cNvSpPr>
          <p:nvPr>
            <p:ph idx="4294967295"/>
          </p:nvPr>
        </p:nvSpPr>
        <p:spPr>
          <a:xfrm>
            <a:off x="126610" y="535206"/>
            <a:ext cx="8904849" cy="6146948"/>
          </a:xfrm>
          <a:prstGeom prst="rect">
            <a:avLst/>
          </a:prstGeom>
          <a:ln>
            <a:solidFill>
              <a:srgbClr val="C00000"/>
            </a:solidFill>
          </a:ln>
        </p:spPr>
        <p:txBody>
          <a:bodyPr>
            <a:normAutofit/>
          </a:bodyPr>
          <a:lstStyle/>
          <a:p>
            <a:pPr algn="just"/>
            <a:r>
              <a:rPr lang="en-IN" altLang="en-US" dirty="0">
                <a:solidFill>
                  <a:srgbClr val="0070C0"/>
                </a:solidFill>
                <a:latin typeface="Times New Roman" panose="02020603050405020304" pitchFamily="18" charset="0"/>
                <a:cs typeface="Times New Roman" panose="02020603050405020304" pitchFamily="18" charset="0"/>
              </a:rPr>
              <a:t>Printing Integers:</a:t>
            </a:r>
          </a:p>
          <a:p>
            <a:pPr lvl="1" algn="just"/>
            <a:endParaRPr lang="en-US" altLang="en-US"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tretch>
            <a:fillRect/>
          </a:stretch>
        </p:blipFill>
        <p:spPr>
          <a:xfrm>
            <a:off x="126610" y="984740"/>
            <a:ext cx="4484077" cy="5542671"/>
          </a:xfrm>
          <a:prstGeom prst="rect">
            <a:avLst/>
          </a:prstGeom>
          <a:ln>
            <a:solidFill>
              <a:srgbClr val="C00000"/>
            </a:solidFill>
          </a:ln>
        </p:spPr>
      </p:pic>
      <p:pic>
        <p:nvPicPr>
          <p:cNvPr id="5" name="Picture 4"/>
          <p:cNvPicPr>
            <a:picLocks noChangeAspect="1"/>
          </p:cNvPicPr>
          <p:nvPr/>
        </p:nvPicPr>
        <p:blipFill>
          <a:blip r:embed="rId3" cstate="print"/>
          <a:stretch>
            <a:fillRect/>
          </a:stretch>
        </p:blipFill>
        <p:spPr>
          <a:xfrm>
            <a:off x="4763672" y="984740"/>
            <a:ext cx="4114800" cy="5542671"/>
          </a:xfrm>
          <a:prstGeom prst="rect">
            <a:avLst/>
          </a:prstGeom>
          <a:ln>
            <a:solidFill>
              <a:srgbClr val="C00000"/>
            </a:solidFill>
          </a:ln>
        </p:spPr>
      </p:pic>
    </p:spTree>
    <p:extLst>
      <p:ext uri="{BB962C8B-B14F-4D97-AF65-F5344CB8AC3E}">
        <p14:creationId xmlns:p14="http://schemas.microsoft.com/office/powerpoint/2010/main" val="4165207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379829"/>
          </a:xfrm>
        </p:spPr>
        <p:txBody>
          <a:bodyPr>
            <a:normAutofit/>
          </a:bodyPr>
          <a:lstStyle/>
          <a:p>
            <a:r>
              <a:rPr lang="en-IN" dirty="0">
                <a:solidFill>
                  <a:srgbClr val="C00000"/>
                </a:solidFill>
                <a:latin typeface="Times New Roman" panose="02020603050405020304" pitchFamily="18" charset="0"/>
                <a:cs typeface="Times New Roman" panose="02020603050405020304" pitchFamily="18" charset="0"/>
              </a:rPr>
              <a:t>Printf() function						contd..</a:t>
            </a:r>
          </a:p>
        </p:txBody>
      </p:sp>
      <p:sp>
        <p:nvSpPr>
          <p:cNvPr id="3" name="Content Placeholder 2"/>
          <p:cNvSpPr>
            <a:spLocks noGrp="1"/>
          </p:cNvSpPr>
          <p:nvPr>
            <p:ph idx="4294967295"/>
          </p:nvPr>
        </p:nvSpPr>
        <p:spPr>
          <a:xfrm>
            <a:off x="126610" y="535206"/>
            <a:ext cx="8904849" cy="6146948"/>
          </a:xfrm>
          <a:prstGeom prst="rect">
            <a:avLst/>
          </a:prstGeom>
          <a:ln>
            <a:solidFill>
              <a:srgbClr val="C00000"/>
            </a:solidFill>
          </a:ln>
        </p:spPr>
        <p:txBody>
          <a:bodyPr>
            <a:normAutofit/>
          </a:bodyPr>
          <a:lstStyle/>
          <a:p>
            <a:pPr algn="just"/>
            <a:r>
              <a:rPr lang="en-IN" altLang="en-US" dirty="0">
                <a:solidFill>
                  <a:srgbClr val="0070C0"/>
                </a:solidFill>
                <a:latin typeface="Times New Roman" panose="02020603050405020304" pitchFamily="18" charset="0"/>
                <a:cs typeface="Times New Roman" panose="02020603050405020304" pitchFamily="18" charset="0"/>
              </a:rPr>
              <a:t>Printing Floating point numbers:</a:t>
            </a:r>
          </a:p>
          <a:p>
            <a:pPr lvl="1" algn="just"/>
            <a:endParaRPr lang="en-IN" altLang="en-US" dirty="0">
              <a:solidFill>
                <a:srgbClr val="0070C0"/>
              </a:solidFill>
              <a:latin typeface="Times New Roman" panose="02020603050405020304" pitchFamily="18" charset="0"/>
              <a:cs typeface="Times New Roman" panose="02020603050405020304" pitchFamily="18" charset="0"/>
            </a:endParaRPr>
          </a:p>
          <a:p>
            <a:pPr lvl="1" algn="just"/>
            <a:endParaRPr lang="en-US" altLang="en-US" dirty="0">
              <a:solidFill>
                <a:srgbClr val="0070C0"/>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01639438"/>
              </p:ext>
            </p:extLst>
          </p:nvPr>
        </p:nvGraphicFramePr>
        <p:xfrm>
          <a:off x="410381" y="1044503"/>
          <a:ext cx="8337306" cy="5852160"/>
        </p:xfrm>
        <a:graphic>
          <a:graphicData uri="http://schemas.openxmlformats.org/drawingml/2006/table">
            <a:tbl>
              <a:tblPr firstRow="1" bandRow="1">
                <a:tableStyleId>{C4B1156A-380E-4F78-BDF5-A606A8083BF9}</a:tableStyleId>
              </a:tblPr>
              <a:tblGrid>
                <a:gridCol w="1215042">
                  <a:extLst>
                    <a:ext uri="{9D8B030D-6E8A-4147-A177-3AD203B41FA5}">
                      <a16:colId xmlns:a16="http://schemas.microsoft.com/office/drawing/2014/main" val="20000"/>
                    </a:ext>
                  </a:extLst>
                </a:gridCol>
                <a:gridCol w="4343162">
                  <a:extLst>
                    <a:ext uri="{9D8B030D-6E8A-4147-A177-3AD203B41FA5}">
                      <a16:colId xmlns:a16="http://schemas.microsoft.com/office/drawing/2014/main" val="20001"/>
                    </a:ext>
                  </a:extLst>
                </a:gridCol>
                <a:gridCol w="2779102">
                  <a:extLst>
                    <a:ext uri="{9D8B030D-6E8A-4147-A177-3AD203B41FA5}">
                      <a16:colId xmlns:a16="http://schemas.microsoft.com/office/drawing/2014/main" val="20002"/>
                    </a:ext>
                  </a:extLst>
                </a:gridCol>
              </a:tblGrid>
              <a:tr h="556423">
                <a:tc>
                  <a:txBody>
                    <a:bodyPr/>
                    <a:lstStyle/>
                    <a:p>
                      <a:r>
                        <a:rPr lang="en-IN" dirty="0"/>
                        <a:t>Format string</a:t>
                      </a:r>
                    </a:p>
                  </a:txBody>
                  <a:tcPr marL="68580" marR="68580">
                    <a:solidFill>
                      <a:schemeClr val="accent2">
                        <a:lumMod val="20000"/>
                        <a:lumOff val="80000"/>
                      </a:schemeClr>
                    </a:solidFill>
                  </a:tcPr>
                </a:tc>
                <a:tc>
                  <a:txBody>
                    <a:bodyPr/>
                    <a:lstStyle/>
                    <a:p>
                      <a:r>
                        <a:rPr lang="en-IN" dirty="0"/>
                        <a:t>Meaning</a:t>
                      </a:r>
                    </a:p>
                  </a:txBody>
                  <a:tcPr marL="68580" marR="68580">
                    <a:solidFill>
                      <a:schemeClr val="accent2">
                        <a:lumMod val="20000"/>
                        <a:lumOff val="80000"/>
                      </a:schemeClr>
                    </a:solidFill>
                  </a:tcPr>
                </a:tc>
                <a:tc>
                  <a:txBody>
                    <a:bodyPr/>
                    <a:lstStyle/>
                    <a:p>
                      <a:r>
                        <a:rPr lang="en-IN" dirty="0"/>
                        <a:t>example</a:t>
                      </a:r>
                    </a:p>
                  </a:txBody>
                  <a:tcPr marL="68580" marR="68580">
                    <a:solidFill>
                      <a:schemeClr val="accent2">
                        <a:lumMod val="20000"/>
                        <a:lumOff val="80000"/>
                      </a:schemeClr>
                    </a:solidFill>
                  </a:tcPr>
                </a:tc>
                <a:extLst>
                  <a:ext uri="{0D108BD9-81ED-4DB2-BD59-A6C34878D82A}">
                    <a16:rowId xmlns:a16="http://schemas.microsoft.com/office/drawing/2014/main" val="10000"/>
                  </a:ext>
                </a:extLst>
              </a:tr>
              <a:tr h="1178969">
                <a:tc>
                  <a:txBody>
                    <a:bodyPr/>
                    <a:lstStyle/>
                    <a:p>
                      <a:r>
                        <a:rPr lang="en-IN" dirty="0"/>
                        <a:t>%f</a:t>
                      </a:r>
                    </a:p>
                  </a:txBody>
                  <a:tcPr marL="68580" marR="68580">
                    <a:solidFill>
                      <a:schemeClr val="accent2">
                        <a:lumMod val="20000"/>
                        <a:lumOff val="80000"/>
                      </a:schemeClr>
                    </a:solidFill>
                  </a:tcPr>
                </a:tc>
                <a:tc>
                  <a:txBody>
                    <a:bodyPr/>
                    <a:lstStyle/>
                    <a:p>
                      <a:pPr marL="285750" indent="-285750">
                        <a:buFont typeface="Arial" panose="020B0604020202020204" pitchFamily="34" charset="0"/>
                        <a:buChar char="•"/>
                      </a:pPr>
                      <a:r>
                        <a:rPr lang="en-US" altLang="en-US" sz="1800" dirty="0"/>
                        <a:t>prints at least one digit to the left of the decimal point</a:t>
                      </a:r>
                    </a:p>
                    <a:p>
                      <a:pPr marL="285750" indent="-285750">
                        <a:buFont typeface="Arial" panose="020B0604020202020204" pitchFamily="34" charset="0"/>
                        <a:buChar char="•"/>
                      </a:pPr>
                      <a:r>
                        <a:rPr lang="en-US" altLang="en-US" sz="1800" dirty="0"/>
                        <a:t>show six digits of precision to the right of the decimal point by default</a:t>
                      </a:r>
                      <a:endParaRPr lang="en-IN" dirty="0"/>
                    </a:p>
                  </a:txBody>
                  <a:tcPr marL="68580" marR="68580">
                    <a:solidFill>
                      <a:schemeClr val="accent2">
                        <a:lumMod val="20000"/>
                        <a:lumOff val="80000"/>
                      </a:schemeClr>
                    </a:solidFill>
                  </a:tcPr>
                </a:tc>
                <a:tc>
                  <a:txBody>
                    <a:bodyPr/>
                    <a:lstStyle/>
                    <a:p>
                      <a:r>
                        <a:rPr lang="en-US" altLang="en-US" sz="1800" dirty="0"/>
                        <a:t>1.04592 </a:t>
                      </a:r>
                      <a:endParaRPr lang="en-IN" dirty="0"/>
                    </a:p>
                  </a:txBody>
                  <a:tcPr marL="68580" marR="68580">
                    <a:solidFill>
                      <a:schemeClr val="accent2">
                        <a:lumMod val="20000"/>
                        <a:lumOff val="80000"/>
                      </a:schemeClr>
                    </a:solidFill>
                  </a:tcPr>
                </a:tc>
                <a:extLst>
                  <a:ext uri="{0D108BD9-81ED-4DB2-BD59-A6C34878D82A}">
                    <a16:rowId xmlns:a16="http://schemas.microsoft.com/office/drawing/2014/main" val="10001"/>
                  </a:ext>
                </a:extLst>
              </a:tr>
              <a:tr h="761051">
                <a:tc>
                  <a:txBody>
                    <a:bodyPr/>
                    <a:lstStyle/>
                    <a:p>
                      <a:r>
                        <a:rPr lang="en-IN" dirty="0"/>
                        <a:t>%e</a:t>
                      </a:r>
                      <a:r>
                        <a:rPr lang="en-IN" baseline="0" dirty="0"/>
                        <a:t>  or %E</a:t>
                      </a:r>
                      <a:endParaRPr lang="en-IN" dirty="0"/>
                    </a:p>
                  </a:txBody>
                  <a:tcPr marL="68580" marR="68580">
                    <a:solidFill>
                      <a:schemeClr val="accent2">
                        <a:lumMod val="20000"/>
                        <a:lumOff val="80000"/>
                      </a:schemeClr>
                    </a:solidFill>
                  </a:tcPr>
                </a:tc>
                <a:tc>
                  <a:txBody>
                    <a:bodyPr/>
                    <a:lstStyle/>
                    <a:p>
                      <a:pPr marL="285750" indent="-285750">
                        <a:buFont typeface="Arial" panose="020B0604020202020204" pitchFamily="34" charset="0"/>
                        <a:buChar char="•"/>
                      </a:pPr>
                      <a:r>
                        <a:rPr lang="en-US" altLang="en-US" dirty="0"/>
                        <a:t>conversion specifiers cause the value to be rounded in the output </a:t>
                      </a:r>
                      <a:endParaRPr lang="en-IN" dirty="0"/>
                    </a:p>
                  </a:txBody>
                  <a:tcPr marL="68580" marR="68580">
                    <a:solidFill>
                      <a:schemeClr val="accent2">
                        <a:lumMod val="20000"/>
                        <a:lumOff val="80000"/>
                      </a:schemeClr>
                    </a:solidFill>
                  </a:tcPr>
                </a:tc>
                <a:tc>
                  <a:txBody>
                    <a:bodyPr/>
                    <a:lstStyle/>
                    <a:p>
                      <a:r>
                        <a:rPr lang="en-IN" dirty="0"/>
                        <a:t>1234567.89 as</a:t>
                      </a:r>
                      <a:r>
                        <a:rPr lang="en-IN" baseline="0" dirty="0"/>
                        <a:t> 1.234568 e+006</a:t>
                      </a:r>
                    </a:p>
                    <a:p>
                      <a:r>
                        <a:rPr lang="en-IN" baseline="0" dirty="0"/>
                        <a:t>1234567.89 as 1.234568 E+006</a:t>
                      </a:r>
                      <a:endParaRPr lang="en-IN" dirty="0"/>
                    </a:p>
                  </a:txBody>
                  <a:tcPr marL="68580" marR="68580">
                    <a:solidFill>
                      <a:schemeClr val="accent2">
                        <a:lumMod val="20000"/>
                        <a:lumOff val="80000"/>
                      </a:schemeClr>
                    </a:solidFill>
                  </a:tcPr>
                </a:tc>
                <a:extLst>
                  <a:ext uri="{0D108BD9-81ED-4DB2-BD59-A6C34878D82A}">
                    <a16:rowId xmlns:a16="http://schemas.microsoft.com/office/drawing/2014/main" val="10002"/>
                  </a:ext>
                </a:extLst>
              </a:tr>
              <a:tr h="2391876">
                <a:tc>
                  <a:txBody>
                    <a:bodyPr/>
                    <a:lstStyle/>
                    <a:p>
                      <a:r>
                        <a:rPr lang="en-IN" dirty="0"/>
                        <a:t>%g</a:t>
                      </a:r>
                      <a:r>
                        <a:rPr lang="en-IN" baseline="0" dirty="0"/>
                        <a:t>  or  %G</a:t>
                      </a:r>
                      <a:endParaRPr lang="en-IN" dirty="0"/>
                    </a:p>
                  </a:txBody>
                  <a:tcPr marL="68580" marR="68580">
                    <a:solidFill>
                      <a:schemeClr val="accent2">
                        <a:lumMod val="20000"/>
                        <a:lumOff val="80000"/>
                      </a:schemeClr>
                    </a:solidFill>
                  </a:tcPr>
                </a:tc>
                <a:tc>
                  <a:txBody>
                    <a:bodyPr/>
                    <a:lstStyle/>
                    <a:p>
                      <a:pPr marL="285750" indent="-285750" algn="just">
                        <a:buFont typeface="Arial" panose="020B0604020202020204" pitchFamily="34" charset="0"/>
                        <a:buChar char="•"/>
                      </a:pPr>
                      <a:r>
                        <a:rPr lang="en-US" altLang="en-US" dirty="0"/>
                        <a:t>Trailing zeros are not printed in the fractional part of a value output with g or G.</a:t>
                      </a:r>
                    </a:p>
                    <a:p>
                      <a:pPr marL="285750" indent="-285750" algn="just">
                        <a:buFont typeface="Arial" panose="020B0604020202020204" pitchFamily="34" charset="0"/>
                        <a:buChar char="•"/>
                      </a:pPr>
                      <a:r>
                        <a:rPr lang="en-US" altLang="en-US" sz="1800" dirty="0"/>
                        <a:t>The difference between g and G is identical to the difference between e and E when the value is printed in exponential notation—lowercase g causes a lowercase e to be output, and uppercase G causes an uppercase E to be output</a:t>
                      </a:r>
                      <a:endParaRPr lang="en-IN" dirty="0"/>
                    </a:p>
                  </a:txBody>
                  <a:tcPr marL="68580" marR="68580">
                    <a:solidFill>
                      <a:schemeClr val="accent2">
                        <a:lumMod val="20000"/>
                        <a:lumOff val="80000"/>
                      </a:schemeClr>
                    </a:solidFill>
                  </a:tcPr>
                </a:tc>
                <a:tc>
                  <a:txBody>
                    <a:bodyPr/>
                    <a:lstStyle/>
                    <a:p>
                      <a:r>
                        <a:rPr lang="en-US" altLang="en-US" dirty="0"/>
                        <a:t>0.0000875 </a:t>
                      </a:r>
                      <a:r>
                        <a:rPr lang="en-US" altLang="en-US" baseline="0" dirty="0"/>
                        <a:t>as </a:t>
                      </a:r>
                      <a:r>
                        <a:rPr lang="en-US" altLang="en-US" dirty="0"/>
                        <a:t>8.75e-05</a:t>
                      </a:r>
                    </a:p>
                    <a:p>
                      <a:r>
                        <a:rPr lang="en-US" altLang="en-US" dirty="0"/>
                        <a:t>8750000.0 as 75e+06</a:t>
                      </a:r>
                    </a:p>
                    <a:p>
                      <a:r>
                        <a:rPr lang="en-US" altLang="en-US" sz="1800" dirty="0"/>
                        <a:t>1234567.0 as</a:t>
                      </a:r>
                      <a:r>
                        <a:rPr lang="en-US" altLang="en-US" sz="1800" baseline="0" dirty="0"/>
                        <a:t> </a:t>
                      </a:r>
                      <a:r>
                        <a:rPr lang="en-US" altLang="en-US" sz="1800" dirty="0"/>
                        <a:t>1.23457E+06</a:t>
                      </a:r>
                      <a:endParaRPr lang="en-IN" i="1" dirty="0"/>
                    </a:p>
                  </a:txBody>
                  <a:tcPr marL="68580" marR="68580">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284871" y="6088201"/>
            <a:ext cx="7280031" cy="830997"/>
          </a:xfrm>
          <a:prstGeom prst="rect">
            <a:avLst/>
          </a:prstGeom>
          <a:noFill/>
        </p:spPr>
        <p:txBody>
          <a:bodyPr wrap="square" rtlCol="0">
            <a:spAutoFit/>
          </a:bodyPr>
          <a:lstStyle/>
          <a:p>
            <a:r>
              <a:rPr lang="en-IN" sz="2400" b="1" dirty="0">
                <a:solidFill>
                  <a:srgbClr val="C00000"/>
                </a:solidFill>
                <a:latin typeface="Times New Roman" panose="02020603050405020304" pitchFamily="18" charset="0"/>
                <a:cs typeface="Times New Roman" panose="02020603050405020304" pitchFamily="18" charset="0"/>
              </a:rPr>
              <a:t>NOTE: </a:t>
            </a:r>
            <a:r>
              <a:rPr lang="en-US" altLang="en-US" sz="2400" dirty="0">
                <a:solidFill>
                  <a:srgbClr val="000000"/>
                </a:solidFill>
                <a:latin typeface="Times New Roman" panose="02020603050405020304" pitchFamily="18" charset="0"/>
                <a:cs typeface="Times New Roman" panose="02020603050405020304" pitchFamily="18" charset="0"/>
              </a:rPr>
              <a:t>all floating-point conversion specifiers have a default precision of 6</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6950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0043"/>
            <a:ext cx="7886700" cy="577410"/>
          </a:xfrm>
        </p:spPr>
        <p:txBody>
          <a:bodyPr>
            <a:normAutofit/>
          </a:bodyPr>
          <a:lstStyle/>
          <a:p>
            <a:r>
              <a:rPr lang="en-IN" dirty="0">
                <a:solidFill>
                  <a:srgbClr val="C00000"/>
                </a:solidFill>
                <a:latin typeface="Times New Roman" panose="02020603050405020304" pitchFamily="18" charset="0"/>
                <a:cs typeface="Times New Roman" panose="02020603050405020304" pitchFamily="18" charset="0"/>
              </a:rPr>
              <a:t>Printf() function						contd..</a:t>
            </a:r>
          </a:p>
        </p:txBody>
      </p:sp>
      <p:sp>
        <p:nvSpPr>
          <p:cNvPr id="3" name="Content Placeholder 2"/>
          <p:cNvSpPr>
            <a:spLocks noGrp="1"/>
          </p:cNvSpPr>
          <p:nvPr>
            <p:ph sz="half" idx="4294967295"/>
          </p:nvPr>
        </p:nvSpPr>
        <p:spPr>
          <a:xfrm>
            <a:off x="211015" y="872197"/>
            <a:ext cx="4303835" cy="5697415"/>
          </a:xfrm>
          <a:prstGeom prst="rect">
            <a:avLst/>
          </a:prstGeom>
          <a:ln>
            <a:solidFill>
              <a:srgbClr val="C00000"/>
            </a:solidFill>
          </a:ln>
        </p:spPr>
        <p:txBody>
          <a:bodyPr>
            <a:normAutofit/>
          </a:bodyPr>
          <a:lstStyle/>
          <a:p>
            <a:pPr algn="just"/>
            <a:r>
              <a:rPr lang="en-IN" altLang="en-US" dirty="0">
                <a:solidFill>
                  <a:srgbClr val="0070C0"/>
                </a:solidFill>
                <a:latin typeface="Times New Roman" panose="02020603050405020304" pitchFamily="18" charset="0"/>
                <a:cs typeface="Times New Roman" panose="02020603050405020304" pitchFamily="18" charset="0"/>
              </a:rPr>
              <a:t>Printing Floating point numbers:</a:t>
            </a:r>
          </a:p>
          <a:p>
            <a:pPr lvl="1" algn="just"/>
            <a:endParaRPr lang="en-IN" altLang="en-US" dirty="0">
              <a:solidFill>
                <a:srgbClr val="0070C0"/>
              </a:solidFill>
              <a:latin typeface="Times New Roman" panose="02020603050405020304" pitchFamily="18" charset="0"/>
              <a:cs typeface="Times New Roman" panose="02020603050405020304" pitchFamily="18" charset="0"/>
            </a:endParaRPr>
          </a:p>
          <a:p>
            <a:pPr lvl="1" algn="just"/>
            <a:endParaRPr lang="en-US" altLang="en-US" dirty="0">
              <a:solidFill>
                <a:srgbClr val="0070C0"/>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4294967295"/>
          </p:nvPr>
        </p:nvSpPr>
        <p:spPr>
          <a:xfrm>
            <a:off x="4629150" y="872197"/>
            <a:ext cx="4433961" cy="5697414"/>
          </a:xfrm>
          <a:prstGeom prst="rect">
            <a:avLst/>
          </a:prstGeom>
          <a:ln>
            <a:solidFill>
              <a:srgbClr val="C00000"/>
            </a:solidFill>
          </a:ln>
        </p:spPr>
        <p:txBody>
          <a:bodyPr/>
          <a:lstStyle/>
          <a:p>
            <a:r>
              <a:rPr lang="en-IN" dirty="0"/>
              <a:t>Output:</a:t>
            </a:r>
          </a:p>
          <a:p>
            <a:endParaRPr lang="en-IN" dirty="0"/>
          </a:p>
          <a:p>
            <a:endParaRPr lang="en-IN" dirty="0"/>
          </a:p>
        </p:txBody>
      </p:sp>
      <p:pic>
        <p:nvPicPr>
          <p:cNvPr id="7" name="Picture 6"/>
          <p:cNvPicPr>
            <a:picLocks noChangeAspect="1"/>
          </p:cNvPicPr>
          <p:nvPr/>
        </p:nvPicPr>
        <p:blipFill>
          <a:blip r:embed="rId2" cstate="print"/>
          <a:stretch>
            <a:fillRect/>
          </a:stretch>
        </p:blipFill>
        <p:spPr>
          <a:xfrm>
            <a:off x="284871" y="1505244"/>
            <a:ext cx="4093698" cy="4853353"/>
          </a:xfrm>
          <a:prstGeom prst="rect">
            <a:avLst/>
          </a:prstGeom>
        </p:spPr>
      </p:pic>
      <p:pic>
        <p:nvPicPr>
          <p:cNvPr id="8" name="Picture 7"/>
          <p:cNvPicPr>
            <a:picLocks noChangeAspect="1"/>
          </p:cNvPicPr>
          <p:nvPr/>
        </p:nvPicPr>
        <p:blipFill>
          <a:blip r:embed="rId3" cstate="print"/>
          <a:stretch>
            <a:fillRect/>
          </a:stretch>
        </p:blipFill>
        <p:spPr>
          <a:xfrm>
            <a:off x="4800600" y="2616591"/>
            <a:ext cx="3481754" cy="2433710"/>
          </a:xfrm>
          <a:prstGeom prst="rect">
            <a:avLst/>
          </a:prstGeom>
          <a:ln>
            <a:solidFill>
              <a:srgbClr val="C00000"/>
            </a:solidFill>
          </a:ln>
        </p:spPr>
      </p:pic>
      <p:cxnSp>
        <p:nvCxnSpPr>
          <p:cNvPr id="10" name="Straight Arrow Connector 9"/>
          <p:cNvCxnSpPr/>
          <p:nvPr/>
        </p:nvCxnSpPr>
        <p:spPr>
          <a:xfrm flipV="1">
            <a:off x="2785403" y="2883877"/>
            <a:ext cx="2131256" cy="14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985868" y="3235570"/>
            <a:ext cx="1930791" cy="70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049172" y="3530992"/>
            <a:ext cx="1867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901462" y="3868615"/>
            <a:ext cx="2110154"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901461" y="4164040"/>
            <a:ext cx="2015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901461" y="4473526"/>
            <a:ext cx="2015198" cy="14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901461" y="4797088"/>
            <a:ext cx="2015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38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8906-6228-4B25-95C2-C15BDF561409}"/>
              </a:ext>
            </a:extLst>
          </p:cNvPr>
          <p:cNvSpPr>
            <a:spLocks noGrp="1"/>
          </p:cNvSpPr>
          <p:nvPr>
            <p:ph type="title"/>
          </p:nvPr>
        </p:nvSpPr>
        <p:spPr/>
        <p:txBody>
          <a:bodyPr/>
          <a:lstStyle/>
          <a:p>
            <a:r>
              <a:rPr lang="en-US" dirty="0"/>
              <a:t>Input Unit</a:t>
            </a:r>
            <a:endParaRPr lang="en-IN" dirty="0"/>
          </a:p>
        </p:txBody>
      </p:sp>
      <p:sp>
        <p:nvSpPr>
          <p:cNvPr id="3" name="Content Placeholder 2">
            <a:extLst>
              <a:ext uri="{FF2B5EF4-FFF2-40B4-BE49-F238E27FC236}">
                <a16:creationId xmlns:a16="http://schemas.microsoft.com/office/drawing/2014/main" id="{0D5BEC9A-9893-4C88-883D-C92EC49BB2BC}"/>
              </a:ext>
            </a:extLst>
          </p:cNvPr>
          <p:cNvSpPr>
            <a:spLocks noGrp="1"/>
          </p:cNvSpPr>
          <p:nvPr>
            <p:ph idx="1"/>
          </p:nvPr>
        </p:nvSpPr>
        <p:spPr>
          <a:xfrm>
            <a:off x="323528" y="1124744"/>
            <a:ext cx="8712968" cy="5459656"/>
          </a:xfrm>
        </p:spPr>
        <p:txBody>
          <a:bodyPr>
            <a:normAutofit fontScale="92500"/>
          </a:bodyPr>
          <a:lstStyle/>
          <a:p>
            <a:pPr>
              <a:buFont typeface="Wingdings" panose="05000000000000000000" pitchFamily="2" charset="2"/>
              <a:buChar char="Ø"/>
            </a:pPr>
            <a:r>
              <a:rPr lang="en-US" sz="2100" dirty="0"/>
              <a:t> Computers need to receive data and instruction in order to solve </a:t>
            </a:r>
          </a:p>
          <a:p>
            <a:pPr>
              <a:buFont typeface="Wingdings" panose="05000000000000000000" pitchFamily="2" charset="2"/>
              <a:buChar char="Ø"/>
            </a:pPr>
            <a:r>
              <a:rPr lang="en-US" sz="2100" dirty="0"/>
              <a:t>any problem. </a:t>
            </a:r>
          </a:p>
          <a:p>
            <a:pPr>
              <a:buFont typeface="Wingdings" panose="05000000000000000000" pitchFamily="2" charset="2"/>
              <a:buChar char="Ø"/>
            </a:pPr>
            <a:r>
              <a:rPr lang="en-US" sz="2100" dirty="0"/>
              <a:t>Therefore we need to input the data and instructions into the computers.</a:t>
            </a:r>
          </a:p>
          <a:p>
            <a:pPr>
              <a:buFont typeface="Wingdings" panose="05000000000000000000" pitchFamily="2" charset="2"/>
              <a:buChar char="Ø"/>
            </a:pPr>
            <a:r>
              <a:rPr lang="en-US" sz="2100" dirty="0"/>
              <a:t> The input unit consists of one or more input devices.</a:t>
            </a:r>
          </a:p>
          <a:p>
            <a:pPr>
              <a:buFont typeface="Wingdings" panose="05000000000000000000" pitchFamily="2" charset="2"/>
              <a:buChar char="Ø"/>
            </a:pPr>
            <a:r>
              <a:rPr lang="en-US" sz="2100" dirty="0"/>
              <a:t> </a:t>
            </a:r>
            <a:r>
              <a:rPr lang="en-US" sz="2100" b="1" dirty="0"/>
              <a:t>Keyboard</a:t>
            </a:r>
            <a:r>
              <a:rPr lang="en-US" sz="2100" dirty="0"/>
              <a:t> is the one of the most commonly used input device.</a:t>
            </a:r>
          </a:p>
          <a:p>
            <a:pPr>
              <a:buFont typeface="Wingdings" panose="05000000000000000000" pitchFamily="2" charset="2"/>
              <a:buChar char="Ø"/>
            </a:pPr>
            <a:r>
              <a:rPr lang="en-US" sz="2100" dirty="0"/>
              <a:t> Other commonly used input devices are the </a:t>
            </a:r>
          </a:p>
          <a:p>
            <a:pPr>
              <a:buFont typeface="Wingdings" panose="05000000000000000000" pitchFamily="2" charset="2"/>
              <a:buChar char="Ø"/>
            </a:pPr>
            <a:r>
              <a:rPr lang="en-US" sz="2100" b="1" dirty="0"/>
              <a:t>mouse, pen drive, magnetic tape, SSD(Solid state Drive)</a:t>
            </a:r>
            <a:r>
              <a:rPr lang="en-US" sz="2100" dirty="0"/>
              <a:t> etc. </a:t>
            </a:r>
          </a:p>
          <a:p>
            <a:pPr>
              <a:buFont typeface="Wingdings" panose="05000000000000000000" pitchFamily="2" charset="2"/>
              <a:buChar char="Ø"/>
            </a:pPr>
            <a:r>
              <a:rPr lang="en-US" sz="2100" dirty="0"/>
              <a:t>All the input devices perform the following functions.</a:t>
            </a:r>
          </a:p>
          <a:p>
            <a:endParaRPr lang="en-US" sz="2100" dirty="0"/>
          </a:p>
          <a:p>
            <a:pPr marL="342900" indent="-342900">
              <a:buFont typeface="+mj-lt"/>
              <a:buAutoNum type="arabicPeriod"/>
            </a:pPr>
            <a:r>
              <a:rPr lang="en-US" sz="2100" dirty="0"/>
              <a:t>Accept the data and instructions from the outside world. </a:t>
            </a:r>
          </a:p>
          <a:p>
            <a:pPr marL="342900" indent="-342900">
              <a:buFont typeface="+mj-lt"/>
              <a:buAutoNum type="arabicPeriod"/>
            </a:pPr>
            <a:r>
              <a:rPr lang="en-US" sz="2100" dirty="0"/>
              <a:t>Convert it to a form that the computer can understand. </a:t>
            </a:r>
          </a:p>
          <a:p>
            <a:pPr marL="342900" indent="-342900">
              <a:buFont typeface="+mj-lt"/>
              <a:buAutoNum type="arabicPeriod"/>
            </a:pPr>
            <a:r>
              <a:rPr lang="en-US" sz="2100" dirty="0"/>
              <a:t>Supply the converted data to the computer system for further </a:t>
            </a:r>
          </a:p>
          <a:p>
            <a:r>
              <a:rPr lang="en-US" sz="2100" dirty="0"/>
              <a:t>     processing.</a:t>
            </a:r>
            <a:endParaRPr lang="en-IN" sz="2100" dirty="0"/>
          </a:p>
        </p:txBody>
      </p:sp>
    </p:spTree>
    <p:extLst>
      <p:ext uri="{BB962C8B-B14F-4D97-AF65-F5344CB8AC3E}">
        <p14:creationId xmlns:p14="http://schemas.microsoft.com/office/powerpoint/2010/main" val="24564888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17514"/>
          </a:xfrm>
        </p:spPr>
        <p:txBody>
          <a:bodyPr>
            <a:normAutofit/>
          </a:bodyPr>
          <a:lstStyle/>
          <a:p>
            <a:r>
              <a:rPr lang="en-IN" dirty="0">
                <a:solidFill>
                  <a:srgbClr val="C00000"/>
                </a:solidFill>
                <a:latin typeface="Arial Black" panose="020B0A04020102020204" pitchFamily="34" charset="0"/>
              </a:rPr>
              <a:t>Printing character and strings</a:t>
            </a:r>
          </a:p>
        </p:txBody>
      </p:sp>
      <p:sp>
        <p:nvSpPr>
          <p:cNvPr id="3" name="Content Placeholder 2"/>
          <p:cNvSpPr>
            <a:spLocks noGrp="1"/>
          </p:cNvSpPr>
          <p:nvPr>
            <p:ph sz="half" idx="4294967295"/>
          </p:nvPr>
        </p:nvSpPr>
        <p:spPr>
          <a:xfrm>
            <a:off x="178274" y="1173707"/>
            <a:ext cx="3886200" cy="5003256"/>
          </a:xfrm>
          <a:prstGeom prst="rect">
            <a:avLst/>
          </a:prstGeom>
          <a:ln>
            <a:solidFill>
              <a:srgbClr val="00B0F0"/>
            </a:solidFill>
          </a:ln>
        </p:spPr>
        <p:txBody>
          <a:bodyPr/>
          <a:lstStyle/>
          <a:p>
            <a:r>
              <a:rPr lang="en-US" altLang="en-US" dirty="0">
                <a:solidFill>
                  <a:srgbClr val="000000"/>
                </a:solidFill>
                <a:latin typeface="Times New Roman" panose="02020603050405020304" pitchFamily="18" charset="0"/>
                <a:cs typeface="Times New Roman" panose="02020603050405020304" pitchFamily="18" charset="0"/>
              </a:rPr>
              <a:t>The c and s conversion specifiers are used</a:t>
            </a:r>
          </a:p>
          <a:p>
            <a:r>
              <a:rPr lang="en-US" altLang="en-US" dirty="0">
                <a:solidFill>
                  <a:srgbClr val="000000"/>
                </a:solidFill>
                <a:latin typeface="Times New Roman" panose="02020603050405020304" pitchFamily="18" charset="0"/>
                <a:cs typeface="Times New Roman" panose="02020603050405020304" pitchFamily="18" charset="0"/>
              </a:rPr>
              <a:t> to print individual characters and strings,</a:t>
            </a:r>
          </a:p>
          <a:p>
            <a:r>
              <a:rPr lang="en-US" altLang="en-US" dirty="0">
                <a:solidFill>
                  <a:srgbClr val="000000"/>
                </a:solidFill>
                <a:latin typeface="Times New Roman" panose="02020603050405020304" pitchFamily="18" charset="0"/>
                <a:cs typeface="Times New Roman" panose="02020603050405020304" pitchFamily="18" charset="0"/>
              </a:rPr>
              <a:t> respectively.</a:t>
            </a:r>
          </a:p>
          <a:p>
            <a:r>
              <a:rPr lang="en-US" altLang="en-US" dirty="0">
                <a:solidFill>
                  <a:srgbClr val="000000"/>
                </a:solidFill>
                <a:latin typeface="Times New Roman" panose="02020603050405020304" pitchFamily="18" charset="0"/>
                <a:cs typeface="Times New Roman" panose="02020603050405020304" pitchFamily="18" charset="0"/>
              </a:rPr>
              <a:t>Conversion specifier s causes characters </a:t>
            </a:r>
          </a:p>
          <a:p>
            <a:r>
              <a:rPr lang="en-US" altLang="en-US" dirty="0">
                <a:solidFill>
                  <a:srgbClr val="000000"/>
                </a:solidFill>
                <a:latin typeface="Times New Roman" panose="02020603050405020304" pitchFamily="18" charset="0"/>
                <a:cs typeface="Times New Roman" panose="02020603050405020304" pitchFamily="18" charset="0"/>
              </a:rPr>
              <a:t>to be printed until a terminating null ('\0') </a:t>
            </a:r>
          </a:p>
          <a:p>
            <a:r>
              <a:rPr lang="en-US" altLang="en-US" dirty="0">
                <a:solidFill>
                  <a:srgbClr val="000000"/>
                </a:solidFill>
                <a:latin typeface="Times New Roman" panose="02020603050405020304" pitchFamily="18" charset="0"/>
                <a:cs typeface="Times New Roman" panose="02020603050405020304" pitchFamily="18" charset="0"/>
              </a:rPr>
              <a:t>character is encountered. </a:t>
            </a:r>
          </a:p>
          <a:p>
            <a:endParaRPr lang="en-US" altLang="en-US" dirty="0">
              <a:solidFill>
                <a:srgbClr val="00000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4294967295"/>
          </p:nvPr>
        </p:nvPicPr>
        <p:blipFill>
          <a:blip r:embed="rId2" cstate="print"/>
          <a:stretch>
            <a:fillRect/>
          </a:stretch>
        </p:blipFill>
        <p:spPr>
          <a:xfrm>
            <a:off x="4288809" y="1173707"/>
            <a:ext cx="4739185" cy="3592536"/>
          </a:xfrm>
          <a:prstGeom prst="rect">
            <a:avLst/>
          </a:prstGeom>
          <a:ln>
            <a:solidFill>
              <a:srgbClr val="00B0F0"/>
            </a:solidFill>
          </a:ln>
        </p:spPr>
      </p:pic>
      <p:pic>
        <p:nvPicPr>
          <p:cNvPr id="6" name="Picture 5"/>
          <p:cNvPicPr>
            <a:picLocks noChangeAspect="1"/>
          </p:cNvPicPr>
          <p:nvPr/>
        </p:nvPicPr>
        <p:blipFill>
          <a:blip r:embed="rId3" cstate="print"/>
          <a:stretch>
            <a:fillRect/>
          </a:stretch>
        </p:blipFill>
        <p:spPr>
          <a:xfrm>
            <a:off x="4288808" y="4957310"/>
            <a:ext cx="4739184" cy="1304902"/>
          </a:xfrm>
          <a:prstGeom prst="rect">
            <a:avLst/>
          </a:prstGeom>
          <a:ln>
            <a:solidFill>
              <a:schemeClr val="accent2"/>
            </a:solidFill>
          </a:ln>
        </p:spPr>
      </p:pic>
    </p:spTree>
    <p:extLst>
      <p:ext uri="{BB962C8B-B14F-4D97-AF65-F5344CB8AC3E}">
        <p14:creationId xmlns:p14="http://schemas.microsoft.com/office/powerpoint/2010/main" val="26951533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17514"/>
          </a:xfrm>
        </p:spPr>
        <p:txBody>
          <a:bodyPr>
            <a:normAutofit/>
          </a:bodyPr>
          <a:lstStyle/>
          <a:p>
            <a:r>
              <a:rPr lang="en-IN" sz="3200" dirty="0">
                <a:solidFill>
                  <a:srgbClr val="C00000"/>
                </a:solidFill>
                <a:latin typeface="Arial Black" panose="020B0A04020102020204" pitchFamily="34" charset="0"/>
              </a:rPr>
              <a:t>Printing Field widths &amp; precision</a:t>
            </a:r>
          </a:p>
        </p:txBody>
      </p:sp>
      <p:sp>
        <p:nvSpPr>
          <p:cNvPr id="3" name="Content Placeholder 2"/>
          <p:cNvSpPr>
            <a:spLocks noGrp="1"/>
          </p:cNvSpPr>
          <p:nvPr>
            <p:ph sz="half" idx="4294967295"/>
          </p:nvPr>
        </p:nvSpPr>
        <p:spPr>
          <a:xfrm>
            <a:off x="178274" y="1173707"/>
            <a:ext cx="3886200" cy="5684293"/>
          </a:xfrm>
          <a:prstGeom prst="rect">
            <a:avLst/>
          </a:prstGeom>
          <a:ln>
            <a:solidFill>
              <a:srgbClr val="00B0F0"/>
            </a:solidFill>
          </a:ln>
        </p:spPr>
        <p:txBody>
          <a:bodyPr>
            <a:normAutofit/>
          </a:bodyPr>
          <a:lstStyle/>
          <a:p>
            <a:pPr algn="just"/>
            <a:r>
              <a:rPr lang="en-US" altLang="en-US" dirty="0">
                <a:solidFill>
                  <a:srgbClr val="000000"/>
                </a:solidFill>
                <a:latin typeface="Times New Roman" panose="02020603050405020304" pitchFamily="18" charset="0"/>
              </a:rPr>
              <a:t>Function</a:t>
            </a:r>
            <a:r>
              <a:rPr lang="en-US" altLang="en-US" dirty="0">
                <a:solidFill>
                  <a:srgbClr val="0070C0"/>
                </a:solidFill>
                <a:latin typeface="Times New Roman" panose="02020603050405020304" pitchFamily="18" charset="0"/>
              </a:rPr>
              <a:t> </a:t>
            </a:r>
            <a:r>
              <a:rPr lang="en-US" altLang="en-US" dirty="0">
                <a:solidFill>
                  <a:srgbClr val="0070C0"/>
                </a:solidFill>
                <a:latin typeface="Lucida Console" panose="020B0609040504020204" pitchFamily="49" charset="0"/>
              </a:rPr>
              <a:t>printf()</a:t>
            </a:r>
            <a:r>
              <a:rPr lang="en-US" altLang="en-US" dirty="0">
                <a:solidFill>
                  <a:srgbClr val="0070C0"/>
                </a:solidFill>
                <a:latin typeface="Times New Roman" panose="02020603050405020304" pitchFamily="18" charset="0"/>
              </a:rPr>
              <a:t> </a:t>
            </a:r>
            <a:r>
              <a:rPr lang="en-US" altLang="en-US" dirty="0">
                <a:solidFill>
                  <a:srgbClr val="000000"/>
                </a:solidFill>
                <a:latin typeface="Times New Roman" panose="02020603050405020304" pitchFamily="18" charset="0"/>
              </a:rPr>
              <a:t>also enables you to </a:t>
            </a:r>
          </a:p>
          <a:p>
            <a:pPr algn="just"/>
            <a:r>
              <a:rPr lang="en-US" altLang="en-US" dirty="0">
                <a:solidFill>
                  <a:srgbClr val="000000"/>
                </a:solidFill>
                <a:latin typeface="Times New Roman" panose="02020603050405020304" pitchFamily="18" charset="0"/>
              </a:rPr>
              <a:t>specify the precision with which data is printed. </a:t>
            </a:r>
          </a:p>
          <a:p>
            <a:pPr algn="just"/>
            <a:r>
              <a:rPr lang="en-US" altLang="en-US" dirty="0">
                <a:solidFill>
                  <a:srgbClr val="000000"/>
                </a:solidFill>
                <a:latin typeface="Times New Roman" panose="02020603050405020304" pitchFamily="18" charset="0"/>
              </a:rPr>
              <a:t>Precision has different meanings for</a:t>
            </a:r>
          </a:p>
          <a:p>
            <a:pPr algn="just"/>
            <a:r>
              <a:rPr lang="en-US" altLang="en-US" dirty="0">
                <a:solidFill>
                  <a:srgbClr val="000000"/>
                </a:solidFill>
                <a:latin typeface="Times New Roman" panose="02020603050405020304" pitchFamily="18" charset="0"/>
              </a:rPr>
              <a:t> different data types. </a:t>
            </a:r>
          </a:p>
          <a:p>
            <a:pPr algn="just"/>
            <a:r>
              <a:rPr lang="en-US" altLang="en-US" dirty="0">
                <a:solidFill>
                  <a:srgbClr val="000000"/>
                </a:solidFill>
                <a:latin typeface="Times New Roman" panose="02020603050405020304" pitchFamily="18" charset="0"/>
              </a:rPr>
              <a:t>When used with integer conversion</a:t>
            </a:r>
          </a:p>
          <a:p>
            <a:pPr algn="just"/>
            <a:r>
              <a:rPr lang="en-US" altLang="en-US" dirty="0">
                <a:solidFill>
                  <a:srgbClr val="000000"/>
                </a:solidFill>
                <a:latin typeface="Times New Roman" panose="02020603050405020304" pitchFamily="18" charset="0"/>
              </a:rPr>
              <a:t> specifiers, precision indicates the </a:t>
            </a:r>
          </a:p>
          <a:p>
            <a:pPr algn="just"/>
            <a:r>
              <a:rPr lang="en-US" altLang="en-US" dirty="0">
                <a:solidFill>
                  <a:srgbClr val="000000"/>
                </a:solidFill>
                <a:latin typeface="Times New Roman" panose="02020603050405020304" pitchFamily="18" charset="0"/>
              </a:rPr>
              <a:t>minimum number of digits to be printed. </a:t>
            </a:r>
          </a:p>
          <a:p>
            <a:pPr algn="just"/>
            <a:r>
              <a:rPr lang="en-US" altLang="en-US" dirty="0">
                <a:solidFill>
                  <a:srgbClr val="000000"/>
                </a:solidFill>
                <a:latin typeface="Times New Roman" panose="02020603050405020304" pitchFamily="18" charset="0"/>
              </a:rPr>
              <a:t>If the printed value contains fewer digits</a:t>
            </a:r>
          </a:p>
          <a:p>
            <a:pPr algn="just"/>
            <a:r>
              <a:rPr lang="en-US" altLang="en-US" dirty="0">
                <a:solidFill>
                  <a:srgbClr val="000000"/>
                </a:solidFill>
                <a:latin typeface="Times New Roman" panose="02020603050405020304" pitchFamily="18" charset="0"/>
              </a:rPr>
              <a:t> than the specified precision and the</a:t>
            </a:r>
          </a:p>
          <a:p>
            <a:pPr algn="just"/>
            <a:r>
              <a:rPr lang="en-US" altLang="en-US" dirty="0">
                <a:solidFill>
                  <a:srgbClr val="000000"/>
                </a:solidFill>
                <a:latin typeface="Times New Roman" panose="02020603050405020304" pitchFamily="18" charset="0"/>
              </a:rPr>
              <a:t> precision value has a leading zero or </a:t>
            </a:r>
          </a:p>
          <a:p>
            <a:pPr algn="just"/>
            <a:r>
              <a:rPr lang="en-US" altLang="en-US" dirty="0">
                <a:solidFill>
                  <a:srgbClr val="000000"/>
                </a:solidFill>
                <a:latin typeface="Times New Roman" panose="02020603050405020304" pitchFamily="18" charset="0"/>
              </a:rPr>
              <a:t>decimal point, zeros are prefixed to the </a:t>
            </a:r>
          </a:p>
          <a:p>
            <a:pPr algn="just"/>
            <a:r>
              <a:rPr lang="en-US" altLang="en-US" dirty="0">
                <a:solidFill>
                  <a:srgbClr val="000000"/>
                </a:solidFill>
                <a:latin typeface="Times New Roman" panose="02020603050405020304" pitchFamily="18" charset="0"/>
              </a:rPr>
              <a:t>printed value until the total number of </a:t>
            </a:r>
          </a:p>
          <a:p>
            <a:pPr algn="just"/>
            <a:r>
              <a:rPr lang="en-US" altLang="en-US" dirty="0">
                <a:solidFill>
                  <a:srgbClr val="000000"/>
                </a:solidFill>
                <a:latin typeface="Times New Roman" panose="02020603050405020304" pitchFamily="18" charset="0"/>
              </a:rPr>
              <a:t>digits is equivalent to the precision. </a:t>
            </a:r>
          </a:p>
          <a:p>
            <a:pPr algn="just"/>
            <a:r>
              <a:rPr lang="en-US" altLang="en-US" dirty="0">
                <a:solidFill>
                  <a:srgbClr val="000000"/>
                </a:solidFill>
                <a:latin typeface="Times New Roman" panose="02020603050405020304" pitchFamily="18" charset="0"/>
              </a:rPr>
              <a:t>The default precision for integers is 1. </a:t>
            </a:r>
          </a:p>
          <a:p>
            <a:pPr algn="just"/>
            <a:endParaRPr lang="en-US" altLang="en-US" dirty="0">
              <a:solidFill>
                <a:srgbClr val="000000"/>
              </a:solidFill>
              <a:latin typeface="Times New Roman" panose="02020603050405020304" pitchFamily="18" charset="0"/>
            </a:endParaRPr>
          </a:p>
          <a:p>
            <a:endParaRPr lang="en-US" altLang="en-US" dirty="0">
              <a:solidFill>
                <a:srgbClr val="00000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4294967295"/>
          </p:nvPr>
        </p:nvSpPr>
        <p:spPr>
          <a:xfrm>
            <a:off x="4217159" y="1173707"/>
            <a:ext cx="4790364" cy="5684293"/>
          </a:xfrm>
          <a:prstGeom prst="rect">
            <a:avLst/>
          </a:prstGeom>
          <a:ln>
            <a:solidFill>
              <a:schemeClr val="accent2"/>
            </a:solidFill>
          </a:ln>
        </p:spPr>
        <p:txBody>
          <a:bodyPr>
            <a:normAutofit/>
          </a:bodyPr>
          <a:lstStyle/>
          <a:p>
            <a:r>
              <a:rPr lang="en-IN" dirty="0"/>
              <a:t>Ex:</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Output:</a:t>
            </a:r>
          </a:p>
        </p:txBody>
      </p:sp>
      <p:pic>
        <p:nvPicPr>
          <p:cNvPr id="9" name="Picture 8"/>
          <p:cNvPicPr>
            <a:picLocks noChangeAspect="1"/>
          </p:cNvPicPr>
          <p:nvPr/>
        </p:nvPicPr>
        <p:blipFill>
          <a:blip r:embed="rId2" cstate="print"/>
          <a:stretch>
            <a:fillRect/>
          </a:stretch>
        </p:blipFill>
        <p:spPr>
          <a:xfrm>
            <a:off x="4769892" y="1173706"/>
            <a:ext cx="4237630" cy="3603010"/>
          </a:xfrm>
          <a:prstGeom prst="rect">
            <a:avLst/>
          </a:prstGeom>
          <a:ln>
            <a:solidFill>
              <a:schemeClr val="accent2"/>
            </a:solidFill>
          </a:ln>
        </p:spPr>
      </p:pic>
      <p:pic>
        <p:nvPicPr>
          <p:cNvPr id="10" name="Picture 9"/>
          <p:cNvPicPr>
            <a:picLocks noChangeAspect="1"/>
          </p:cNvPicPr>
          <p:nvPr/>
        </p:nvPicPr>
        <p:blipFill>
          <a:blip r:embed="rId3" cstate="print"/>
          <a:stretch>
            <a:fillRect/>
          </a:stretch>
        </p:blipFill>
        <p:spPr>
          <a:xfrm>
            <a:off x="4401403" y="5213445"/>
            <a:ext cx="4742597" cy="1644555"/>
          </a:xfrm>
          <a:prstGeom prst="rect">
            <a:avLst/>
          </a:prstGeom>
          <a:ln>
            <a:solidFill>
              <a:schemeClr val="accent2"/>
            </a:solidFill>
          </a:ln>
        </p:spPr>
      </p:pic>
    </p:spTree>
    <p:extLst>
      <p:ext uri="{BB962C8B-B14F-4D97-AF65-F5344CB8AC3E}">
        <p14:creationId xmlns:p14="http://schemas.microsoft.com/office/powerpoint/2010/main" val="40568695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17514"/>
          </a:xfrm>
        </p:spPr>
        <p:txBody>
          <a:bodyPr>
            <a:normAutofit/>
          </a:bodyPr>
          <a:lstStyle/>
          <a:p>
            <a:r>
              <a:rPr lang="en-IN" sz="3100" dirty="0">
                <a:solidFill>
                  <a:srgbClr val="C00000"/>
                </a:solidFill>
                <a:latin typeface="Arial Black" panose="020B0A04020102020204" pitchFamily="34" charset="0"/>
              </a:rPr>
              <a:t>printing Field widths &amp; precision</a:t>
            </a:r>
          </a:p>
        </p:txBody>
      </p:sp>
      <p:sp>
        <p:nvSpPr>
          <p:cNvPr id="3" name="Content Placeholder 2"/>
          <p:cNvSpPr>
            <a:spLocks noGrp="1"/>
          </p:cNvSpPr>
          <p:nvPr>
            <p:ph sz="half" idx="4294967295"/>
          </p:nvPr>
        </p:nvSpPr>
        <p:spPr>
          <a:xfrm>
            <a:off x="178274" y="1173707"/>
            <a:ext cx="4033686" cy="5684293"/>
          </a:xfrm>
          <a:prstGeom prst="rect">
            <a:avLst/>
          </a:prstGeom>
          <a:ln>
            <a:solidFill>
              <a:srgbClr val="00B0F0"/>
            </a:solidFill>
          </a:ln>
        </p:spPr>
        <p:txBody>
          <a:bodyPr>
            <a:normAutofit/>
          </a:bodyPr>
          <a:lstStyle/>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The exact size of a field in </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which data is printed is specified</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 by a </a:t>
            </a:r>
            <a:r>
              <a:rPr lang="en-US" altLang="en-US" sz="2400" dirty="0">
                <a:solidFill>
                  <a:srgbClr val="0000FF"/>
                </a:solidFill>
                <a:latin typeface="Times New Roman" panose="02020603050405020304" pitchFamily="18" charset="0"/>
                <a:cs typeface="Times New Roman" panose="02020603050405020304" pitchFamily="18" charset="0"/>
              </a:rPr>
              <a:t>field width</a:t>
            </a:r>
            <a:r>
              <a:rPr lang="en-US" altLang="en-US" sz="2400" dirty="0">
                <a:solidFill>
                  <a:srgbClr val="000000"/>
                </a:solidFill>
                <a:latin typeface="Times New Roman" panose="02020603050405020304" pitchFamily="18" charset="0"/>
                <a:cs typeface="Times New Roman" panose="02020603050405020304" pitchFamily="18" charset="0"/>
              </a:rPr>
              <a:t>. </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If the field width is larger than</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 the data being printed, the </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data will normally be</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a:solidFill>
                  <a:srgbClr val="00B0F0"/>
                </a:solidFill>
                <a:latin typeface="Times New Roman" panose="02020603050405020304" pitchFamily="18" charset="0"/>
                <a:cs typeface="Times New Roman" panose="02020603050405020304" pitchFamily="18" charset="0"/>
              </a:rPr>
              <a:t>right justified </a:t>
            </a:r>
            <a:r>
              <a:rPr lang="en-US" altLang="en-US" sz="2400" dirty="0">
                <a:solidFill>
                  <a:srgbClr val="000000"/>
                </a:solidFill>
                <a:latin typeface="Times New Roman" panose="02020603050405020304" pitchFamily="18" charset="0"/>
                <a:cs typeface="Times New Roman" panose="02020603050405020304" pitchFamily="18" charset="0"/>
              </a:rPr>
              <a:t>within that field. </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An integer representing the field</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 width is inserted between the</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 percent sign (</a:t>
            </a:r>
            <a:r>
              <a:rPr lang="en-US" altLang="en-US" sz="2400" dirty="0">
                <a:solidFill>
                  <a:srgbClr val="00B0F0"/>
                </a:solidFill>
                <a:latin typeface="Times New Roman" panose="02020603050405020304" pitchFamily="18" charset="0"/>
                <a:cs typeface="Times New Roman" panose="02020603050405020304" pitchFamily="18" charset="0"/>
              </a:rPr>
              <a:t>%</a:t>
            </a:r>
            <a:r>
              <a:rPr lang="en-US" altLang="en-US" sz="2400" dirty="0">
                <a:solidFill>
                  <a:srgbClr val="000000"/>
                </a:solidFill>
                <a:latin typeface="Times New Roman" panose="02020603050405020304" pitchFamily="18" charset="0"/>
                <a:cs typeface="Times New Roman" panose="02020603050405020304" pitchFamily="18" charset="0"/>
              </a:rPr>
              <a:t>) and the </a:t>
            </a:r>
          </a:p>
          <a:p>
            <a:pPr algn="just">
              <a:lnSpc>
                <a:spcPct val="80000"/>
              </a:lnSpc>
            </a:pPr>
            <a:r>
              <a:rPr lang="en-US" altLang="en-US" sz="2400" dirty="0">
                <a:solidFill>
                  <a:srgbClr val="000000"/>
                </a:solidFill>
                <a:latin typeface="Times New Roman" panose="02020603050405020304" pitchFamily="18" charset="0"/>
                <a:cs typeface="Times New Roman" panose="02020603050405020304" pitchFamily="18" charset="0"/>
              </a:rPr>
              <a:t>conversion specifier (e.g., </a:t>
            </a:r>
            <a:r>
              <a:rPr lang="en-US" altLang="en-US" sz="2400" dirty="0">
                <a:solidFill>
                  <a:srgbClr val="00B0F0"/>
                </a:solidFill>
                <a:latin typeface="Times New Roman" panose="02020603050405020304" pitchFamily="18" charset="0"/>
                <a:cs typeface="Times New Roman" panose="02020603050405020304" pitchFamily="18" charset="0"/>
              </a:rPr>
              <a:t>%4d</a:t>
            </a:r>
            <a:r>
              <a:rPr lang="en-US" altLang="en-US" sz="2400" dirty="0">
                <a:solidFill>
                  <a:srgbClr val="000000"/>
                </a:solidFill>
                <a:latin typeface="Times New Roman" panose="02020603050405020304" pitchFamily="18" charset="0"/>
                <a:cs typeface="Times New Roman" panose="02020603050405020304" pitchFamily="18" charset="0"/>
              </a:rPr>
              <a:t>). </a:t>
            </a:r>
          </a:p>
          <a:p>
            <a:pPr algn="just"/>
            <a:endParaRPr lang="en-US" altLang="en-US" dirty="0">
              <a:solidFill>
                <a:srgbClr val="000000"/>
              </a:solidFill>
              <a:latin typeface="Times New Roman" panose="02020603050405020304" pitchFamily="18" charset="0"/>
            </a:endParaRPr>
          </a:p>
          <a:p>
            <a:pPr algn="just"/>
            <a:endParaRPr lang="en-US" altLang="en-US" dirty="0">
              <a:solidFill>
                <a:srgbClr val="000000"/>
              </a:solidFill>
              <a:latin typeface="Times New Roman" panose="02020603050405020304" pitchFamily="18" charset="0"/>
            </a:endParaRPr>
          </a:p>
          <a:p>
            <a:endParaRPr lang="en-US" altLang="en-US" dirty="0">
              <a:solidFill>
                <a:srgbClr val="00000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4294967295"/>
          </p:nvPr>
        </p:nvSpPr>
        <p:spPr>
          <a:xfrm>
            <a:off x="4217159" y="1173707"/>
            <a:ext cx="4790364" cy="5684293"/>
          </a:xfrm>
          <a:prstGeom prst="rect">
            <a:avLst/>
          </a:prstGeom>
          <a:ln>
            <a:solidFill>
              <a:schemeClr val="accent2"/>
            </a:solidFill>
          </a:ln>
        </p:spPr>
        <p:txBody>
          <a:bodyPr>
            <a:normAutofit/>
          </a:bodyPr>
          <a:lstStyle/>
          <a:p>
            <a:r>
              <a:rPr lang="en-IN" dirty="0"/>
              <a:t>Ex:</a:t>
            </a:r>
          </a:p>
          <a:p>
            <a:endParaRPr lang="en-US" dirty="0"/>
          </a:p>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p:cNvPicPr>
            <a:picLocks noChangeAspect="1"/>
          </p:cNvPicPr>
          <p:nvPr/>
        </p:nvPicPr>
        <p:blipFill>
          <a:blip r:embed="rId2" cstate="print"/>
          <a:stretch>
            <a:fillRect/>
          </a:stretch>
        </p:blipFill>
        <p:spPr>
          <a:xfrm>
            <a:off x="4315465" y="1652729"/>
            <a:ext cx="4199885" cy="4079331"/>
          </a:xfrm>
          <a:prstGeom prst="rect">
            <a:avLst/>
          </a:prstGeom>
          <a:ln>
            <a:solidFill>
              <a:srgbClr val="C00000"/>
            </a:solidFill>
          </a:ln>
        </p:spPr>
      </p:pic>
      <p:pic>
        <p:nvPicPr>
          <p:cNvPr id="6" name="Picture 5"/>
          <p:cNvPicPr>
            <a:picLocks noChangeAspect="1"/>
          </p:cNvPicPr>
          <p:nvPr/>
        </p:nvPicPr>
        <p:blipFill>
          <a:blip r:embed="rId3" cstate="print"/>
          <a:stretch>
            <a:fillRect/>
          </a:stretch>
        </p:blipFill>
        <p:spPr>
          <a:xfrm>
            <a:off x="6741194" y="2470246"/>
            <a:ext cx="1200950" cy="3064492"/>
          </a:xfrm>
          <a:prstGeom prst="rect">
            <a:avLst/>
          </a:prstGeom>
          <a:ln>
            <a:solidFill>
              <a:schemeClr val="accent2"/>
            </a:solidFill>
          </a:ln>
        </p:spPr>
      </p:pic>
    </p:spTree>
    <p:extLst>
      <p:ext uri="{BB962C8B-B14F-4D97-AF65-F5344CB8AC3E}">
        <p14:creationId xmlns:p14="http://schemas.microsoft.com/office/powerpoint/2010/main" val="27235074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593" y="40552"/>
            <a:ext cx="7886700" cy="617514"/>
          </a:xfrm>
        </p:spPr>
        <p:txBody>
          <a:bodyPr>
            <a:noAutofit/>
          </a:bodyPr>
          <a:lstStyle/>
          <a:p>
            <a:r>
              <a:rPr lang="en-IN" sz="3200" dirty="0">
                <a:solidFill>
                  <a:srgbClr val="C00000"/>
                </a:solidFill>
                <a:latin typeface="Arial Black" panose="020B0A04020102020204" pitchFamily="34" charset="0"/>
              </a:rPr>
              <a:t>Printing Field widths &amp; precision</a:t>
            </a:r>
          </a:p>
        </p:txBody>
      </p:sp>
      <p:sp>
        <p:nvSpPr>
          <p:cNvPr id="3" name="Content Placeholder 2"/>
          <p:cNvSpPr>
            <a:spLocks noGrp="1"/>
          </p:cNvSpPr>
          <p:nvPr>
            <p:ph sz="half" idx="4294967295"/>
          </p:nvPr>
        </p:nvSpPr>
        <p:spPr>
          <a:xfrm>
            <a:off x="178274" y="764276"/>
            <a:ext cx="3886200" cy="6093724"/>
          </a:xfrm>
          <a:prstGeom prst="rect">
            <a:avLst/>
          </a:prstGeom>
          <a:ln>
            <a:solidFill>
              <a:srgbClr val="00B0F0"/>
            </a:solidFill>
          </a:ln>
        </p:spPr>
        <p:txBody>
          <a:bodyPr>
            <a:normAutofit/>
          </a:bodyPr>
          <a:lstStyle/>
          <a:p>
            <a:pPr algn="just"/>
            <a:endParaRPr lang="en-US" altLang="en-US" dirty="0">
              <a:solidFill>
                <a:srgbClr val="000000"/>
              </a:solidFill>
              <a:latin typeface="Times New Roman" panose="02020603050405020304" pitchFamily="18" charset="0"/>
            </a:endParaRPr>
          </a:p>
          <a:p>
            <a:pPr algn="just"/>
            <a:endParaRPr lang="en-US" altLang="en-US" dirty="0">
              <a:solidFill>
                <a:srgbClr val="000000"/>
              </a:solidFill>
              <a:latin typeface="Times New Roman" panose="02020603050405020304" pitchFamily="18" charset="0"/>
            </a:endParaRPr>
          </a:p>
          <a:p>
            <a:endParaRPr lang="en-US" altLang="en-US" dirty="0">
              <a:solidFill>
                <a:srgbClr val="00000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4294967295"/>
          </p:nvPr>
        </p:nvSpPr>
        <p:spPr>
          <a:xfrm>
            <a:off x="4217159" y="764276"/>
            <a:ext cx="4790364" cy="6093723"/>
          </a:xfrm>
          <a:prstGeom prst="rect">
            <a:avLst/>
          </a:prstGeom>
          <a:ln>
            <a:solidFill>
              <a:schemeClr val="accent2"/>
            </a:solidFill>
          </a:ln>
        </p:spPr>
        <p:txBody>
          <a:bodyPr>
            <a:normAutofit/>
          </a:bodyPr>
          <a:lstStyle/>
          <a:p>
            <a:pPr marL="0" indent="0">
              <a:buNone/>
            </a:pPr>
            <a:r>
              <a:rPr lang="en-IN" b="1" dirty="0"/>
              <a:t>Output:</a:t>
            </a:r>
          </a:p>
          <a:p>
            <a:pPr marL="0" indent="0">
              <a:buNone/>
            </a:pPr>
            <a:endParaRPr lang="en-IN" dirty="0"/>
          </a:p>
          <a:p>
            <a:endParaRPr lang="en-IN" dirty="0"/>
          </a:p>
          <a:p>
            <a:endParaRPr lang="en-IN" dirty="0"/>
          </a:p>
          <a:p>
            <a:endParaRPr lang="en-IN" dirty="0"/>
          </a:p>
          <a:p>
            <a:endParaRPr lang="en-IN" dirty="0"/>
          </a:p>
          <a:p>
            <a:endParaRPr lang="en-IN" dirty="0"/>
          </a:p>
        </p:txBody>
      </p:sp>
      <p:pic>
        <p:nvPicPr>
          <p:cNvPr id="7" name="Picture 6"/>
          <p:cNvPicPr>
            <a:picLocks noChangeAspect="1"/>
          </p:cNvPicPr>
          <p:nvPr/>
        </p:nvPicPr>
        <p:blipFill>
          <a:blip r:embed="rId2" cstate="print"/>
          <a:stretch>
            <a:fillRect/>
          </a:stretch>
        </p:blipFill>
        <p:spPr>
          <a:xfrm>
            <a:off x="178275" y="764276"/>
            <a:ext cx="3886200" cy="6093723"/>
          </a:xfrm>
          <a:prstGeom prst="rect">
            <a:avLst/>
          </a:prstGeom>
        </p:spPr>
      </p:pic>
      <p:pic>
        <p:nvPicPr>
          <p:cNvPr id="8" name="Picture 7"/>
          <p:cNvPicPr>
            <a:picLocks noChangeAspect="1"/>
          </p:cNvPicPr>
          <p:nvPr/>
        </p:nvPicPr>
        <p:blipFill>
          <a:blip r:embed="rId3" cstate="print"/>
          <a:stretch>
            <a:fillRect/>
          </a:stretch>
        </p:blipFill>
        <p:spPr>
          <a:xfrm>
            <a:off x="4217158" y="3616658"/>
            <a:ext cx="4790365" cy="2756846"/>
          </a:xfrm>
          <a:prstGeom prst="rect">
            <a:avLst/>
          </a:prstGeom>
        </p:spPr>
      </p:pic>
    </p:spTree>
    <p:extLst>
      <p:ext uri="{BB962C8B-B14F-4D97-AF65-F5344CB8AC3E}">
        <p14:creationId xmlns:p14="http://schemas.microsoft.com/office/powerpoint/2010/main" val="15709812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593" y="40552"/>
            <a:ext cx="7886700" cy="617514"/>
          </a:xfrm>
        </p:spPr>
        <p:txBody>
          <a:bodyPr>
            <a:noAutofit/>
          </a:bodyPr>
          <a:lstStyle/>
          <a:p>
            <a:r>
              <a:rPr lang="en-IN" sz="3200" dirty="0">
                <a:solidFill>
                  <a:srgbClr val="C00000"/>
                </a:solidFill>
                <a:latin typeface="Arial Black" panose="020B0A04020102020204" pitchFamily="34" charset="0"/>
              </a:rPr>
              <a:t>Right and Left Justification Values</a:t>
            </a:r>
          </a:p>
        </p:txBody>
      </p:sp>
      <p:sp>
        <p:nvSpPr>
          <p:cNvPr id="3" name="Content Placeholder 2"/>
          <p:cNvSpPr>
            <a:spLocks noGrp="1"/>
          </p:cNvSpPr>
          <p:nvPr>
            <p:ph sz="half" idx="4294967295"/>
          </p:nvPr>
        </p:nvSpPr>
        <p:spPr>
          <a:xfrm>
            <a:off x="178274" y="764276"/>
            <a:ext cx="3886200" cy="6093724"/>
          </a:xfrm>
          <a:prstGeom prst="rect">
            <a:avLst/>
          </a:prstGeom>
          <a:ln>
            <a:solidFill>
              <a:srgbClr val="00B0F0"/>
            </a:solidFill>
          </a:ln>
        </p:spPr>
        <p:txBody>
          <a:bodyPr>
            <a:normAutofit/>
          </a:bodyPr>
          <a:lstStyle/>
          <a:p>
            <a:pPr algn="just"/>
            <a:endParaRPr lang="en-US" altLang="en-US" dirty="0">
              <a:solidFill>
                <a:srgbClr val="000000"/>
              </a:solidFill>
              <a:latin typeface="Times New Roman" panose="02020603050405020304" pitchFamily="18" charset="0"/>
            </a:endParaRPr>
          </a:p>
          <a:p>
            <a:pPr algn="just"/>
            <a:endParaRPr lang="en-US" altLang="en-US" dirty="0">
              <a:solidFill>
                <a:srgbClr val="000000"/>
              </a:solidFill>
              <a:latin typeface="Times New Roman" panose="02020603050405020304" pitchFamily="18" charset="0"/>
            </a:endParaRPr>
          </a:p>
          <a:p>
            <a:endParaRPr lang="en-US" altLang="en-US" dirty="0">
              <a:solidFill>
                <a:srgbClr val="00000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4294967295"/>
          </p:nvPr>
        </p:nvSpPr>
        <p:spPr>
          <a:xfrm>
            <a:off x="4217159" y="764276"/>
            <a:ext cx="4790364" cy="6093723"/>
          </a:xfrm>
          <a:prstGeom prst="rect">
            <a:avLst/>
          </a:prstGeom>
          <a:ln>
            <a:solidFill>
              <a:schemeClr val="accent2"/>
            </a:solidFill>
          </a:ln>
        </p:spPr>
        <p:txBody>
          <a:bodyPr>
            <a:normAutofit/>
          </a:bodyPr>
          <a:lstStyle/>
          <a:p>
            <a:pPr marL="0" indent="0">
              <a:buNone/>
            </a:pPr>
            <a:r>
              <a:rPr lang="en-IN" b="1" dirty="0"/>
              <a:t>Output:</a:t>
            </a:r>
          </a:p>
          <a:p>
            <a:pPr marL="0" indent="0">
              <a:buNone/>
            </a:pPr>
            <a:endParaRPr lang="en-IN" dirty="0"/>
          </a:p>
          <a:p>
            <a:endParaRPr lang="en-IN" dirty="0"/>
          </a:p>
          <a:p>
            <a:endParaRPr lang="en-IN" dirty="0"/>
          </a:p>
          <a:p>
            <a:endParaRPr lang="en-IN" dirty="0"/>
          </a:p>
          <a:p>
            <a:endParaRPr lang="en-IN" dirty="0"/>
          </a:p>
          <a:p>
            <a:endParaRPr lang="en-IN" dirty="0"/>
          </a:p>
        </p:txBody>
      </p:sp>
      <p:pic>
        <p:nvPicPr>
          <p:cNvPr id="7" name="Picture 6"/>
          <p:cNvPicPr>
            <a:picLocks noChangeAspect="1"/>
          </p:cNvPicPr>
          <p:nvPr/>
        </p:nvPicPr>
        <p:blipFill>
          <a:blip r:embed="rId2" cstate="print"/>
          <a:stretch>
            <a:fillRect/>
          </a:stretch>
        </p:blipFill>
        <p:spPr>
          <a:xfrm>
            <a:off x="178275" y="764276"/>
            <a:ext cx="3886200" cy="6093723"/>
          </a:xfrm>
          <a:prstGeom prst="rect">
            <a:avLst/>
          </a:prstGeom>
        </p:spPr>
      </p:pic>
      <p:pic>
        <p:nvPicPr>
          <p:cNvPr id="8" name="Picture 7"/>
          <p:cNvPicPr>
            <a:picLocks noChangeAspect="1"/>
          </p:cNvPicPr>
          <p:nvPr/>
        </p:nvPicPr>
        <p:blipFill>
          <a:blip r:embed="rId3" cstate="print"/>
          <a:stretch>
            <a:fillRect/>
          </a:stretch>
        </p:blipFill>
        <p:spPr>
          <a:xfrm>
            <a:off x="4217158" y="3616658"/>
            <a:ext cx="4790365" cy="2756846"/>
          </a:xfrm>
          <a:prstGeom prst="rect">
            <a:avLst/>
          </a:prstGeom>
        </p:spPr>
      </p:pic>
    </p:spTree>
    <p:extLst>
      <p:ext uri="{BB962C8B-B14F-4D97-AF65-F5344CB8AC3E}">
        <p14:creationId xmlns:p14="http://schemas.microsoft.com/office/powerpoint/2010/main" val="1126787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705"/>
            <a:ext cx="7886700" cy="508332"/>
          </a:xfrm>
        </p:spPr>
        <p:txBody>
          <a:bodyPr>
            <a:noAutofit/>
          </a:bodyPr>
          <a:lstStyle/>
          <a:p>
            <a:r>
              <a:rPr lang="en-US" sz="3200" dirty="0">
                <a:solidFill>
                  <a:srgbClr val="C00000"/>
                </a:solidFill>
                <a:latin typeface="Arial Black" panose="020B0A04020102020204" pitchFamily="34" charset="0"/>
              </a:rPr>
              <a:t>Reading Formatted Input with scanf()</a:t>
            </a:r>
            <a:endParaRPr lang="en-IN" sz="3200" dirty="0">
              <a:solidFill>
                <a:srgbClr val="C00000"/>
              </a:solidFill>
              <a:latin typeface="Arial Black" panose="020B0A04020102020204" pitchFamily="34" charset="0"/>
            </a:endParaRPr>
          </a:p>
        </p:txBody>
      </p:sp>
      <p:pic>
        <p:nvPicPr>
          <p:cNvPr id="5" name="Content Placeholder 4"/>
          <p:cNvPicPr>
            <a:picLocks noGrp="1" noChangeAspect="1"/>
          </p:cNvPicPr>
          <p:nvPr>
            <p:ph sz="half" idx="4294967295"/>
          </p:nvPr>
        </p:nvPicPr>
        <p:blipFill>
          <a:blip r:embed="rId2" cstate="print"/>
          <a:stretch>
            <a:fillRect/>
          </a:stretch>
        </p:blipFill>
        <p:spPr>
          <a:xfrm>
            <a:off x="133945" y="696037"/>
            <a:ext cx="4329113" cy="6018662"/>
          </a:xfrm>
          <a:prstGeom prst="rect">
            <a:avLst/>
          </a:prstGeom>
          <a:ln>
            <a:solidFill>
              <a:srgbClr val="C00000"/>
            </a:solidFill>
          </a:ln>
        </p:spPr>
      </p:pic>
      <p:pic>
        <p:nvPicPr>
          <p:cNvPr id="6" name="Content Placeholder 5"/>
          <p:cNvPicPr>
            <a:picLocks noGrp="1" noChangeAspect="1"/>
          </p:cNvPicPr>
          <p:nvPr>
            <p:ph sz="half" idx="4294967295"/>
          </p:nvPr>
        </p:nvPicPr>
        <p:blipFill>
          <a:blip r:embed="rId3" cstate="print"/>
          <a:stretch>
            <a:fillRect/>
          </a:stretch>
        </p:blipFill>
        <p:spPr>
          <a:xfrm>
            <a:off x="4667535" y="1555846"/>
            <a:ext cx="4476466" cy="3903259"/>
          </a:xfrm>
          <a:prstGeom prst="rect">
            <a:avLst/>
          </a:prstGeom>
          <a:ln>
            <a:solidFill>
              <a:srgbClr val="C00000"/>
            </a:solidFill>
          </a:ln>
        </p:spPr>
      </p:pic>
    </p:spTree>
    <p:extLst>
      <p:ext uri="{BB962C8B-B14F-4D97-AF65-F5344CB8AC3E}">
        <p14:creationId xmlns:p14="http://schemas.microsoft.com/office/powerpoint/2010/main" val="38936253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705"/>
            <a:ext cx="7886700" cy="508332"/>
          </a:xfrm>
        </p:spPr>
        <p:txBody>
          <a:bodyPr>
            <a:noAutofit/>
          </a:bodyPr>
          <a:lstStyle/>
          <a:p>
            <a:r>
              <a:rPr lang="en-US" sz="3200" dirty="0">
                <a:solidFill>
                  <a:srgbClr val="C00000"/>
                </a:solidFill>
                <a:latin typeface="Arial Black" panose="020B0A04020102020204" pitchFamily="34" charset="0"/>
              </a:rPr>
              <a:t>Reading Formatted Input with scanf()    </a:t>
            </a:r>
            <a:r>
              <a:rPr lang="en-US" sz="3200" dirty="0">
                <a:solidFill>
                  <a:srgbClr val="0070C0"/>
                </a:solidFill>
                <a:latin typeface="Arial Black" panose="020B0A04020102020204" pitchFamily="34" charset="0"/>
              </a:rPr>
              <a:t>contd.</a:t>
            </a:r>
            <a:endParaRPr lang="en-IN" sz="3200" dirty="0">
              <a:solidFill>
                <a:srgbClr val="0070C0"/>
              </a:solidFill>
              <a:latin typeface="Arial Black" panose="020B0A04020102020204" pitchFamily="34" charset="0"/>
            </a:endParaRPr>
          </a:p>
        </p:txBody>
      </p:sp>
      <p:pic>
        <p:nvPicPr>
          <p:cNvPr id="4" name="Content Placeholder 3"/>
          <p:cNvPicPr>
            <a:picLocks noGrp="1" noChangeAspect="1"/>
          </p:cNvPicPr>
          <p:nvPr>
            <p:ph sz="half" idx="4294967295"/>
          </p:nvPr>
        </p:nvPicPr>
        <p:blipFill>
          <a:blip r:embed="rId2" cstate="print"/>
          <a:stretch>
            <a:fillRect/>
          </a:stretch>
        </p:blipFill>
        <p:spPr>
          <a:xfrm>
            <a:off x="143303" y="955344"/>
            <a:ext cx="4367976" cy="5902657"/>
          </a:xfrm>
          <a:prstGeom prst="rect">
            <a:avLst/>
          </a:prstGeom>
          <a:ln>
            <a:solidFill>
              <a:srgbClr val="C00000"/>
            </a:solidFill>
          </a:ln>
        </p:spPr>
      </p:pic>
      <p:pic>
        <p:nvPicPr>
          <p:cNvPr id="8" name="Content Placeholder 7"/>
          <p:cNvPicPr>
            <a:picLocks noGrp="1" noChangeAspect="1"/>
          </p:cNvPicPr>
          <p:nvPr>
            <p:ph sz="half" idx="4294967295"/>
          </p:nvPr>
        </p:nvPicPr>
        <p:blipFill>
          <a:blip r:embed="rId3" cstate="print"/>
          <a:stretch>
            <a:fillRect/>
          </a:stretch>
        </p:blipFill>
        <p:spPr>
          <a:xfrm>
            <a:off x="4728949" y="3848670"/>
            <a:ext cx="4206923" cy="2756846"/>
          </a:xfrm>
          <a:prstGeom prst="rect">
            <a:avLst/>
          </a:prstGeom>
        </p:spPr>
      </p:pic>
      <p:cxnSp>
        <p:nvCxnSpPr>
          <p:cNvPr id="10" name="Straight Arrow Connector 9"/>
          <p:cNvCxnSpPr/>
          <p:nvPr/>
        </p:nvCxnSpPr>
        <p:spPr>
          <a:xfrm>
            <a:off x="4380932" y="4326340"/>
            <a:ext cx="460612" cy="1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019568" y="4626591"/>
            <a:ext cx="1883391" cy="272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V="1">
            <a:off x="4380932" y="4954137"/>
            <a:ext cx="460612" cy="3411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flipV="1">
            <a:off x="3459708" y="5268037"/>
            <a:ext cx="1443251" cy="38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111690" y="5431808"/>
            <a:ext cx="1791269" cy="504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9192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705"/>
            <a:ext cx="7886700" cy="508332"/>
          </a:xfrm>
        </p:spPr>
        <p:txBody>
          <a:bodyPr>
            <a:noAutofit/>
          </a:bodyPr>
          <a:lstStyle/>
          <a:p>
            <a:r>
              <a:rPr lang="en-US" sz="3200" dirty="0">
                <a:solidFill>
                  <a:srgbClr val="C00000"/>
                </a:solidFill>
                <a:latin typeface="Arial Black" panose="020B0A04020102020204" pitchFamily="34" charset="0"/>
              </a:rPr>
              <a:t>Reading Formatted Input with scanf()    </a:t>
            </a:r>
            <a:r>
              <a:rPr lang="en-US" sz="3200" dirty="0">
                <a:solidFill>
                  <a:srgbClr val="0070C0"/>
                </a:solidFill>
                <a:latin typeface="Arial Black" panose="020B0A04020102020204" pitchFamily="34" charset="0"/>
              </a:rPr>
              <a:t>contd.</a:t>
            </a:r>
            <a:endParaRPr lang="en-IN" sz="3200" dirty="0">
              <a:solidFill>
                <a:srgbClr val="0070C0"/>
              </a:solidFill>
              <a:latin typeface="Arial Black" panose="020B0A04020102020204" pitchFamily="34" charset="0"/>
            </a:endParaRPr>
          </a:p>
        </p:txBody>
      </p:sp>
      <p:pic>
        <p:nvPicPr>
          <p:cNvPr id="9" name="Content Placeholder 8"/>
          <p:cNvPicPr>
            <a:picLocks noGrp="1" noChangeAspect="1"/>
          </p:cNvPicPr>
          <p:nvPr>
            <p:ph sz="half" idx="4294967295"/>
          </p:nvPr>
        </p:nvPicPr>
        <p:blipFill>
          <a:blip r:embed="rId2" cstate="print"/>
          <a:stretch>
            <a:fillRect/>
          </a:stretch>
        </p:blipFill>
        <p:spPr>
          <a:xfrm>
            <a:off x="4644717" y="3043452"/>
            <a:ext cx="3973845" cy="3608447"/>
          </a:xfrm>
          <a:prstGeom prst="rect">
            <a:avLst/>
          </a:prstGeom>
        </p:spPr>
      </p:pic>
      <p:pic>
        <p:nvPicPr>
          <p:cNvPr id="7" name="Picture 6"/>
          <p:cNvPicPr>
            <a:picLocks noChangeAspect="1"/>
          </p:cNvPicPr>
          <p:nvPr/>
        </p:nvPicPr>
        <p:blipFill>
          <a:blip r:embed="rId3" cstate="print"/>
          <a:stretch>
            <a:fillRect/>
          </a:stretch>
        </p:blipFill>
        <p:spPr>
          <a:xfrm>
            <a:off x="293214" y="1146413"/>
            <a:ext cx="4016066" cy="5554639"/>
          </a:xfrm>
          <a:prstGeom prst="rect">
            <a:avLst/>
          </a:prstGeom>
          <a:ln>
            <a:solidFill>
              <a:srgbClr val="C00000"/>
            </a:solidFill>
          </a:ln>
        </p:spPr>
      </p:pic>
      <p:cxnSp>
        <p:nvCxnSpPr>
          <p:cNvPr id="17" name="Straight Arrow Connector 16"/>
          <p:cNvCxnSpPr/>
          <p:nvPr/>
        </p:nvCxnSpPr>
        <p:spPr>
          <a:xfrm>
            <a:off x="2835322" y="4067034"/>
            <a:ext cx="1965278" cy="545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p:nvPr/>
        </p:nvCxnSpPr>
        <p:spPr>
          <a:xfrm flipV="1">
            <a:off x="2906974" y="4804013"/>
            <a:ext cx="1924334" cy="3002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a:xfrm flipV="1">
            <a:off x="3500650" y="5336275"/>
            <a:ext cx="1299950" cy="10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633716" y="5418161"/>
            <a:ext cx="1197591" cy="36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0042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705"/>
            <a:ext cx="7886700" cy="508332"/>
          </a:xfrm>
        </p:spPr>
        <p:txBody>
          <a:bodyPr>
            <a:noAutofit/>
          </a:bodyPr>
          <a:lstStyle/>
          <a:p>
            <a:r>
              <a:rPr lang="en-US" sz="3200" dirty="0">
                <a:solidFill>
                  <a:srgbClr val="C00000"/>
                </a:solidFill>
                <a:latin typeface="Arial Black" panose="020B0A04020102020204" pitchFamily="34" charset="0"/>
              </a:rPr>
              <a:t>Reading Formatted Input with scanf()    </a:t>
            </a:r>
            <a:r>
              <a:rPr lang="en-US" sz="3200" dirty="0">
                <a:solidFill>
                  <a:srgbClr val="0070C0"/>
                </a:solidFill>
                <a:latin typeface="Arial Black" panose="020B0A04020102020204" pitchFamily="34" charset="0"/>
              </a:rPr>
              <a:t>contd.</a:t>
            </a:r>
            <a:endParaRPr lang="en-IN" sz="3200" dirty="0">
              <a:solidFill>
                <a:srgbClr val="0070C0"/>
              </a:solidFill>
              <a:latin typeface="Arial Black" panose="020B0A04020102020204" pitchFamily="34" charset="0"/>
            </a:endParaRPr>
          </a:p>
        </p:txBody>
      </p:sp>
      <p:pic>
        <p:nvPicPr>
          <p:cNvPr id="5" name="Content Placeholder 4"/>
          <p:cNvPicPr>
            <a:picLocks noGrp="1" noChangeAspect="1"/>
          </p:cNvPicPr>
          <p:nvPr>
            <p:ph sz="half" idx="4294967295"/>
          </p:nvPr>
        </p:nvPicPr>
        <p:blipFill>
          <a:blip r:embed="rId2" cstate="print"/>
          <a:stretch>
            <a:fillRect/>
          </a:stretch>
        </p:blipFill>
        <p:spPr>
          <a:xfrm>
            <a:off x="4688006" y="3289111"/>
            <a:ext cx="4206922" cy="3029803"/>
          </a:xfrm>
          <a:prstGeom prst="rect">
            <a:avLst/>
          </a:prstGeom>
          <a:ln>
            <a:solidFill>
              <a:srgbClr val="C00000"/>
            </a:solidFill>
          </a:ln>
        </p:spPr>
      </p:pic>
      <p:pic>
        <p:nvPicPr>
          <p:cNvPr id="4" name="Picture 3"/>
          <p:cNvPicPr>
            <a:picLocks noChangeAspect="1"/>
          </p:cNvPicPr>
          <p:nvPr/>
        </p:nvPicPr>
        <p:blipFill>
          <a:blip r:embed="rId3" cstate="print"/>
          <a:stretch>
            <a:fillRect/>
          </a:stretch>
        </p:blipFill>
        <p:spPr>
          <a:xfrm>
            <a:off x="1" y="1023583"/>
            <a:ext cx="4336256" cy="5595581"/>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65783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705"/>
            <a:ext cx="7886700" cy="508332"/>
          </a:xfrm>
        </p:spPr>
        <p:txBody>
          <a:bodyPr>
            <a:noAutofit/>
          </a:bodyPr>
          <a:lstStyle/>
          <a:p>
            <a:r>
              <a:rPr lang="en-US" sz="3200" dirty="0">
                <a:solidFill>
                  <a:srgbClr val="C00000"/>
                </a:solidFill>
                <a:latin typeface="Arial Black" panose="020B0A04020102020204" pitchFamily="34" charset="0"/>
              </a:rPr>
              <a:t>Reading Formatted Input with scanf()    </a:t>
            </a:r>
            <a:r>
              <a:rPr lang="en-US" sz="3200" dirty="0">
                <a:solidFill>
                  <a:srgbClr val="0070C0"/>
                </a:solidFill>
                <a:latin typeface="Arial Black" panose="020B0A04020102020204" pitchFamily="34" charset="0"/>
              </a:rPr>
              <a:t>contd.</a:t>
            </a:r>
            <a:endParaRPr lang="en-IN" sz="3200" dirty="0">
              <a:solidFill>
                <a:srgbClr val="0070C0"/>
              </a:solidFill>
              <a:latin typeface="Arial Black" panose="020B0A04020102020204" pitchFamily="34" charset="0"/>
            </a:endParaRPr>
          </a:p>
        </p:txBody>
      </p:sp>
      <p:pic>
        <p:nvPicPr>
          <p:cNvPr id="3" name="Picture 2"/>
          <p:cNvPicPr>
            <a:picLocks noChangeAspect="1"/>
          </p:cNvPicPr>
          <p:nvPr/>
        </p:nvPicPr>
        <p:blipFill>
          <a:blip r:embed="rId2" cstate="print"/>
          <a:stretch>
            <a:fillRect/>
          </a:stretch>
        </p:blipFill>
        <p:spPr>
          <a:xfrm>
            <a:off x="195174" y="1160061"/>
            <a:ext cx="3779044" cy="5697939"/>
          </a:xfrm>
          <a:prstGeom prst="rect">
            <a:avLst/>
          </a:prstGeom>
          <a:ln>
            <a:solidFill>
              <a:srgbClr val="C00000"/>
            </a:solidFill>
          </a:ln>
        </p:spPr>
      </p:pic>
      <p:pic>
        <p:nvPicPr>
          <p:cNvPr id="7" name="Content Placeholder 6"/>
          <p:cNvPicPr>
            <a:picLocks noGrp="1" noChangeAspect="1"/>
          </p:cNvPicPr>
          <p:nvPr>
            <p:ph sz="half" idx="4294967295"/>
          </p:nvPr>
        </p:nvPicPr>
        <p:blipFill>
          <a:blip r:embed="rId3" cstate="print"/>
          <a:stretch>
            <a:fillRect/>
          </a:stretch>
        </p:blipFill>
        <p:spPr>
          <a:xfrm>
            <a:off x="4299045" y="4380931"/>
            <a:ext cx="4216305" cy="2033517"/>
          </a:xfrm>
          <a:prstGeom prst="rect">
            <a:avLst/>
          </a:prstGeom>
        </p:spPr>
      </p:pic>
    </p:spTree>
    <p:extLst>
      <p:ext uri="{BB962C8B-B14F-4D97-AF65-F5344CB8AC3E}">
        <p14:creationId xmlns:p14="http://schemas.microsoft.com/office/powerpoint/2010/main" val="150311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input devices of computer">
            <a:extLst>
              <a:ext uri="{FF2B5EF4-FFF2-40B4-BE49-F238E27FC236}">
                <a16:creationId xmlns:a16="http://schemas.microsoft.com/office/drawing/2014/main" id="{F4B4F8F8-880A-48B2-B2B3-03602392F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245900"/>
            <a:ext cx="5313890" cy="33920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B4CC148-4FDB-435E-9716-EDCC52218D11}"/>
              </a:ext>
            </a:extLst>
          </p:cNvPr>
          <p:cNvSpPr>
            <a:spLocks noGrp="1"/>
          </p:cNvSpPr>
          <p:nvPr>
            <p:ph type="title"/>
          </p:nvPr>
        </p:nvSpPr>
        <p:spPr/>
        <p:txBody>
          <a:bodyPr/>
          <a:lstStyle/>
          <a:p>
            <a:r>
              <a:rPr lang="en-US" dirty="0"/>
              <a:t>Input Unit</a:t>
            </a:r>
            <a:endParaRPr lang="en-IN" dirty="0"/>
          </a:p>
        </p:txBody>
      </p:sp>
    </p:spTree>
    <p:extLst>
      <p:ext uri="{BB962C8B-B14F-4D97-AF65-F5344CB8AC3E}">
        <p14:creationId xmlns:p14="http://schemas.microsoft.com/office/powerpoint/2010/main" val="30191219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705"/>
            <a:ext cx="7886700" cy="508332"/>
          </a:xfrm>
        </p:spPr>
        <p:txBody>
          <a:bodyPr>
            <a:noAutofit/>
          </a:bodyPr>
          <a:lstStyle/>
          <a:p>
            <a:r>
              <a:rPr lang="en-US" sz="3200" dirty="0">
                <a:solidFill>
                  <a:srgbClr val="C00000"/>
                </a:solidFill>
                <a:latin typeface="Arial Black" panose="020B0A04020102020204" pitchFamily="34" charset="0"/>
              </a:rPr>
              <a:t>Reading Formatted Input with scanf()    </a:t>
            </a:r>
            <a:r>
              <a:rPr lang="en-US" sz="3200" dirty="0">
                <a:solidFill>
                  <a:srgbClr val="0070C0"/>
                </a:solidFill>
                <a:latin typeface="Arial Black" panose="020B0A04020102020204" pitchFamily="34" charset="0"/>
              </a:rPr>
              <a:t>contd.</a:t>
            </a:r>
            <a:endParaRPr lang="en-IN" sz="3200" dirty="0">
              <a:solidFill>
                <a:srgbClr val="0070C0"/>
              </a:solidFill>
              <a:latin typeface="Arial Black" panose="020B0A04020102020204" pitchFamily="34" charset="0"/>
            </a:endParaRPr>
          </a:p>
        </p:txBody>
      </p:sp>
      <p:pic>
        <p:nvPicPr>
          <p:cNvPr id="6" name="Content Placeholder 5"/>
          <p:cNvPicPr>
            <a:picLocks noGrp="1" noChangeAspect="1"/>
          </p:cNvPicPr>
          <p:nvPr>
            <p:ph sz="half" idx="4294967295"/>
          </p:nvPr>
        </p:nvPicPr>
        <p:blipFill>
          <a:blip r:embed="rId2" cstate="print"/>
          <a:stretch>
            <a:fillRect/>
          </a:stretch>
        </p:blipFill>
        <p:spPr>
          <a:xfrm>
            <a:off x="4554940" y="3698543"/>
            <a:ext cx="3848669" cy="2183642"/>
          </a:xfrm>
          <a:prstGeom prst="rect">
            <a:avLst/>
          </a:prstGeom>
          <a:ln>
            <a:solidFill>
              <a:srgbClr val="C00000"/>
            </a:solidFill>
          </a:ln>
        </p:spPr>
      </p:pic>
      <p:pic>
        <p:nvPicPr>
          <p:cNvPr id="5" name="Picture 4"/>
          <p:cNvPicPr>
            <a:picLocks noChangeAspect="1"/>
          </p:cNvPicPr>
          <p:nvPr/>
        </p:nvPicPr>
        <p:blipFill>
          <a:blip r:embed="rId3" cstate="print"/>
          <a:stretch>
            <a:fillRect/>
          </a:stretch>
        </p:blipFill>
        <p:spPr>
          <a:xfrm>
            <a:off x="166332" y="1187355"/>
            <a:ext cx="4000500" cy="5527344"/>
          </a:xfrm>
          <a:prstGeom prst="rect">
            <a:avLst/>
          </a:prstGeom>
          <a:ln>
            <a:solidFill>
              <a:srgbClr val="C00000"/>
            </a:solidFill>
          </a:ln>
        </p:spPr>
      </p:pic>
    </p:spTree>
    <p:extLst>
      <p:ext uri="{BB962C8B-B14F-4D97-AF65-F5344CB8AC3E}">
        <p14:creationId xmlns:p14="http://schemas.microsoft.com/office/powerpoint/2010/main" val="39991199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p:nvPr>
        </p:nvSpPr>
        <p:spPr>
          <a:xfrm>
            <a:off x="251520" y="2564904"/>
            <a:ext cx="8434920" cy="3016536"/>
          </a:xfrm>
        </p:spPr>
        <p:txBody>
          <a:bodyPr/>
          <a:lstStyle/>
          <a:p>
            <a:r>
              <a:rPr lang="en-IN" sz="2400" dirty="0"/>
              <a:t>1. gets function(gets()) This special function is used to input string </a:t>
            </a:r>
          </a:p>
          <a:p>
            <a:r>
              <a:rPr lang="en-IN" sz="2400" dirty="0"/>
              <a:t>values from the user during execution of the program. </a:t>
            </a:r>
          </a:p>
          <a:p>
            <a:r>
              <a:rPr lang="en-IN" sz="2400" dirty="0"/>
              <a:t>As the user press enter key when typing after the string.</a:t>
            </a:r>
          </a:p>
          <a:p>
            <a:r>
              <a:rPr lang="en-IN" sz="2400" dirty="0"/>
              <a:t> A null character (\0) is automatically entered at the end </a:t>
            </a:r>
          </a:p>
          <a:p>
            <a:r>
              <a:rPr lang="en-IN" sz="2400" dirty="0"/>
              <a:t>of the string.</a:t>
            </a:r>
          </a:p>
          <a:p>
            <a:endParaRPr lang="en-IN" sz="2400" dirty="0"/>
          </a:p>
          <a:p>
            <a:r>
              <a:rPr lang="en-IN" sz="2400" dirty="0"/>
              <a:t>Syntax:</a:t>
            </a:r>
          </a:p>
          <a:p>
            <a:r>
              <a:rPr lang="en-IN" sz="2400" dirty="0"/>
              <a:t>gets(variable name);</a:t>
            </a:r>
          </a:p>
          <a:p>
            <a:pPr lvl="0"/>
            <a:endParaRPr lang="en-US" sz="2400" dirty="0"/>
          </a:p>
          <a:p>
            <a:pPr lvl="0"/>
            <a:r>
              <a:rPr lang="en-US" sz="2400" dirty="0"/>
              <a:t>2. puts function</a:t>
            </a:r>
            <a:endParaRPr lang="en-IN" sz="2400" dirty="0"/>
          </a:p>
          <a:p>
            <a:r>
              <a:rPr lang="en-US" sz="2400" dirty="0"/>
              <a:t> </a:t>
            </a:r>
            <a:endParaRPr lang="en-IN" sz="2400" dirty="0"/>
          </a:p>
          <a:p>
            <a:r>
              <a:rPr lang="en-US" sz="2400" dirty="0"/>
              <a:t>The function used to display the string value on the screen.</a:t>
            </a:r>
            <a:endParaRPr lang="en-IN" sz="2400" dirty="0"/>
          </a:p>
          <a:p>
            <a:r>
              <a:rPr lang="en-US" sz="2400" dirty="0"/>
              <a:t>Syntax: puts(parameter/value/variable);</a:t>
            </a:r>
            <a:endParaRPr lang="en-IN" sz="2400" dirty="0"/>
          </a:p>
          <a:p>
            <a:r>
              <a:rPr lang="en-US" dirty="0"/>
              <a:t> </a:t>
            </a:r>
            <a:endParaRPr lang="en-IN" dirty="0"/>
          </a:p>
          <a:p>
            <a:endParaRPr lang="en-IN" dirty="0"/>
          </a:p>
        </p:txBody>
      </p:sp>
      <p:sp>
        <p:nvSpPr>
          <p:cNvPr id="5" name="Title 4"/>
          <p:cNvSpPr>
            <a:spLocks noGrp="1"/>
          </p:cNvSpPr>
          <p:nvPr>
            <p:ph type="title"/>
          </p:nvPr>
        </p:nvSpPr>
        <p:spPr>
          <a:xfrm>
            <a:off x="0" y="0"/>
            <a:ext cx="9144000" cy="764704"/>
          </a:xfrm>
          <a:solidFill>
            <a:srgbClr val="FFFF00"/>
          </a:solidFill>
        </p:spPr>
        <p:txBody>
          <a:bodyPr/>
          <a:lstStyle/>
          <a:p>
            <a:br>
              <a:rPr lang="en-IN" sz="3200" dirty="0"/>
            </a:br>
            <a:br>
              <a:rPr lang="en-IN" sz="3200" dirty="0"/>
            </a:br>
            <a:r>
              <a:rPr lang="en-IN" sz="3200" dirty="0"/>
              <a:t>Unformatted Input &amp; Output</a:t>
            </a:r>
            <a:br>
              <a:rPr lang="en-IN" b="1" dirty="0"/>
            </a:br>
            <a:r>
              <a:rPr lang="en-IN" dirty="0"/>
              <a:t> </a:t>
            </a:r>
            <a:br>
              <a:rPr lang="en-IN" dirty="0"/>
            </a:br>
            <a:br>
              <a:rPr lang="en-IN" dirty="0"/>
            </a:br>
            <a:endParaRPr lang="en-IN"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764704"/>
          </a:xfrm>
          <a:solidFill>
            <a:srgbClr val="FFFF00"/>
          </a:solidFill>
        </p:spPr>
        <p:txBody>
          <a:bodyPr/>
          <a:lstStyle/>
          <a:p>
            <a:br>
              <a:rPr lang="en-IN" sz="3200" dirty="0"/>
            </a:br>
            <a:br>
              <a:rPr lang="en-IN" sz="3200" dirty="0"/>
            </a:br>
            <a:r>
              <a:rPr lang="en-IN" sz="3200" dirty="0"/>
              <a:t>Unformatted Input &amp; Output</a:t>
            </a:r>
            <a:br>
              <a:rPr lang="en-IN" b="1" dirty="0"/>
            </a:br>
            <a:r>
              <a:rPr lang="en-IN" dirty="0"/>
              <a:t> </a:t>
            </a:r>
            <a:br>
              <a:rPr lang="en-IN" dirty="0"/>
            </a:br>
            <a:br>
              <a:rPr lang="en-IN" dirty="0"/>
            </a:br>
            <a:endParaRPr lang="en-IN" dirty="0"/>
          </a:p>
        </p:txBody>
      </p:sp>
      <p:sp>
        <p:nvSpPr>
          <p:cNvPr id="7" name="Rectangle 6"/>
          <p:cNvSpPr/>
          <p:nvPr/>
        </p:nvSpPr>
        <p:spPr>
          <a:xfrm>
            <a:off x="0" y="764705"/>
            <a:ext cx="9144000" cy="4524315"/>
          </a:xfrm>
          <a:prstGeom prst="rect">
            <a:avLst/>
          </a:prstGeom>
        </p:spPr>
        <p:txBody>
          <a:bodyPr wrap="square">
            <a:spAutoFit/>
          </a:bodyPr>
          <a:lstStyle/>
          <a:p>
            <a:r>
              <a:rPr lang="en-US" sz="2400" dirty="0">
                <a:latin typeface="Arial" pitchFamily="34" charset="0"/>
                <a:cs typeface="Arial" pitchFamily="34" charset="0"/>
              </a:rPr>
              <a:t>iii)</a:t>
            </a:r>
            <a:r>
              <a:rPr lang="en-US" sz="2400" dirty="0" err="1">
                <a:latin typeface="Arial" pitchFamily="34" charset="0"/>
                <a:cs typeface="Arial" pitchFamily="34" charset="0"/>
              </a:rPr>
              <a:t>getch</a:t>
            </a:r>
            <a:r>
              <a:rPr lang="en-US" sz="2400" dirty="0">
                <a:latin typeface="Arial" pitchFamily="34" charset="0"/>
                <a:cs typeface="Arial" pitchFamily="34" charset="0"/>
              </a:rPr>
              <a:t>():</a:t>
            </a:r>
            <a:r>
              <a:rPr lang="en-US" sz="2400" dirty="0" err="1">
                <a:latin typeface="Arial" pitchFamily="34" charset="0"/>
                <a:cs typeface="Arial" pitchFamily="34" charset="0"/>
              </a:rPr>
              <a:t>getch</a:t>
            </a:r>
            <a:r>
              <a:rPr lang="en-US" sz="2400" dirty="0">
                <a:latin typeface="Arial" pitchFamily="34" charset="0"/>
                <a:cs typeface="Arial" pitchFamily="34" charset="0"/>
              </a:rPr>
              <a:t>() is used to get a character from console but does not echo to the screen. It reads a single character directly from the keyboard, without echoing to the screen.</a:t>
            </a:r>
            <a:endParaRPr lang="en-IN" sz="2400" dirty="0">
              <a:latin typeface="Arial" pitchFamily="34" charset="0"/>
              <a:cs typeface="Arial" pitchFamily="34" charset="0"/>
            </a:endParaRPr>
          </a:p>
          <a:p>
            <a:r>
              <a:rPr lang="en-US" sz="2400" dirty="0">
                <a:latin typeface="Arial" pitchFamily="34" charset="0"/>
                <a:cs typeface="Arial" pitchFamily="34" charset="0"/>
              </a:rPr>
              <a:t>Syntax</a:t>
            </a:r>
            <a:endParaRPr lang="en-IN" sz="2400" dirty="0">
              <a:latin typeface="Arial" pitchFamily="34" charset="0"/>
              <a:cs typeface="Arial" pitchFamily="34" charset="0"/>
            </a:endParaRPr>
          </a:p>
          <a:p>
            <a:r>
              <a:rPr lang="en-US" sz="2400" dirty="0">
                <a:latin typeface="Arial" pitchFamily="34" charset="0"/>
                <a:cs typeface="Arial" pitchFamily="34" charset="0"/>
              </a:rPr>
              <a:t>char </a:t>
            </a:r>
            <a:r>
              <a:rPr lang="en-US" sz="2400" dirty="0" err="1">
                <a:latin typeface="Arial" pitchFamily="34" charset="0"/>
                <a:cs typeface="Arial" pitchFamily="34" charset="0"/>
              </a:rPr>
              <a:t>ch</a:t>
            </a:r>
            <a:r>
              <a:rPr lang="en-US" sz="2400" dirty="0">
                <a:latin typeface="Arial" pitchFamily="34" charset="0"/>
                <a:cs typeface="Arial" pitchFamily="34" charset="0"/>
              </a:rPr>
              <a:t>;</a:t>
            </a:r>
            <a:endParaRPr lang="en-IN" sz="2400" dirty="0">
              <a:latin typeface="Arial" pitchFamily="34" charset="0"/>
              <a:cs typeface="Arial" pitchFamily="34" charset="0"/>
            </a:endParaRPr>
          </a:p>
          <a:p>
            <a:r>
              <a:rPr lang="en-US" sz="2400" dirty="0" err="1">
                <a:latin typeface="Arial" pitchFamily="34" charset="0"/>
                <a:cs typeface="Arial" pitchFamily="34" charset="0"/>
              </a:rPr>
              <a:t>ch</a:t>
            </a:r>
            <a:r>
              <a:rPr lang="en-US" sz="2400" dirty="0">
                <a:latin typeface="Arial" pitchFamily="34" charset="0"/>
                <a:cs typeface="Arial" pitchFamily="34" charset="0"/>
              </a:rPr>
              <a:t> = </a:t>
            </a:r>
            <a:r>
              <a:rPr lang="en-US" sz="2400" dirty="0" err="1">
                <a:latin typeface="Arial" pitchFamily="34" charset="0"/>
                <a:cs typeface="Arial" pitchFamily="34" charset="0"/>
              </a:rPr>
              <a:t>getch</a:t>
            </a:r>
            <a:r>
              <a:rPr lang="en-US" sz="2400" dirty="0">
                <a:latin typeface="Arial" pitchFamily="34" charset="0"/>
                <a:cs typeface="Arial" pitchFamily="34" charset="0"/>
              </a:rPr>
              <a:t>();</a:t>
            </a:r>
          </a:p>
          <a:p>
            <a:endParaRPr lang="en-US" sz="2400" dirty="0">
              <a:latin typeface="Arial" pitchFamily="34" charset="0"/>
              <a:cs typeface="Arial" pitchFamily="34" charset="0"/>
            </a:endParaRPr>
          </a:p>
          <a:p>
            <a:r>
              <a:rPr lang="en-US" sz="2400" dirty="0"/>
              <a:t>iv)</a:t>
            </a:r>
            <a:r>
              <a:rPr lang="en-US" sz="2400" dirty="0" err="1"/>
              <a:t>getchar</a:t>
            </a:r>
            <a:r>
              <a:rPr lang="en-US" sz="2400" dirty="0"/>
              <a:t>():It returns a single character from a standard input device (typically a keyboard). </a:t>
            </a:r>
          </a:p>
          <a:p>
            <a:endParaRPr lang="en-IN" sz="2400" dirty="0"/>
          </a:p>
          <a:p>
            <a:r>
              <a:rPr lang="en-US" sz="2400" dirty="0"/>
              <a:t>Syntax</a:t>
            </a:r>
            <a:endParaRPr lang="en-IN" sz="2400" dirty="0"/>
          </a:p>
          <a:p>
            <a:r>
              <a:rPr lang="en-US" sz="2400" dirty="0"/>
              <a:t>character variable = </a:t>
            </a:r>
            <a:r>
              <a:rPr lang="en-US" sz="2400" dirty="0" err="1"/>
              <a:t>getchar</a:t>
            </a:r>
            <a:r>
              <a:rPr lang="en-US" sz="2400" dirty="0"/>
              <a:t>( );</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Text Placeholder 3"/>
          <p:cNvSpPr>
            <a:spLocks noGrp="1"/>
          </p:cNvSpPr>
          <p:nvPr>
            <p:ph type="body"/>
          </p:nvPr>
        </p:nvSpPr>
        <p:spPr>
          <a:xfrm>
            <a:off x="395536" y="1124744"/>
            <a:ext cx="8290904" cy="4456696"/>
          </a:xfrm>
        </p:spPr>
        <p:txBody>
          <a:bodyPr/>
          <a:lstStyle/>
          <a:p>
            <a:r>
              <a:rPr lang="en-US" dirty="0"/>
              <a:t>(vii)	</a:t>
            </a:r>
            <a:r>
              <a:rPr lang="en-US" sz="2800" dirty="0" err="1"/>
              <a:t>putchar</a:t>
            </a:r>
            <a:r>
              <a:rPr lang="en-US" sz="2800" dirty="0"/>
              <a:t>()</a:t>
            </a:r>
            <a:endParaRPr lang="en-IN" sz="2800" dirty="0"/>
          </a:p>
          <a:p>
            <a:r>
              <a:rPr lang="en-US" sz="2800" dirty="0"/>
              <a:t>The </a:t>
            </a:r>
            <a:r>
              <a:rPr lang="en-US" sz="2800" dirty="0" err="1"/>
              <a:t>putchar</a:t>
            </a:r>
            <a:r>
              <a:rPr lang="en-US" sz="2800" dirty="0"/>
              <a:t> function like </a:t>
            </a:r>
            <a:r>
              <a:rPr lang="en-US" sz="2800" dirty="0" err="1"/>
              <a:t>getchar</a:t>
            </a:r>
            <a:r>
              <a:rPr lang="en-US" sz="2800" dirty="0"/>
              <a:t> is a part of the </a:t>
            </a:r>
          </a:p>
          <a:p>
            <a:r>
              <a:rPr lang="en-US" sz="2800" dirty="0"/>
              <a:t>standard C input/output library. It transmits a single</a:t>
            </a:r>
          </a:p>
          <a:p>
            <a:r>
              <a:rPr lang="en-US" sz="2800" dirty="0"/>
              <a:t> character to the standard output device </a:t>
            </a:r>
          </a:p>
          <a:p>
            <a:r>
              <a:rPr lang="en-US" sz="2800" dirty="0"/>
              <a:t>(the computer screen).</a:t>
            </a:r>
            <a:endParaRPr lang="en-IN" sz="2800" dirty="0"/>
          </a:p>
          <a:p>
            <a:r>
              <a:rPr lang="en-US" sz="2800" dirty="0"/>
              <a:t> </a:t>
            </a:r>
            <a:endParaRPr lang="en-IN" sz="2800" dirty="0"/>
          </a:p>
          <a:p>
            <a:r>
              <a:rPr lang="en-US" sz="2800" dirty="0"/>
              <a:t>Syntax</a:t>
            </a:r>
            <a:endParaRPr lang="en-IN" sz="2800" dirty="0"/>
          </a:p>
          <a:p>
            <a:r>
              <a:rPr lang="en-US" sz="2800" dirty="0" err="1"/>
              <a:t>putchar</a:t>
            </a:r>
            <a:r>
              <a:rPr lang="en-US" sz="2800" dirty="0"/>
              <a:t>(character variable)</a:t>
            </a:r>
            <a:endParaRPr lang="en-IN" sz="2800" dirty="0"/>
          </a:p>
          <a:p>
            <a:endParaRPr lang="en-IN" dirty="0"/>
          </a:p>
          <a:p>
            <a:endParaRPr lang="en-IN" dirty="0">
              <a:latin typeface="Arial" pitchFamily="34" charset="0"/>
              <a:cs typeface="Arial" pitchFamily="34" charset="0"/>
            </a:endParaRPr>
          </a:p>
          <a:p>
            <a:endParaRPr lang="en-IN" dirty="0"/>
          </a:p>
        </p:txBody>
      </p:sp>
      <p:sp>
        <p:nvSpPr>
          <p:cNvPr id="6" name="Title 4"/>
          <p:cNvSpPr txBox="1">
            <a:spLocks/>
          </p:cNvSpPr>
          <p:nvPr/>
        </p:nvSpPr>
        <p:spPr>
          <a:xfrm>
            <a:off x="0" y="332656"/>
            <a:ext cx="9144000" cy="764704"/>
          </a:xfrm>
          <a:prstGeom prst="rect">
            <a:avLst/>
          </a:prstGeom>
          <a:solidFill>
            <a:srgbClr val="FFFF00"/>
          </a:solidFill>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br>
              <a:rPr kumimoji="0" lang="en-IN" sz="3200" b="0" i="0" u="none" strike="noStrike" kern="0" cap="none" spc="0" normalizeH="0" baseline="0" noProof="0">
                <a:ln>
                  <a:noFill/>
                </a:ln>
                <a:solidFill>
                  <a:sysClr val="windowText" lastClr="000000"/>
                </a:solidFill>
                <a:effectLst/>
                <a:uLnTx/>
                <a:uFillTx/>
              </a:rPr>
            </a:br>
            <a:br>
              <a:rPr kumimoji="0" lang="en-IN" sz="3200" b="0" i="0" u="none" strike="noStrike" kern="0" cap="none" spc="0" normalizeH="0" baseline="0" noProof="0">
                <a:ln>
                  <a:noFill/>
                </a:ln>
                <a:solidFill>
                  <a:sysClr val="windowText" lastClr="000000"/>
                </a:solidFill>
                <a:effectLst/>
                <a:uLnTx/>
                <a:uFillTx/>
              </a:rPr>
            </a:br>
            <a:r>
              <a:rPr kumimoji="0" lang="en-IN" sz="3200" b="0" i="0" u="none" strike="noStrike" kern="0" cap="none" spc="0" normalizeH="0" baseline="0" noProof="0">
                <a:ln>
                  <a:noFill/>
                </a:ln>
                <a:solidFill>
                  <a:sysClr val="windowText" lastClr="000000"/>
                </a:solidFill>
                <a:effectLst/>
                <a:uLnTx/>
                <a:uFillTx/>
              </a:rPr>
              <a:t>Unformatted Input &amp; Output</a:t>
            </a:r>
            <a:br>
              <a:rPr kumimoji="0" lang="en-IN" sz="1800" b="1" i="0" u="none" strike="noStrike" kern="0" cap="none" spc="0" normalizeH="0" baseline="0" noProof="0">
                <a:ln>
                  <a:noFill/>
                </a:ln>
                <a:solidFill>
                  <a:sysClr val="windowText" lastClr="000000"/>
                </a:solidFill>
                <a:effectLst/>
                <a:uLnTx/>
                <a:uFillTx/>
              </a:rPr>
            </a:br>
            <a:r>
              <a:rPr kumimoji="0" lang="en-IN" sz="1800" b="0" i="0" u="none" strike="noStrike" kern="0" cap="none" spc="0" normalizeH="0" baseline="0" noProof="0">
                <a:ln>
                  <a:noFill/>
                </a:ln>
                <a:solidFill>
                  <a:sysClr val="windowText" lastClr="000000"/>
                </a:solidFill>
                <a:effectLst/>
                <a:uLnTx/>
                <a:uFillTx/>
              </a:rPr>
              <a:t> </a:t>
            </a:r>
            <a:br>
              <a:rPr kumimoji="0" lang="en-IN" sz="1800" b="0" i="0" u="none" strike="noStrike" kern="0" cap="none" spc="0" normalizeH="0" baseline="0" noProof="0">
                <a:ln>
                  <a:noFill/>
                </a:ln>
                <a:solidFill>
                  <a:sysClr val="windowText" lastClr="000000"/>
                </a:solidFill>
                <a:effectLst/>
                <a:uLnTx/>
                <a:uFillTx/>
              </a:rPr>
            </a:br>
            <a:br>
              <a:rPr kumimoji="0" lang="en-IN" sz="1800" b="0" i="0" u="none" strike="noStrike" kern="0" cap="none" spc="0" normalizeH="0" baseline="0" noProof="0">
                <a:ln>
                  <a:noFill/>
                </a:ln>
                <a:solidFill>
                  <a:sysClr val="windowText" lastClr="000000"/>
                </a:solidFill>
                <a:effectLst/>
                <a:uLnTx/>
                <a:uFillTx/>
              </a:rPr>
            </a:br>
            <a:endParaRPr kumimoji="0" lang="en-IN" sz="1800" b="0" i="0" u="none" strike="noStrike" kern="0" cap="none" spc="0" normalizeH="0" baseline="0" noProof="0" dirty="0">
              <a:ln>
                <a:noFill/>
              </a:ln>
              <a:solidFill>
                <a:sysClr val="windowText" lastClr="000000"/>
              </a:solidFill>
              <a:effectLst/>
              <a:uLnTx/>
              <a:uFillTx/>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705"/>
            <a:ext cx="7886700" cy="788109"/>
          </a:xfrm>
        </p:spPr>
        <p:txBody>
          <a:bodyPr>
            <a:noAutofit/>
          </a:bodyPr>
          <a:lstStyle/>
          <a:p>
            <a:r>
              <a:rPr lang="en-IN" sz="3200" b="1" dirty="0" err="1">
                <a:solidFill>
                  <a:srgbClr val="C00000"/>
                </a:solidFill>
                <a:latin typeface="Arial Black" panose="020B0A04020102020204" pitchFamily="34" charset="0"/>
              </a:rPr>
              <a:t>getchar</a:t>
            </a:r>
            <a:r>
              <a:rPr lang="en-IN" sz="3200" b="1" dirty="0">
                <a:solidFill>
                  <a:srgbClr val="C00000"/>
                </a:solidFill>
                <a:latin typeface="Arial Black" panose="020B0A04020102020204" pitchFamily="34" charset="0"/>
              </a:rPr>
              <a:t>() and </a:t>
            </a:r>
            <a:r>
              <a:rPr lang="en-IN" sz="3200" b="1" dirty="0" err="1">
                <a:solidFill>
                  <a:srgbClr val="C00000"/>
                </a:solidFill>
                <a:latin typeface="Arial Black" panose="020B0A04020102020204" pitchFamily="34" charset="0"/>
              </a:rPr>
              <a:t>putchar</a:t>
            </a:r>
            <a:r>
              <a:rPr lang="en-IN" sz="3200" b="1" dirty="0">
                <a:solidFill>
                  <a:srgbClr val="C00000"/>
                </a:solidFill>
                <a:latin typeface="Arial Black" panose="020B0A04020102020204" pitchFamily="34" charset="0"/>
              </a:rPr>
              <a:t>()</a:t>
            </a:r>
            <a:br>
              <a:rPr lang="en-IN" sz="3200" b="1" dirty="0">
                <a:solidFill>
                  <a:srgbClr val="C00000"/>
                </a:solidFill>
                <a:latin typeface="Arial Black" panose="020B0A04020102020204" pitchFamily="34" charset="0"/>
              </a:rPr>
            </a:br>
            <a:endParaRPr lang="en-IN" sz="3200" dirty="0">
              <a:solidFill>
                <a:srgbClr val="C00000"/>
              </a:solidFill>
              <a:latin typeface="Arial Black" panose="020B0A04020102020204" pitchFamily="34" charset="0"/>
            </a:endParaRPr>
          </a:p>
        </p:txBody>
      </p:sp>
      <p:pic>
        <p:nvPicPr>
          <p:cNvPr id="12" name="Content Placeholder 11"/>
          <p:cNvPicPr>
            <a:picLocks noGrp="1" noChangeAspect="1"/>
          </p:cNvPicPr>
          <p:nvPr>
            <p:ph sz="half" idx="4294967295"/>
          </p:nvPr>
        </p:nvPicPr>
        <p:blipFill>
          <a:blip r:embed="rId2" cstate="print"/>
          <a:stretch>
            <a:fillRect/>
          </a:stretch>
        </p:blipFill>
        <p:spPr>
          <a:xfrm>
            <a:off x="4237630" y="1815152"/>
            <a:ext cx="4749421" cy="2647666"/>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628651" y="1351128"/>
            <a:ext cx="3189311" cy="5262979"/>
          </a:xfrm>
          <a:prstGeom prst="rect">
            <a:avLst/>
          </a:prstGeom>
          <a:noFill/>
          <a:ln>
            <a:solidFill>
              <a:srgbClr val="C00000"/>
            </a:solidFill>
          </a:ln>
        </p:spPr>
        <p:txBody>
          <a:bodyPr wrap="square" rtlCol="0">
            <a:spAutoFit/>
          </a:bodyPr>
          <a:lstStyle/>
          <a:p>
            <a:r>
              <a:rPr lang="en-IN" sz="2800" dirty="0">
                <a:latin typeface="Times New Roman" panose="02020603050405020304" pitchFamily="18" charset="0"/>
                <a:cs typeface="Times New Roman" panose="02020603050405020304" pitchFamily="18" charset="0"/>
              </a:rPr>
              <a:t>#include&lt;</a:t>
            </a:r>
            <a:r>
              <a:rPr lang="en-IN" sz="2800" dirty="0" err="1">
                <a:latin typeface="Times New Roman" panose="02020603050405020304" pitchFamily="18" charset="0"/>
                <a:cs typeface="Times New Roman" panose="02020603050405020304" pitchFamily="18" charset="0"/>
              </a:rPr>
              <a:t>stdio.h</a:t>
            </a:r>
            <a:r>
              <a:rPr lang="en-IN" sz="2800" dirty="0">
                <a:latin typeface="Times New Roman" panose="02020603050405020304" pitchFamily="18" charset="0"/>
                <a:cs typeface="Times New Roman" panose="02020603050405020304" pitchFamily="18" charset="0"/>
              </a:rPr>
              <a:t>&gt;</a:t>
            </a:r>
          </a:p>
          <a:p>
            <a:r>
              <a:rPr lang="en-IN" sz="2800" dirty="0">
                <a:latin typeface="Times New Roman" panose="02020603050405020304" pitchFamily="18" charset="0"/>
                <a:cs typeface="Times New Roman" panose="02020603050405020304" pitchFamily="18" charset="0"/>
              </a:rPr>
              <a:t>#include&lt;</a:t>
            </a:r>
            <a:r>
              <a:rPr lang="en-IN" sz="2800" dirty="0" err="1">
                <a:latin typeface="Times New Roman" panose="02020603050405020304" pitchFamily="18" charset="0"/>
                <a:cs typeface="Times New Roman" panose="02020603050405020304" pitchFamily="18" charset="0"/>
              </a:rPr>
              <a:t>ctype.h</a:t>
            </a:r>
            <a:r>
              <a:rPr lang="en-IN" sz="2800" dirty="0">
                <a:latin typeface="Times New Roman" panose="02020603050405020304" pitchFamily="18" charset="0"/>
                <a:cs typeface="Times New Roman" panose="02020603050405020304" pitchFamily="18" charset="0"/>
              </a:rPr>
              <a:t>&gt;</a:t>
            </a:r>
          </a:p>
          <a:p>
            <a:r>
              <a:rPr lang="en-IN" sz="2800" dirty="0" err="1">
                <a:latin typeface="Times New Roman" panose="02020603050405020304" pitchFamily="18" charset="0"/>
                <a:cs typeface="Times New Roman" panose="02020603050405020304" pitchFamily="18" charset="0"/>
              </a:rPr>
              <a:t>int</a:t>
            </a:r>
            <a:r>
              <a:rPr lang="en-IN" sz="2800" dirty="0">
                <a:latin typeface="Times New Roman" panose="02020603050405020304" pitchFamily="18" charset="0"/>
                <a:cs typeface="Times New Roman" panose="02020603050405020304" pitchFamily="18" charset="0"/>
              </a:rPr>
              <a:t> main()</a:t>
            </a:r>
          </a:p>
          <a:p>
            <a:r>
              <a:rPr lang="en-IN" sz="2800" dirty="0">
                <a:latin typeface="Times New Roman" panose="02020603050405020304" pitchFamily="18" charset="0"/>
                <a:cs typeface="Times New Roman" panose="02020603050405020304" pitchFamily="18" charset="0"/>
              </a:rPr>
              <a:t>{</a:t>
            </a:r>
          </a:p>
          <a:p>
            <a:r>
              <a:rPr lang="en-IN" sz="2800" dirty="0" err="1">
                <a:latin typeface="Times New Roman" panose="02020603050405020304" pitchFamily="18" charset="0"/>
                <a:cs typeface="Times New Roman" panose="02020603050405020304" pitchFamily="18" charset="0"/>
              </a:rPr>
              <a:t>int</a:t>
            </a:r>
            <a:r>
              <a:rPr lang="en-IN" sz="2800" dirty="0">
                <a:latin typeface="Times New Roman" panose="02020603050405020304" pitchFamily="18" charset="0"/>
                <a:cs typeface="Times New Roman" panose="02020603050405020304" pitchFamily="18" charset="0"/>
              </a:rPr>
              <a:t> lower, upper;</a:t>
            </a:r>
          </a:p>
          <a:p>
            <a:r>
              <a:rPr lang="en-IN" sz="2800" dirty="0">
                <a:latin typeface="Times New Roman" panose="02020603050405020304" pitchFamily="18" charset="0"/>
                <a:cs typeface="Times New Roman" panose="02020603050405020304" pitchFamily="18" charset="0"/>
              </a:rPr>
              <a:t>printf("enter a character");</a:t>
            </a:r>
          </a:p>
          <a:p>
            <a:r>
              <a:rPr lang="en-IN" sz="2800" dirty="0">
                <a:latin typeface="Times New Roman" panose="02020603050405020304" pitchFamily="18" charset="0"/>
                <a:cs typeface="Times New Roman" panose="02020603050405020304" pitchFamily="18" charset="0"/>
              </a:rPr>
              <a:t>lower=</a:t>
            </a:r>
            <a:r>
              <a:rPr lang="en-IN" sz="2800" dirty="0" err="1">
                <a:latin typeface="Times New Roman" panose="02020603050405020304" pitchFamily="18" charset="0"/>
                <a:cs typeface="Times New Roman" panose="02020603050405020304" pitchFamily="18" charset="0"/>
              </a:rPr>
              <a:t>getchar</a:t>
            </a:r>
            <a:r>
              <a:rPr lang="en-IN" sz="2800" dirty="0">
                <a:latin typeface="Times New Roman" panose="02020603050405020304" pitchFamily="18" charset="0"/>
                <a:cs typeface="Times New Roman" panose="02020603050405020304" pitchFamily="18" charset="0"/>
              </a:rPr>
              <a:t>();</a:t>
            </a:r>
          </a:p>
          <a:p>
            <a:r>
              <a:rPr lang="en-IN" sz="2800" dirty="0">
                <a:latin typeface="Times New Roman" panose="02020603050405020304" pitchFamily="18" charset="0"/>
                <a:cs typeface="Times New Roman" panose="02020603050405020304" pitchFamily="18" charset="0"/>
              </a:rPr>
              <a:t>upper=</a:t>
            </a:r>
            <a:r>
              <a:rPr lang="en-IN" sz="2800" dirty="0" err="1">
                <a:latin typeface="Times New Roman" panose="02020603050405020304" pitchFamily="18" charset="0"/>
                <a:cs typeface="Times New Roman" panose="02020603050405020304" pitchFamily="18" charset="0"/>
              </a:rPr>
              <a:t>toupper</a:t>
            </a:r>
            <a:r>
              <a:rPr lang="en-IN" sz="2800" dirty="0">
                <a:latin typeface="Times New Roman" panose="02020603050405020304" pitchFamily="18" charset="0"/>
                <a:cs typeface="Times New Roman" panose="02020603050405020304" pitchFamily="18" charset="0"/>
              </a:rPr>
              <a:t>(lower);</a:t>
            </a:r>
          </a:p>
          <a:p>
            <a:r>
              <a:rPr lang="en-IN" sz="2800" dirty="0" err="1">
                <a:latin typeface="Times New Roman" panose="02020603050405020304" pitchFamily="18" charset="0"/>
                <a:cs typeface="Times New Roman" panose="02020603050405020304" pitchFamily="18" charset="0"/>
              </a:rPr>
              <a:t>putchar</a:t>
            </a:r>
            <a:r>
              <a:rPr lang="en-IN" sz="2800" dirty="0">
                <a:latin typeface="Times New Roman" panose="02020603050405020304" pitchFamily="18" charset="0"/>
                <a:cs typeface="Times New Roman" panose="02020603050405020304" pitchFamily="18" charset="0"/>
              </a:rPr>
              <a:t>(upper);</a:t>
            </a:r>
          </a:p>
          <a:p>
            <a:r>
              <a:rPr lang="en-IN"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516635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705"/>
            <a:ext cx="7886700" cy="788109"/>
          </a:xfrm>
        </p:spPr>
        <p:txBody>
          <a:bodyPr>
            <a:noAutofit/>
          </a:bodyPr>
          <a:lstStyle/>
          <a:p>
            <a:r>
              <a:rPr lang="en-IN" sz="3200" b="1" dirty="0">
                <a:solidFill>
                  <a:srgbClr val="C00000"/>
                </a:solidFill>
                <a:latin typeface="Arial Black" panose="020B0A04020102020204" pitchFamily="34" charset="0"/>
              </a:rPr>
              <a:t>gets() and puts()</a:t>
            </a:r>
            <a:br>
              <a:rPr lang="en-IN" sz="3200" b="1" dirty="0">
                <a:solidFill>
                  <a:srgbClr val="C00000"/>
                </a:solidFill>
                <a:latin typeface="Arial Black" panose="020B0A04020102020204" pitchFamily="34" charset="0"/>
              </a:rPr>
            </a:br>
            <a:endParaRPr lang="en-IN" sz="3200" dirty="0">
              <a:solidFill>
                <a:srgbClr val="C00000"/>
              </a:solidFill>
              <a:latin typeface="Arial Black" panose="020B0A04020102020204" pitchFamily="34" charset="0"/>
            </a:endParaRPr>
          </a:p>
        </p:txBody>
      </p:sp>
      <p:sp>
        <p:nvSpPr>
          <p:cNvPr id="11" name="TextBox 10"/>
          <p:cNvSpPr txBox="1"/>
          <p:nvPr/>
        </p:nvSpPr>
        <p:spPr>
          <a:xfrm>
            <a:off x="628651" y="1351128"/>
            <a:ext cx="3189311" cy="5509200"/>
          </a:xfrm>
          <a:prstGeom prst="rect">
            <a:avLst/>
          </a:prstGeom>
          <a:noFill/>
          <a:ln>
            <a:solidFill>
              <a:srgbClr val="C00000"/>
            </a:solidFill>
          </a:ln>
        </p:spPr>
        <p:txBody>
          <a:bodyPr wrap="square" rtlCol="0">
            <a:spAutoFit/>
          </a:bodyPr>
          <a:lstStyle/>
          <a:p>
            <a:r>
              <a:rPr lang="en-IN" sz="3200" dirty="0">
                <a:latin typeface="Times New Roman" panose="02020603050405020304" pitchFamily="18" charset="0"/>
                <a:cs typeface="Times New Roman" panose="02020603050405020304" pitchFamily="18" charset="0"/>
              </a:rPr>
              <a:t>#include&lt;</a:t>
            </a:r>
            <a:r>
              <a:rPr lang="en-IN" sz="3200" dirty="0" err="1">
                <a:latin typeface="Times New Roman" panose="02020603050405020304" pitchFamily="18" charset="0"/>
                <a:cs typeface="Times New Roman" panose="02020603050405020304" pitchFamily="18" charset="0"/>
              </a:rPr>
              <a:t>stdio.h</a:t>
            </a:r>
            <a:r>
              <a:rPr lang="en-IN" sz="3200" dirty="0">
                <a:latin typeface="Times New Roman" panose="02020603050405020304" pitchFamily="18" charset="0"/>
                <a:cs typeface="Times New Roman" panose="02020603050405020304" pitchFamily="18" charset="0"/>
              </a:rPr>
              <a:t>&gt;</a:t>
            </a:r>
          </a:p>
          <a:p>
            <a:r>
              <a:rPr lang="en-IN" sz="3200" dirty="0" err="1">
                <a:latin typeface="Times New Roman" panose="02020603050405020304" pitchFamily="18" charset="0"/>
                <a:cs typeface="Times New Roman" panose="02020603050405020304" pitchFamily="18" charset="0"/>
              </a:rPr>
              <a:t>int</a:t>
            </a:r>
            <a:r>
              <a:rPr lang="en-IN" sz="3200" dirty="0">
                <a:latin typeface="Times New Roman" panose="02020603050405020304" pitchFamily="18" charset="0"/>
                <a:cs typeface="Times New Roman" panose="02020603050405020304" pitchFamily="18" charset="0"/>
              </a:rPr>
              <a:t> main()</a:t>
            </a:r>
          </a:p>
          <a:p>
            <a:r>
              <a:rPr lang="en-IN" sz="3200" dirty="0">
                <a:latin typeface="Times New Roman" panose="02020603050405020304" pitchFamily="18" charset="0"/>
                <a:cs typeface="Times New Roman" panose="02020603050405020304" pitchFamily="18" charset="0"/>
              </a:rPr>
              <a:t>{</a:t>
            </a:r>
          </a:p>
          <a:p>
            <a:r>
              <a:rPr lang="en-IN" sz="3200" dirty="0">
                <a:latin typeface="Times New Roman" panose="02020603050405020304" pitchFamily="18" charset="0"/>
                <a:cs typeface="Times New Roman" panose="02020603050405020304" pitchFamily="18" charset="0"/>
              </a:rPr>
              <a:t>char </a:t>
            </a:r>
            <a:r>
              <a:rPr lang="en-IN" sz="3200" dirty="0" err="1">
                <a:latin typeface="Times New Roman" panose="02020603050405020304" pitchFamily="18" charset="0"/>
                <a:cs typeface="Times New Roman" panose="02020603050405020304" pitchFamily="18" charset="0"/>
              </a:rPr>
              <a:t>stu_name</a:t>
            </a:r>
            <a:r>
              <a:rPr lang="en-IN" sz="3200" dirty="0">
                <a:latin typeface="Times New Roman" panose="02020603050405020304" pitchFamily="18" charset="0"/>
                <a:cs typeface="Times New Roman" panose="02020603050405020304" pitchFamily="18" charset="0"/>
              </a:rPr>
              <a:t>[10];</a:t>
            </a:r>
          </a:p>
          <a:p>
            <a:r>
              <a:rPr lang="en-IN" sz="3200" dirty="0">
                <a:latin typeface="Times New Roman" panose="02020603050405020304" pitchFamily="18" charset="0"/>
                <a:cs typeface="Times New Roman" panose="02020603050405020304" pitchFamily="18" charset="0"/>
              </a:rPr>
              <a:t>printf("enter a student name\n\n");</a:t>
            </a:r>
          </a:p>
          <a:p>
            <a:r>
              <a:rPr lang="en-IN" sz="3200" dirty="0">
                <a:latin typeface="Times New Roman" panose="02020603050405020304" pitchFamily="18" charset="0"/>
                <a:cs typeface="Times New Roman" panose="02020603050405020304" pitchFamily="18" charset="0"/>
              </a:rPr>
              <a:t>gets(</a:t>
            </a:r>
            <a:r>
              <a:rPr lang="en-IN" sz="3200" dirty="0" err="1">
                <a:latin typeface="Times New Roman" panose="02020603050405020304" pitchFamily="18" charset="0"/>
                <a:cs typeface="Times New Roman" panose="02020603050405020304" pitchFamily="18" charset="0"/>
              </a:rPr>
              <a:t>stu_name</a:t>
            </a:r>
            <a:r>
              <a:rPr lang="en-IN" sz="3200" dirty="0">
                <a:latin typeface="Times New Roman" panose="02020603050405020304" pitchFamily="18" charset="0"/>
                <a:cs typeface="Times New Roman" panose="02020603050405020304" pitchFamily="18" charset="0"/>
              </a:rPr>
              <a:t>);</a:t>
            </a:r>
          </a:p>
          <a:p>
            <a:r>
              <a:rPr lang="en-IN" sz="3200" dirty="0">
                <a:latin typeface="Times New Roman" panose="02020603050405020304" pitchFamily="18" charset="0"/>
                <a:cs typeface="Times New Roman" panose="02020603050405020304" pitchFamily="18" charset="0"/>
              </a:rPr>
              <a:t>puts(</a:t>
            </a:r>
            <a:r>
              <a:rPr lang="en-IN" sz="3200" dirty="0" err="1">
                <a:latin typeface="Times New Roman" panose="02020603050405020304" pitchFamily="18" charset="0"/>
                <a:cs typeface="Times New Roman" panose="02020603050405020304" pitchFamily="18" charset="0"/>
              </a:rPr>
              <a:t>stu_name</a:t>
            </a:r>
            <a:r>
              <a:rPr lang="en-IN" sz="3200" dirty="0">
                <a:latin typeface="Times New Roman" panose="02020603050405020304" pitchFamily="18" charset="0"/>
                <a:cs typeface="Times New Roman" panose="02020603050405020304" pitchFamily="18" charset="0"/>
              </a:rPr>
              <a:t>);</a:t>
            </a:r>
          </a:p>
          <a:p>
            <a:r>
              <a:rPr lang="en-IN" sz="3200" dirty="0">
                <a:latin typeface="Times New Roman" panose="02020603050405020304" pitchFamily="18" charset="0"/>
                <a:cs typeface="Times New Roman" panose="02020603050405020304" pitchFamily="18" charset="0"/>
              </a:rPr>
              <a:t>}</a:t>
            </a:r>
          </a:p>
        </p:txBody>
      </p:sp>
      <p:pic>
        <p:nvPicPr>
          <p:cNvPr id="4" name="Content Placeholder 3"/>
          <p:cNvPicPr>
            <a:picLocks noGrp="1" noChangeAspect="1"/>
          </p:cNvPicPr>
          <p:nvPr>
            <p:ph sz="half" idx="4294967295"/>
          </p:nvPr>
        </p:nvPicPr>
        <p:blipFill>
          <a:blip r:embed="rId2" cstate="print"/>
          <a:stretch>
            <a:fillRect/>
          </a:stretch>
        </p:blipFill>
        <p:spPr>
          <a:xfrm>
            <a:off x="4155743" y="2251880"/>
            <a:ext cx="4534469" cy="2770495"/>
          </a:xfrm>
          <a:prstGeom prst="rect">
            <a:avLst/>
          </a:prstGeom>
          <a:ln w="228600" cap="sq" cmpd="thickThin">
            <a:solidFill>
              <a:srgbClr val="00B0F0"/>
            </a:solidFill>
            <a:prstDash val="solid"/>
            <a:miter lim="800000"/>
          </a:ln>
          <a:effectLst>
            <a:innerShdw blurRad="76200">
              <a:srgbClr val="000000"/>
            </a:innerShdw>
          </a:effectLst>
        </p:spPr>
      </p:pic>
    </p:spTree>
    <p:extLst>
      <p:ext uri="{BB962C8B-B14F-4D97-AF65-F5344CB8AC3E}">
        <p14:creationId xmlns:p14="http://schemas.microsoft.com/office/powerpoint/2010/main" val="37045097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EB5DD4-15E8-4DC2-AA8A-564F409D8AB5}"/>
              </a:ext>
            </a:extLst>
          </p:cNvPr>
          <p:cNvSpPr>
            <a:spLocks noGrp="1"/>
          </p:cNvSpPr>
          <p:nvPr>
            <p:ph type="body"/>
          </p:nvPr>
        </p:nvSpPr>
        <p:spPr>
          <a:xfrm>
            <a:off x="457200" y="188640"/>
            <a:ext cx="8229240" cy="6192688"/>
          </a:xfrm>
        </p:spPr>
        <p:txBody>
          <a:bodyPr/>
          <a:lstStyle/>
          <a:p>
            <a:r>
              <a:rPr lang="en-US" dirty="0" err="1"/>
              <a:t>Getch</a:t>
            </a:r>
            <a:r>
              <a:rPr lang="en-US" dirty="0"/>
              <a:t>(): it is used to input a single character.it will read the character and </a:t>
            </a:r>
            <a:r>
              <a:rPr lang="en-US" dirty="0" err="1"/>
              <a:t>doesnot</a:t>
            </a:r>
            <a:endParaRPr lang="en-US" dirty="0"/>
          </a:p>
          <a:p>
            <a:r>
              <a:rPr lang="en-US" dirty="0"/>
              <a:t> require enter key to be pressed.</a:t>
            </a:r>
          </a:p>
          <a:p>
            <a:endParaRPr lang="en-US" dirty="0"/>
          </a:p>
          <a:p>
            <a:endParaRPr lang="en-US" dirty="0"/>
          </a:p>
          <a:p>
            <a:r>
              <a:rPr lang="en-US" dirty="0"/>
              <a:t>Char  </a:t>
            </a:r>
            <a:r>
              <a:rPr lang="en-US" dirty="0" err="1"/>
              <a:t>ch</a:t>
            </a:r>
            <a:r>
              <a:rPr lang="en-US" dirty="0"/>
              <a:t>;</a:t>
            </a:r>
          </a:p>
          <a:p>
            <a:r>
              <a:rPr lang="en-US" dirty="0"/>
              <a:t>Ch= </a:t>
            </a:r>
            <a:r>
              <a:rPr lang="en-US" dirty="0" err="1"/>
              <a:t>getch</a:t>
            </a:r>
            <a:r>
              <a:rPr lang="en-US" dirty="0"/>
              <a:t>();// </a:t>
            </a:r>
            <a:r>
              <a:rPr lang="en-US" dirty="0" err="1"/>
              <a:t>ch</a:t>
            </a:r>
            <a:r>
              <a:rPr lang="en-US" dirty="0"/>
              <a:t>=</a:t>
            </a:r>
            <a:r>
              <a:rPr lang="en-US" dirty="0" err="1"/>
              <a:t>getchar</a:t>
            </a:r>
            <a:r>
              <a:rPr lang="en-US" dirty="0"/>
              <a:t>();</a:t>
            </a:r>
          </a:p>
          <a:p>
            <a:endParaRPr lang="en-US" dirty="0"/>
          </a:p>
          <a:p>
            <a:endParaRPr lang="en-US" dirty="0"/>
          </a:p>
          <a:p>
            <a:r>
              <a:rPr lang="en-US" dirty="0" err="1"/>
              <a:t>Getchar</a:t>
            </a:r>
            <a:r>
              <a:rPr lang="en-US" dirty="0"/>
              <a:t>():-- it is used to input a single character. Require enter key to be pressed.</a:t>
            </a:r>
            <a:endParaRPr lang="en-IN" dirty="0"/>
          </a:p>
        </p:txBody>
      </p:sp>
    </p:spTree>
    <p:extLst>
      <p:ext uri="{BB962C8B-B14F-4D97-AF65-F5344CB8AC3E}">
        <p14:creationId xmlns:p14="http://schemas.microsoft.com/office/powerpoint/2010/main" val="37503237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9E922A-D696-4AD4-81BF-C6F737AACD02}"/>
              </a:ext>
            </a:extLst>
          </p:cNvPr>
          <p:cNvSpPr>
            <a:spLocks noGrp="1"/>
          </p:cNvSpPr>
          <p:nvPr>
            <p:ph type="title"/>
          </p:nvPr>
        </p:nvSpPr>
        <p:spPr/>
        <p:txBody>
          <a:bodyPr/>
          <a:lstStyle/>
          <a:p>
            <a:r>
              <a:rPr lang="en-US" dirty="0"/>
              <a:t>Array:</a:t>
            </a:r>
            <a:endParaRPr lang="en-IN" dirty="0"/>
          </a:p>
        </p:txBody>
      </p:sp>
      <p:sp>
        <p:nvSpPr>
          <p:cNvPr id="5" name="Subtitle 4">
            <a:extLst>
              <a:ext uri="{FF2B5EF4-FFF2-40B4-BE49-F238E27FC236}">
                <a16:creationId xmlns:a16="http://schemas.microsoft.com/office/drawing/2014/main" id="{3028B3EA-CE57-49E6-A28C-B6E074B5F6A0}"/>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An array is defined as the collection of similar type of data items stored </a:t>
            </a:r>
          </a:p>
          <a:p>
            <a:r>
              <a:rPr lang="en-US" b="0" i="0" dirty="0">
                <a:solidFill>
                  <a:srgbClr val="000000"/>
                </a:solidFill>
                <a:effectLst/>
                <a:latin typeface="verdana" panose="020B0604030504040204" pitchFamily="34" charset="0"/>
              </a:rPr>
              <a:t>at contiguous memory locations. Arrays are the derived data type in</a:t>
            </a:r>
          </a:p>
          <a:p>
            <a:r>
              <a:rPr lang="en-US" b="0" i="0" dirty="0">
                <a:solidFill>
                  <a:srgbClr val="000000"/>
                </a:solidFill>
                <a:effectLst/>
                <a:latin typeface="verdana" panose="020B0604030504040204" pitchFamily="34" charset="0"/>
              </a:rPr>
              <a:t> C programming language which can store the primitive type of data such </a:t>
            </a:r>
          </a:p>
          <a:p>
            <a:r>
              <a:rPr lang="en-US" b="0" i="0" dirty="0">
                <a:solidFill>
                  <a:srgbClr val="000000"/>
                </a:solidFill>
                <a:effectLst/>
                <a:latin typeface="verdana" panose="020B0604030504040204" pitchFamily="34" charset="0"/>
              </a:rPr>
              <a:t>as int, char, </a:t>
            </a:r>
            <a:r>
              <a:rPr lang="en-US" b="0" i="0" dirty="0" err="1">
                <a:solidFill>
                  <a:srgbClr val="000000"/>
                </a:solidFill>
                <a:effectLst/>
                <a:latin typeface="verdana" panose="020B0604030504040204" pitchFamily="34" charset="0"/>
              </a:rPr>
              <a:t>double,float</a:t>
            </a:r>
            <a:r>
              <a:rPr lang="en-US" b="0" i="0" dirty="0">
                <a:solidFill>
                  <a:srgbClr val="000000"/>
                </a:solidFill>
                <a:effectLst/>
                <a:latin typeface="verdana" panose="020B0604030504040204" pitchFamily="34" charset="0"/>
              </a:rPr>
              <a:t> etc.</a:t>
            </a:r>
          </a:p>
          <a:p>
            <a:endParaRPr lang="en-IN" dirty="0"/>
          </a:p>
        </p:txBody>
      </p:sp>
    </p:spTree>
    <p:extLst>
      <p:ext uri="{BB962C8B-B14F-4D97-AF65-F5344CB8AC3E}">
        <p14:creationId xmlns:p14="http://schemas.microsoft.com/office/powerpoint/2010/main" val="40293789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6AB937-5338-438A-AACC-01764C1751D5}"/>
              </a:ext>
            </a:extLst>
          </p:cNvPr>
          <p:cNvSpPr>
            <a:spLocks noGrp="1"/>
          </p:cNvSpPr>
          <p:nvPr>
            <p:ph type="title"/>
          </p:nvPr>
        </p:nvSpPr>
        <p:spPr>
          <a:xfrm>
            <a:off x="609599" y="609600"/>
            <a:ext cx="7418785" cy="1379240"/>
          </a:xfrm>
        </p:spPr>
        <p:txBody>
          <a:bodyPr/>
          <a:lstStyle/>
          <a:p>
            <a:r>
              <a:rPr lang="en-US" dirty="0"/>
              <a:t>Example:</a:t>
            </a:r>
            <a:endParaRPr lang="en-IN" dirty="0"/>
          </a:p>
        </p:txBody>
      </p:sp>
      <p:sp>
        <p:nvSpPr>
          <p:cNvPr id="4" name="Rectangle 1">
            <a:extLst>
              <a:ext uri="{FF2B5EF4-FFF2-40B4-BE49-F238E27FC236}">
                <a16:creationId xmlns:a16="http://schemas.microsoft.com/office/drawing/2014/main" id="{0B1A676A-45F6-4A0B-A5AB-C5E109E84592}"/>
              </a:ext>
            </a:extLst>
          </p:cNvPr>
          <p:cNvSpPr>
            <a:spLocks noGrp="1" noChangeArrowheads="1"/>
          </p:cNvSpPr>
          <p:nvPr>
            <p:ph idx="1"/>
          </p:nvPr>
        </p:nvSpPr>
        <p:spPr bwMode="auto">
          <a:xfrm>
            <a:off x="609599" y="3041714"/>
            <a:ext cx="835488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To store roll no. of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100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students, we have to declare an array of size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100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000" b="0"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i.e</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000" b="0" i="0" u="none" strike="noStrike" cap="none" normalizeH="0" baseline="0" dirty="0" err="1">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roll_no</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[100]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Here size of the array is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100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so it is capable of storing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100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values. In C, index or subscript starts from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so </a:t>
            </a:r>
            <a:r>
              <a:rPr kumimoji="0" lang="en-US" altLang="en-US" sz="2000" b="0" i="0" u="none" strike="noStrike" cap="none" normalizeH="0" baseline="0" dirty="0" err="1">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roll_no</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is the first element, </a:t>
            </a:r>
            <a:r>
              <a:rPr kumimoji="0" lang="en-US" altLang="en-US" sz="2000" b="0" i="0" u="none" strike="noStrike" cap="none" normalizeH="0" baseline="0" dirty="0" err="1">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roll_no</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[1]</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I</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 the second element and so on. Note that the last element of the array will be at </a:t>
            </a:r>
            <a:r>
              <a:rPr kumimoji="0" lang="en-US" altLang="en-US" sz="2000" b="0" i="0" u="none" strike="noStrike" cap="none" normalizeH="0" baseline="0" dirty="0" err="1">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roll_no</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[99]</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not at </a:t>
            </a:r>
            <a:r>
              <a:rPr kumimoji="0" lang="en-US" altLang="en-US" sz="2000" b="0" i="0" u="none" strike="noStrike" cap="none" normalizeH="0" baseline="0" dirty="0" err="1">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roll_no</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[100]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because the index starts at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A6AA674-12A4-40C8-99CA-6B01D03255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89922" y="908720"/>
            <a:ext cx="2764155" cy="1728192"/>
          </a:xfrm>
          <a:prstGeom prst="rect">
            <a:avLst/>
          </a:prstGeom>
          <a:noFill/>
          <a:ln>
            <a:noFill/>
          </a:ln>
        </p:spPr>
      </p:pic>
    </p:spTree>
    <p:extLst>
      <p:ext uri="{BB962C8B-B14F-4D97-AF65-F5344CB8AC3E}">
        <p14:creationId xmlns:p14="http://schemas.microsoft.com/office/powerpoint/2010/main" val="14514005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0D336B-2346-4327-A26B-F09C9A20F3F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991736E-B454-4C72-A5D8-CEC54EEB4D5F}"/>
              </a:ext>
            </a:extLst>
          </p:cNvPr>
          <p:cNvSpPr>
            <a:spLocks noGrp="1"/>
          </p:cNvSpPr>
          <p:nvPr>
            <p:ph idx="1"/>
          </p:nvPr>
        </p:nvSpPr>
        <p:spPr/>
        <p:txBody>
          <a:bodyPr/>
          <a:lstStyle/>
          <a:p>
            <a:pPr>
              <a:lnSpc>
                <a:spcPct val="107000"/>
              </a:lnSpc>
              <a:spcBef>
                <a:spcPts val="3750"/>
              </a:spcBef>
              <a:spcAft>
                <a:spcPts val="1800"/>
              </a:spcAft>
            </a:pPr>
            <a:r>
              <a:rPr lang="en-IN" sz="1800" b="1"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One-dimensional array</a:t>
            </a:r>
            <a:endPar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1800"/>
              </a:spcAft>
            </a:pPr>
            <a:r>
              <a:rPr lang="en-IN" sz="1800" dirty="0">
                <a:solidFill>
                  <a:srgbClr val="333333"/>
                </a:solidFill>
                <a:effectLst/>
                <a:latin typeface="Arial" panose="020B0604020202020204" pitchFamily="34" charset="0"/>
                <a:ea typeface="Times New Roman" panose="02020603050405020304" pitchFamily="18" charset="0"/>
              </a:rPr>
              <a:t>Conceptually you can think of a one-dimensional array as a row, </a:t>
            </a:r>
          </a:p>
          <a:p>
            <a:pPr>
              <a:spcAft>
                <a:spcPts val="1800"/>
              </a:spcAft>
            </a:pPr>
            <a:r>
              <a:rPr lang="en-IN" sz="1800" dirty="0">
                <a:solidFill>
                  <a:srgbClr val="333333"/>
                </a:solidFill>
                <a:effectLst/>
                <a:latin typeface="Arial" panose="020B0604020202020204" pitchFamily="34" charset="0"/>
                <a:ea typeface="Times New Roman" panose="02020603050405020304" pitchFamily="18" charset="0"/>
              </a:rPr>
              <a:t>where elements are stored one after another.</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F5683DF-B04F-4D18-B790-70F7B42E73E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725144"/>
            <a:ext cx="5914722" cy="1224136"/>
          </a:xfrm>
          <a:prstGeom prst="rect">
            <a:avLst/>
          </a:prstGeom>
          <a:noFill/>
          <a:ln>
            <a:noFill/>
          </a:ln>
        </p:spPr>
      </p:pic>
    </p:spTree>
    <p:extLst>
      <p:ext uri="{BB962C8B-B14F-4D97-AF65-F5344CB8AC3E}">
        <p14:creationId xmlns:p14="http://schemas.microsoft.com/office/powerpoint/2010/main" val="2793229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F5EA5-43A2-44B7-A747-C130BD8F5203}"/>
              </a:ext>
            </a:extLst>
          </p:cNvPr>
          <p:cNvSpPr>
            <a:spLocks noGrp="1"/>
          </p:cNvSpPr>
          <p:nvPr>
            <p:ph type="title"/>
          </p:nvPr>
        </p:nvSpPr>
        <p:spPr>
          <a:xfrm>
            <a:off x="822960" y="1072203"/>
            <a:ext cx="7543800" cy="1088068"/>
          </a:xfrm>
        </p:spPr>
        <p:txBody>
          <a:bodyPr/>
          <a:lstStyle/>
          <a:p>
            <a:r>
              <a:rPr lang="en-US" dirty="0"/>
              <a:t>Storage Unit</a:t>
            </a:r>
            <a:endParaRPr lang="en-IN" dirty="0"/>
          </a:p>
        </p:txBody>
      </p:sp>
      <p:pic>
        <p:nvPicPr>
          <p:cNvPr id="8194" name="Picture 2" descr="Image result for Primary memory">
            <a:extLst>
              <a:ext uri="{FF2B5EF4-FFF2-40B4-BE49-F238E27FC236}">
                <a16:creationId xmlns:a16="http://schemas.microsoft.com/office/drawing/2014/main" id="{1B2793A3-2538-4748-B491-3832F94AB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490" y="2734694"/>
            <a:ext cx="4100513" cy="24288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Primary memory">
            <a:extLst>
              <a:ext uri="{FF2B5EF4-FFF2-40B4-BE49-F238E27FC236}">
                <a16:creationId xmlns:a16="http://schemas.microsoft.com/office/drawing/2014/main" id="{14FD569A-06B6-48E3-859C-3E79017AC5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215" y="2641826"/>
            <a:ext cx="4486275" cy="252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0679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B3FEFD6-ECBA-4976-8193-88D8C70761FC}"/>
              </a:ext>
            </a:extLst>
          </p:cNvPr>
          <p:cNvSpPr>
            <a:spLocks noGrp="1"/>
          </p:cNvSpPr>
          <p:nvPr>
            <p:ph type="title"/>
          </p:nvPr>
        </p:nvSpPr>
        <p:spPr/>
        <p:txBody>
          <a:bodyPr/>
          <a:lstStyle/>
          <a:p>
            <a:endParaRPr lang="en-IN"/>
          </a:p>
        </p:txBody>
      </p:sp>
      <p:sp>
        <p:nvSpPr>
          <p:cNvPr id="9" name="Rectangle 3">
            <a:extLst>
              <a:ext uri="{FF2B5EF4-FFF2-40B4-BE49-F238E27FC236}">
                <a16:creationId xmlns:a16="http://schemas.microsoft.com/office/drawing/2014/main" id="{51535DF1-4DE2-4ED3-B371-36D4CC8CAF33}"/>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Syntax:</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datatype </a:t>
            </a:r>
            <a:r>
              <a:rPr kumimoji="0" lang="en-US" altLang="en-US" sz="2000" b="0" i="0" u="none" strike="noStrike" cap="none" normalizeH="0" baseline="0" dirty="0" err="1">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array_name</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[size];</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datatype:</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It denotes the type of the elements in the array.</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array_name</a:t>
            </a:r>
            <a:r>
              <a:rPr kumimoji="0" lang="en-US" altLang="en-US" sz="20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Name of the array. It must be a valid identifier.</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size:</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Number of elements an array can hold. here are some example of array declarations: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86204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CFD69B-B3D0-463A-AB2D-02CFB00B3D30}"/>
              </a:ext>
            </a:extLst>
          </p:cNvPr>
          <p:cNvSpPr>
            <a:spLocks noGrp="1"/>
          </p:cNvSpPr>
          <p:nvPr>
            <p:ph type="title"/>
          </p:nvPr>
        </p:nvSpPr>
        <p:spPr>
          <a:xfrm>
            <a:off x="609599" y="609600"/>
            <a:ext cx="7706817" cy="587152"/>
          </a:xfrm>
        </p:spPr>
        <p:txBody>
          <a:bodyPr>
            <a:normAutofit fontScale="90000"/>
          </a:bodyPr>
          <a:lstStyle/>
          <a:p>
            <a:endParaRPr lang="en-IN" dirty="0"/>
          </a:p>
        </p:txBody>
      </p:sp>
      <p:sp>
        <p:nvSpPr>
          <p:cNvPr id="5" name="Rectangle 1">
            <a:extLst>
              <a:ext uri="{FF2B5EF4-FFF2-40B4-BE49-F238E27FC236}">
                <a16:creationId xmlns:a16="http://schemas.microsoft.com/office/drawing/2014/main" id="{134A95A9-FD2C-4D65-A0E3-08AF992E14D2}"/>
              </a:ext>
            </a:extLst>
          </p:cNvPr>
          <p:cNvSpPr>
            <a:spLocks noGrp="1" noChangeArrowheads="1"/>
          </p:cNvSpPr>
          <p:nvPr>
            <p:ph idx="1"/>
          </p:nvPr>
        </p:nvSpPr>
        <p:spPr bwMode="auto">
          <a:xfrm>
            <a:off x="609598" y="2389482"/>
            <a:ext cx="7994849" cy="342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pPr>
            <a:r>
              <a:rPr lang="en-IN" sz="2000" dirty="0">
                <a:effectLst/>
              </a:rPr>
              <a:t>int </a:t>
            </a:r>
            <a:r>
              <a:rPr lang="en-IN" sz="2000" dirty="0" err="1">
                <a:effectLst/>
              </a:rPr>
              <a:t>num</a:t>
            </a:r>
            <a:r>
              <a:rPr lang="en-IN" sz="2000" dirty="0">
                <a:effectLst/>
              </a:rPr>
              <a:t>[100];</a:t>
            </a:r>
          </a:p>
          <a:p>
            <a:pPr>
              <a:lnSpc>
                <a:spcPct val="107000"/>
              </a:lnSpc>
            </a:pPr>
            <a:r>
              <a:rPr lang="en-IN" sz="2000" dirty="0">
                <a:effectLst/>
              </a:rPr>
              <a:t>float temp[20];</a:t>
            </a:r>
          </a:p>
          <a:p>
            <a:pPr>
              <a:lnSpc>
                <a:spcPct val="107000"/>
              </a:lnSpc>
            </a:pPr>
            <a:r>
              <a:rPr lang="en-IN" sz="2000" dirty="0">
                <a:effectLst/>
              </a:rPr>
              <a:t>char </a:t>
            </a:r>
            <a:r>
              <a:rPr lang="en-IN" sz="2000" dirty="0" err="1">
                <a:effectLst/>
              </a:rPr>
              <a:t>ch</a:t>
            </a:r>
            <a:r>
              <a:rPr lang="en-IN" sz="2000" dirty="0">
                <a:effectLst/>
              </a:rPr>
              <a:t>[50];</a:t>
            </a:r>
          </a:p>
          <a:p>
            <a:pPr>
              <a:lnSpc>
                <a:spcPct val="107000"/>
              </a:lnSpc>
            </a:pP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num</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is an array of type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int</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which can only store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100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elements of type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int</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b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temp</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is an array of type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float</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which can only store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20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elements of type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float</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b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2000" b="0" i="0" u="none" strike="noStrike" cap="none" normalizeH="0" baseline="0" dirty="0" err="1">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ch</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is an array of type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char</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which can only store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50</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elements of type </a:t>
            </a:r>
            <a:r>
              <a:rPr kumimoji="0" lang="en-US" altLang="en-US" sz="2000" b="0" i="0" u="none" strike="noStrike" cap="none" normalizeH="0" baseline="0" dirty="0">
                <a:ln>
                  <a:noFill/>
                </a:ln>
                <a:solidFill>
                  <a:srgbClr val="C7254E"/>
                </a:solidFill>
                <a:effectLst/>
                <a:latin typeface="Consolas" panose="020B0609020204030204" pitchFamily="49" charset="0"/>
                <a:ea typeface="Times New Roman" panose="02020603050405020304" pitchFamily="18" charset="0"/>
                <a:cs typeface="Courier New" panose="02070309020205020404" pitchFamily="49" charset="0"/>
              </a:rPr>
              <a:t>char</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37010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A5040-6D76-4254-9F7B-D2B87C69F02D}"/>
              </a:ext>
            </a:extLst>
          </p:cNvPr>
          <p:cNvSpPr>
            <a:spLocks noGrp="1"/>
          </p:cNvSpPr>
          <p:nvPr>
            <p:ph type="title"/>
          </p:nvPr>
        </p:nvSpPr>
        <p:spPr>
          <a:xfrm>
            <a:off x="609599" y="404664"/>
            <a:ext cx="6347713" cy="411973"/>
          </a:xfrm>
        </p:spPr>
        <p:txBody>
          <a:bodyPr>
            <a:normAutofit fontScale="90000"/>
          </a:bodyPr>
          <a:lstStyle/>
          <a:p>
            <a:r>
              <a:rPr lang="en-US" dirty="0"/>
              <a:t>Example:1-D array</a:t>
            </a:r>
            <a:endParaRPr lang="en-IN" dirty="0"/>
          </a:p>
        </p:txBody>
      </p:sp>
      <p:sp>
        <p:nvSpPr>
          <p:cNvPr id="3" name="Content Placeholder 2">
            <a:extLst>
              <a:ext uri="{FF2B5EF4-FFF2-40B4-BE49-F238E27FC236}">
                <a16:creationId xmlns:a16="http://schemas.microsoft.com/office/drawing/2014/main" id="{4B789A7A-BDBE-4BC9-9BAC-24E9E4AF285B}"/>
              </a:ext>
            </a:extLst>
          </p:cNvPr>
          <p:cNvSpPr>
            <a:spLocks noGrp="1"/>
          </p:cNvSpPr>
          <p:nvPr>
            <p:ph idx="1"/>
          </p:nvPr>
        </p:nvSpPr>
        <p:spPr>
          <a:xfrm>
            <a:off x="609598" y="1196752"/>
            <a:ext cx="7778825" cy="5256584"/>
          </a:xfrm>
        </p:spPr>
        <p:txBody>
          <a:bodyPr>
            <a:normAutofit fontScale="32500" lnSpcReduction="20000"/>
          </a:bodyPr>
          <a:lstStyle/>
          <a:p>
            <a:r>
              <a:rPr lang="en-IN" sz="4800" dirty="0">
                <a:solidFill>
                  <a:srgbClr val="333333"/>
                </a:solidFill>
                <a:effectLst/>
                <a:latin typeface="Arial" panose="020B0604020202020204" pitchFamily="34" charset="0"/>
                <a:ea typeface="Times New Roman" panose="02020603050405020304" pitchFamily="18" charset="0"/>
              </a:rPr>
              <a:t>#include&lt;stdio.h&gt;</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main()</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int a[5];  //declaration of an </a:t>
            </a:r>
            <a:r>
              <a:rPr lang="en-IN" sz="4800" dirty="0" err="1">
                <a:solidFill>
                  <a:srgbClr val="333333"/>
                </a:solidFill>
                <a:effectLst/>
                <a:latin typeface="Arial" panose="020B0604020202020204" pitchFamily="34" charset="0"/>
                <a:ea typeface="Times New Roman" panose="02020603050405020304" pitchFamily="18" charset="0"/>
              </a:rPr>
              <a:t>arry</a:t>
            </a:r>
            <a:r>
              <a:rPr lang="en-IN" sz="4800" dirty="0">
                <a:solidFill>
                  <a:srgbClr val="333333"/>
                </a:solidFill>
                <a:effectLst/>
                <a:latin typeface="Arial" panose="020B0604020202020204" pitchFamily="34" charset="0"/>
                <a:ea typeface="Times New Roman" panose="02020603050405020304" pitchFamily="18" charset="0"/>
              </a:rPr>
              <a:t> namely a</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int </a:t>
            </a:r>
            <a:r>
              <a:rPr lang="en-IN" sz="4800" dirty="0" err="1">
                <a:solidFill>
                  <a:srgbClr val="333333"/>
                </a:solidFill>
                <a:effectLst/>
                <a:latin typeface="Arial" panose="020B0604020202020204" pitchFamily="34" charset="0"/>
                <a:ea typeface="Times New Roman" panose="02020603050405020304" pitchFamily="18" charset="0"/>
              </a:rPr>
              <a:t>i</a:t>
            </a:r>
            <a:r>
              <a:rPr lang="en-IN" sz="4800" dirty="0">
                <a:solidFill>
                  <a:srgbClr val="333333"/>
                </a:solidFill>
                <a:effectLst/>
                <a:latin typeface="Arial" panose="020B0604020202020204" pitchFamily="34" charset="0"/>
                <a:ea typeface="Times New Roman" panose="02020603050405020304" pitchFamily="18" charset="0"/>
              </a:rPr>
              <a:t>;</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 </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for(</a:t>
            </a:r>
            <a:r>
              <a:rPr lang="en-IN" sz="4800" dirty="0" err="1">
                <a:solidFill>
                  <a:srgbClr val="333333"/>
                </a:solidFill>
                <a:effectLst/>
                <a:latin typeface="Arial" panose="020B0604020202020204" pitchFamily="34" charset="0"/>
                <a:ea typeface="Times New Roman" panose="02020603050405020304" pitchFamily="18" charset="0"/>
              </a:rPr>
              <a:t>i</a:t>
            </a:r>
            <a:r>
              <a:rPr lang="en-IN" sz="4800" dirty="0">
                <a:solidFill>
                  <a:srgbClr val="333333"/>
                </a:solidFill>
                <a:effectLst/>
                <a:latin typeface="Arial" panose="020B0604020202020204" pitchFamily="34" charset="0"/>
                <a:ea typeface="Times New Roman" panose="02020603050405020304" pitchFamily="18" charset="0"/>
              </a:rPr>
              <a:t>=0; </a:t>
            </a:r>
            <a:r>
              <a:rPr lang="en-IN" sz="4800" dirty="0" err="1">
                <a:solidFill>
                  <a:srgbClr val="333333"/>
                </a:solidFill>
                <a:effectLst/>
                <a:latin typeface="Arial" panose="020B0604020202020204" pitchFamily="34" charset="0"/>
                <a:ea typeface="Times New Roman" panose="02020603050405020304" pitchFamily="18" charset="0"/>
              </a:rPr>
              <a:t>i</a:t>
            </a:r>
            <a:r>
              <a:rPr lang="en-IN" sz="4800" dirty="0">
                <a:solidFill>
                  <a:srgbClr val="333333"/>
                </a:solidFill>
                <a:effectLst/>
                <a:latin typeface="Arial" panose="020B0604020202020204" pitchFamily="34" charset="0"/>
                <a:ea typeface="Times New Roman" panose="02020603050405020304" pitchFamily="18" charset="0"/>
              </a:rPr>
              <a:t>&lt;=4; </a:t>
            </a:r>
            <a:r>
              <a:rPr lang="en-IN" sz="4800" dirty="0" err="1">
                <a:solidFill>
                  <a:srgbClr val="333333"/>
                </a:solidFill>
                <a:effectLst/>
                <a:latin typeface="Arial" panose="020B0604020202020204" pitchFamily="34" charset="0"/>
                <a:ea typeface="Times New Roman" panose="02020603050405020304" pitchFamily="18" charset="0"/>
              </a:rPr>
              <a:t>i</a:t>
            </a:r>
            <a:r>
              <a:rPr lang="en-IN" sz="4800" dirty="0">
                <a:solidFill>
                  <a:srgbClr val="333333"/>
                </a:solidFill>
                <a:effectLst/>
                <a:latin typeface="Arial" panose="020B0604020202020204" pitchFamily="34" charset="0"/>
                <a:ea typeface="Times New Roman" panose="02020603050405020304" pitchFamily="18" charset="0"/>
              </a:rPr>
              <a:t>++)//store the numbers from 0 to 4 in array=a</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a[</a:t>
            </a:r>
            <a:r>
              <a:rPr lang="en-IN" sz="4800" dirty="0" err="1">
                <a:solidFill>
                  <a:srgbClr val="333333"/>
                </a:solidFill>
                <a:effectLst/>
                <a:latin typeface="Arial" panose="020B0604020202020204" pitchFamily="34" charset="0"/>
                <a:ea typeface="Times New Roman" panose="02020603050405020304" pitchFamily="18" charset="0"/>
              </a:rPr>
              <a:t>i</a:t>
            </a:r>
            <a:r>
              <a:rPr lang="en-IN" sz="4800" dirty="0">
                <a:solidFill>
                  <a:srgbClr val="333333"/>
                </a:solidFill>
                <a:effectLst/>
                <a:latin typeface="Arial" panose="020B0604020202020204" pitchFamily="34" charset="0"/>
                <a:ea typeface="Times New Roman" panose="02020603050405020304" pitchFamily="18" charset="0"/>
              </a:rPr>
              <a:t>]=</a:t>
            </a:r>
            <a:r>
              <a:rPr lang="en-IN" sz="4800" dirty="0" err="1">
                <a:solidFill>
                  <a:srgbClr val="333333"/>
                </a:solidFill>
                <a:effectLst/>
                <a:latin typeface="Arial" panose="020B0604020202020204" pitchFamily="34" charset="0"/>
                <a:ea typeface="Times New Roman" panose="02020603050405020304" pitchFamily="18" charset="0"/>
              </a:rPr>
              <a:t>i</a:t>
            </a:r>
            <a:r>
              <a:rPr lang="en-IN" sz="4800" dirty="0">
                <a:solidFill>
                  <a:srgbClr val="333333"/>
                </a:solidFill>
                <a:effectLst/>
                <a:latin typeface="Arial" panose="020B0604020202020204" pitchFamily="34" charset="0"/>
                <a:ea typeface="Times New Roman" panose="02020603050405020304" pitchFamily="18" charset="0"/>
              </a:rPr>
              <a:t>;</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for(</a:t>
            </a:r>
            <a:r>
              <a:rPr lang="en-IN" sz="4800" dirty="0" err="1">
                <a:solidFill>
                  <a:srgbClr val="333333"/>
                </a:solidFill>
                <a:effectLst/>
                <a:latin typeface="Arial" panose="020B0604020202020204" pitchFamily="34" charset="0"/>
                <a:ea typeface="Times New Roman" panose="02020603050405020304" pitchFamily="18" charset="0"/>
              </a:rPr>
              <a:t>i</a:t>
            </a:r>
            <a:r>
              <a:rPr lang="en-IN" sz="4800" dirty="0">
                <a:solidFill>
                  <a:srgbClr val="333333"/>
                </a:solidFill>
                <a:effectLst/>
                <a:latin typeface="Arial" panose="020B0604020202020204" pitchFamily="34" charset="0"/>
                <a:ea typeface="Times New Roman" panose="02020603050405020304" pitchFamily="18" charset="0"/>
              </a:rPr>
              <a:t>=0;i&lt;=4;i++)//</a:t>
            </a:r>
            <a:r>
              <a:rPr lang="en-IN" sz="4800" dirty="0" err="1">
                <a:solidFill>
                  <a:srgbClr val="333333"/>
                </a:solidFill>
                <a:effectLst/>
                <a:latin typeface="Arial" panose="020B0604020202020204" pitchFamily="34" charset="0"/>
                <a:ea typeface="Times New Roman" panose="02020603050405020304" pitchFamily="18" charset="0"/>
              </a:rPr>
              <a:t>disply</a:t>
            </a:r>
            <a:r>
              <a:rPr lang="en-IN" sz="4800" dirty="0">
                <a:solidFill>
                  <a:srgbClr val="333333"/>
                </a:solidFill>
                <a:effectLst/>
                <a:latin typeface="Arial" panose="020B0604020202020204" pitchFamily="34" charset="0"/>
                <a:ea typeface="Times New Roman" panose="02020603050405020304" pitchFamily="18" charset="0"/>
              </a:rPr>
              <a:t> the content of an array</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a:t>
            </a:r>
            <a:endParaRPr lang="en-IN" sz="4800" dirty="0">
              <a:effectLst/>
              <a:latin typeface="Times New Roman" panose="02020603050405020304" pitchFamily="18" charset="0"/>
              <a:ea typeface="Times New Roman" panose="02020603050405020304" pitchFamily="18" charset="0"/>
            </a:endParaRPr>
          </a:p>
          <a:p>
            <a:r>
              <a:rPr lang="en-IN" sz="4800" dirty="0" err="1">
                <a:solidFill>
                  <a:srgbClr val="333333"/>
                </a:solidFill>
                <a:effectLst/>
                <a:latin typeface="Arial" panose="020B0604020202020204" pitchFamily="34" charset="0"/>
                <a:ea typeface="Times New Roman" panose="02020603050405020304" pitchFamily="18" charset="0"/>
              </a:rPr>
              <a:t>printf</a:t>
            </a:r>
            <a:r>
              <a:rPr lang="en-IN" sz="4800" dirty="0">
                <a:solidFill>
                  <a:srgbClr val="333333"/>
                </a:solidFill>
                <a:effectLst/>
                <a:latin typeface="Arial" panose="020B0604020202020204" pitchFamily="34" charset="0"/>
                <a:ea typeface="Times New Roman" panose="02020603050405020304" pitchFamily="18" charset="0"/>
              </a:rPr>
              <a:t>("a[%d]=%d\n",</a:t>
            </a:r>
            <a:r>
              <a:rPr lang="en-IN" sz="4800" dirty="0" err="1">
                <a:solidFill>
                  <a:srgbClr val="333333"/>
                </a:solidFill>
                <a:effectLst/>
                <a:latin typeface="Arial" panose="020B0604020202020204" pitchFamily="34" charset="0"/>
                <a:ea typeface="Times New Roman" panose="02020603050405020304" pitchFamily="18" charset="0"/>
              </a:rPr>
              <a:t>i,a</a:t>
            </a:r>
            <a:r>
              <a:rPr lang="en-IN" sz="4800" dirty="0">
                <a:solidFill>
                  <a:srgbClr val="333333"/>
                </a:solidFill>
                <a:effectLst/>
                <a:latin typeface="Arial" panose="020B0604020202020204" pitchFamily="34" charset="0"/>
                <a:ea typeface="Times New Roman" panose="02020603050405020304" pitchFamily="18" charset="0"/>
              </a:rPr>
              <a:t>[</a:t>
            </a:r>
            <a:r>
              <a:rPr lang="en-IN" sz="4800" dirty="0" err="1">
                <a:solidFill>
                  <a:srgbClr val="333333"/>
                </a:solidFill>
                <a:effectLst/>
                <a:latin typeface="Arial" panose="020B0604020202020204" pitchFamily="34" charset="0"/>
                <a:ea typeface="Times New Roman" panose="02020603050405020304" pitchFamily="18" charset="0"/>
              </a:rPr>
              <a:t>i</a:t>
            </a:r>
            <a:r>
              <a:rPr lang="en-IN" sz="4800" dirty="0">
                <a:solidFill>
                  <a:srgbClr val="333333"/>
                </a:solidFill>
                <a:effectLst/>
                <a:latin typeface="Arial" panose="020B0604020202020204" pitchFamily="34" charset="0"/>
                <a:ea typeface="Times New Roman" panose="02020603050405020304" pitchFamily="18" charset="0"/>
              </a:rPr>
              <a:t>]);</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a:t>
            </a:r>
            <a:endParaRPr lang="en-IN" sz="4800" dirty="0">
              <a:effectLst/>
              <a:latin typeface="Times New Roman" panose="02020603050405020304" pitchFamily="18" charset="0"/>
              <a:ea typeface="Times New Roman" panose="02020603050405020304" pitchFamily="18" charset="0"/>
            </a:endParaRPr>
          </a:p>
          <a:p>
            <a:r>
              <a:rPr lang="en-IN" sz="4800" dirty="0">
                <a:solidFill>
                  <a:srgbClr val="333333"/>
                </a:solidFill>
                <a:effectLst/>
                <a:latin typeface="Arial" panose="020B0604020202020204" pitchFamily="34" charset="0"/>
                <a:ea typeface="Times New Roman" panose="02020603050405020304" pitchFamily="18" charset="0"/>
              </a:rPr>
              <a:t>}</a:t>
            </a:r>
            <a:endParaRPr lang="en-IN" sz="4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458263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7854-A380-4065-A18F-FFB71DDE0DA0}"/>
              </a:ext>
            </a:extLst>
          </p:cNvPr>
          <p:cNvSpPr>
            <a:spLocks noGrp="1"/>
          </p:cNvSpPr>
          <p:nvPr>
            <p:ph type="title"/>
          </p:nvPr>
        </p:nvSpPr>
        <p:spPr>
          <a:xfrm flipV="1">
            <a:off x="609599" y="548680"/>
            <a:ext cx="6347713" cy="60920"/>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69BCDF4-A9F1-4652-BEA2-8F97DD4711A2}"/>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15776" y="692696"/>
            <a:ext cx="7760679" cy="5904655"/>
          </a:xfrm>
          <a:prstGeom prst="rect">
            <a:avLst/>
          </a:prstGeom>
          <a:noFill/>
          <a:ln>
            <a:noFill/>
          </a:ln>
        </p:spPr>
      </p:pic>
    </p:spTree>
    <p:extLst>
      <p:ext uri="{BB962C8B-B14F-4D97-AF65-F5344CB8AC3E}">
        <p14:creationId xmlns:p14="http://schemas.microsoft.com/office/powerpoint/2010/main" val="23450651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4D1B-2D8F-48EE-82D8-BB0296DC6A1C}"/>
              </a:ext>
            </a:extLst>
          </p:cNvPr>
          <p:cNvSpPr>
            <a:spLocks noGrp="1"/>
          </p:cNvSpPr>
          <p:nvPr>
            <p:ph type="title"/>
          </p:nvPr>
        </p:nvSpPr>
        <p:spPr>
          <a:xfrm>
            <a:off x="609599" y="609600"/>
            <a:ext cx="6347713" cy="3323456"/>
          </a:xfrm>
        </p:spPr>
        <p:txBody>
          <a:bodyPr>
            <a:normAutofit fontScale="90000"/>
          </a:bodyPr>
          <a:lstStyle/>
          <a:p>
            <a:r>
              <a:rPr lang="en-IN" sz="1800" dirty="0">
                <a:solidFill>
                  <a:srgbClr val="333333"/>
                </a:solidFill>
                <a:effectLst/>
                <a:latin typeface="Arial" panose="020B0604020202020204" pitchFamily="34" charset="0"/>
                <a:ea typeface="Times New Roman" panose="02020603050405020304" pitchFamily="18" charset="0"/>
              </a:rPr>
              <a:t>#include&lt;stdio.h&gt;</a:t>
            </a:r>
            <a:br>
              <a:rPr lang="en-IN" sz="1800" dirty="0">
                <a:effectLst/>
                <a:latin typeface="Times New Roman" panose="02020603050405020304" pitchFamily="18" charset="0"/>
                <a:ea typeface="Times New Roman" panose="02020603050405020304" pitchFamily="18" charset="0"/>
              </a:rPr>
            </a:br>
            <a:r>
              <a:rPr lang="en-IN" sz="1800" dirty="0">
                <a:solidFill>
                  <a:srgbClr val="333333"/>
                </a:solidFill>
                <a:effectLst/>
                <a:latin typeface="Arial" panose="020B0604020202020204" pitchFamily="34"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r>
              <a:rPr lang="en-IN" sz="1800" dirty="0">
                <a:solidFill>
                  <a:srgbClr val="333333"/>
                </a:solidFill>
                <a:effectLst/>
                <a:latin typeface="Arial" panose="020B0604020202020204" pitchFamily="34" charset="0"/>
                <a:ea typeface="Times New Roman" panose="02020603050405020304" pitchFamily="18" charset="0"/>
              </a:rPr>
              <a:t>main()</a:t>
            </a:r>
            <a:br>
              <a:rPr lang="en-IN" sz="1800" dirty="0">
                <a:effectLst/>
                <a:latin typeface="Times New Roman" panose="02020603050405020304" pitchFamily="18" charset="0"/>
                <a:ea typeface="Times New Roman" panose="02020603050405020304" pitchFamily="18" charset="0"/>
              </a:rPr>
            </a:br>
            <a:r>
              <a:rPr lang="en-IN" sz="1800" dirty="0">
                <a:solidFill>
                  <a:srgbClr val="333333"/>
                </a:solidFill>
                <a:effectLst/>
                <a:latin typeface="Arial" panose="020B0604020202020204" pitchFamily="34" charset="0"/>
                <a:ea typeface="Times New Roman" panose="02020603050405020304" pitchFamily="18" charset="0"/>
              </a:rPr>
              <a:t>{</a:t>
            </a:r>
            <a:br>
              <a:rPr lang="en-IN" sz="1800" dirty="0">
                <a:effectLst/>
                <a:latin typeface="Times New Roman" panose="02020603050405020304" pitchFamily="18" charset="0"/>
                <a:ea typeface="Times New Roman" panose="02020603050405020304" pitchFamily="18" charset="0"/>
              </a:rPr>
            </a:br>
            <a:r>
              <a:rPr lang="en-IN" sz="1800" dirty="0">
                <a:solidFill>
                  <a:srgbClr val="333333"/>
                </a:solidFill>
                <a:effectLst/>
                <a:latin typeface="Arial" panose="020B0604020202020204" pitchFamily="34" charset="0"/>
                <a:ea typeface="Times New Roman" panose="02020603050405020304" pitchFamily="18" charset="0"/>
              </a:rPr>
              <a:t>int a[5]={1,2,3,4,5};</a:t>
            </a:r>
            <a:br>
              <a:rPr lang="en-IN" sz="1800" dirty="0">
                <a:effectLst/>
                <a:latin typeface="Times New Roman" panose="02020603050405020304" pitchFamily="18" charset="0"/>
                <a:ea typeface="Times New Roman" panose="02020603050405020304" pitchFamily="18" charset="0"/>
              </a:rPr>
            </a:br>
            <a:r>
              <a:rPr lang="en-IN" sz="1800" dirty="0" err="1">
                <a:solidFill>
                  <a:srgbClr val="333333"/>
                </a:solidFill>
                <a:effectLst/>
                <a:latin typeface="Arial" panose="020B0604020202020204" pitchFamily="34" charset="0"/>
                <a:ea typeface="Times New Roman" panose="02020603050405020304" pitchFamily="18" charset="0"/>
              </a:rPr>
              <a:t>printf</a:t>
            </a:r>
            <a:r>
              <a:rPr lang="en-IN" sz="1800" dirty="0">
                <a:solidFill>
                  <a:srgbClr val="333333"/>
                </a:solidFill>
                <a:effectLst/>
                <a:latin typeface="Arial" panose="020B0604020202020204" pitchFamily="34" charset="0"/>
                <a:ea typeface="Times New Roman" panose="02020603050405020304" pitchFamily="18" charset="0"/>
              </a:rPr>
              <a:t>("the elements array are stored in continues"</a:t>
            </a:r>
            <a:br>
              <a:rPr lang="en-IN" sz="1800" dirty="0">
                <a:effectLst/>
                <a:latin typeface="Times New Roman" panose="02020603050405020304" pitchFamily="18" charset="0"/>
                <a:ea typeface="Times New Roman" panose="02020603050405020304" pitchFamily="18" charset="0"/>
              </a:rPr>
            </a:br>
            <a:r>
              <a:rPr lang="en-IN" sz="1800" dirty="0">
                <a:solidFill>
                  <a:srgbClr val="333333"/>
                </a:solidFill>
                <a:effectLst/>
                <a:latin typeface="Arial" panose="020B0604020202020204" pitchFamily="34" charset="0"/>
                <a:ea typeface="Times New Roman" panose="02020603050405020304" pitchFamily="18" charset="0"/>
              </a:rPr>
              <a:t>                "memory location \n\n");</a:t>
            </a:r>
            <a:br>
              <a:rPr lang="en-IN" sz="1800" dirty="0">
                <a:effectLst/>
                <a:latin typeface="Times New Roman" panose="02020603050405020304" pitchFamily="18" charset="0"/>
                <a:ea typeface="Times New Roman" panose="02020603050405020304" pitchFamily="18" charset="0"/>
              </a:rPr>
            </a:br>
            <a:r>
              <a:rPr lang="en-IN" sz="1800" dirty="0" err="1">
                <a:solidFill>
                  <a:srgbClr val="333333"/>
                </a:solidFill>
                <a:effectLst/>
                <a:latin typeface="Arial" panose="020B0604020202020204" pitchFamily="34" charset="0"/>
                <a:ea typeface="Times New Roman" panose="02020603050405020304" pitchFamily="18" charset="0"/>
              </a:rPr>
              <a:t>printf</a:t>
            </a:r>
            <a:r>
              <a:rPr lang="en-IN" sz="1800" dirty="0">
                <a:solidFill>
                  <a:srgbClr val="333333"/>
                </a:solidFill>
                <a:effectLst/>
                <a:latin typeface="Arial" panose="020B0604020202020204" pitchFamily="34" charset="0"/>
                <a:ea typeface="Times New Roman" panose="02020603050405020304" pitchFamily="18" charset="0"/>
              </a:rPr>
              <a:t>("a[0] address is %u\</a:t>
            </a:r>
            <a:r>
              <a:rPr lang="en-IN" sz="1800" dirty="0" err="1">
                <a:solidFill>
                  <a:srgbClr val="333333"/>
                </a:solidFill>
                <a:effectLst/>
                <a:latin typeface="Arial" panose="020B0604020202020204" pitchFamily="34" charset="0"/>
                <a:ea typeface="Times New Roman" panose="02020603050405020304" pitchFamily="18" charset="0"/>
              </a:rPr>
              <a:t>n",&amp;a</a:t>
            </a:r>
            <a:r>
              <a:rPr lang="en-IN" sz="1800" dirty="0">
                <a:solidFill>
                  <a:srgbClr val="333333"/>
                </a:solidFill>
                <a:effectLst/>
                <a:latin typeface="Arial" panose="020B0604020202020204" pitchFamily="34" charset="0"/>
                <a:ea typeface="Times New Roman" panose="02020603050405020304" pitchFamily="18" charset="0"/>
              </a:rPr>
              <a:t>[0]);</a:t>
            </a:r>
            <a:br>
              <a:rPr lang="en-IN" sz="1800" dirty="0">
                <a:effectLst/>
                <a:latin typeface="Times New Roman" panose="02020603050405020304" pitchFamily="18" charset="0"/>
                <a:ea typeface="Times New Roman" panose="02020603050405020304" pitchFamily="18" charset="0"/>
              </a:rPr>
            </a:br>
            <a:r>
              <a:rPr lang="en-IN" sz="1800" dirty="0" err="1">
                <a:solidFill>
                  <a:srgbClr val="333333"/>
                </a:solidFill>
                <a:effectLst/>
                <a:latin typeface="Arial" panose="020B0604020202020204" pitchFamily="34" charset="0"/>
                <a:ea typeface="Times New Roman" panose="02020603050405020304" pitchFamily="18" charset="0"/>
              </a:rPr>
              <a:t>printf</a:t>
            </a:r>
            <a:r>
              <a:rPr lang="en-IN" sz="1800" dirty="0">
                <a:solidFill>
                  <a:srgbClr val="333333"/>
                </a:solidFill>
                <a:effectLst/>
                <a:latin typeface="Arial" panose="020B0604020202020204" pitchFamily="34" charset="0"/>
                <a:ea typeface="Times New Roman" panose="02020603050405020304" pitchFamily="18" charset="0"/>
              </a:rPr>
              <a:t>("a[1] address is %u\</a:t>
            </a:r>
            <a:r>
              <a:rPr lang="en-IN" sz="1800" dirty="0" err="1">
                <a:solidFill>
                  <a:srgbClr val="333333"/>
                </a:solidFill>
                <a:effectLst/>
                <a:latin typeface="Arial" panose="020B0604020202020204" pitchFamily="34" charset="0"/>
                <a:ea typeface="Times New Roman" panose="02020603050405020304" pitchFamily="18" charset="0"/>
              </a:rPr>
              <a:t>n",&amp;a</a:t>
            </a:r>
            <a:r>
              <a:rPr lang="en-IN" sz="1800" dirty="0">
                <a:solidFill>
                  <a:srgbClr val="333333"/>
                </a:solidFill>
                <a:effectLst/>
                <a:latin typeface="Arial" panose="020B0604020202020204" pitchFamily="34" charset="0"/>
                <a:ea typeface="Times New Roman" panose="02020603050405020304" pitchFamily="18" charset="0"/>
              </a:rPr>
              <a:t>[1]);</a:t>
            </a:r>
            <a:br>
              <a:rPr lang="en-IN" sz="1800" dirty="0">
                <a:effectLst/>
                <a:latin typeface="Times New Roman" panose="02020603050405020304" pitchFamily="18" charset="0"/>
                <a:ea typeface="Times New Roman" panose="02020603050405020304" pitchFamily="18" charset="0"/>
              </a:rPr>
            </a:br>
            <a:r>
              <a:rPr lang="en-IN" sz="1800" dirty="0" err="1">
                <a:solidFill>
                  <a:srgbClr val="333333"/>
                </a:solidFill>
                <a:effectLst/>
                <a:latin typeface="Arial" panose="020B0604020202020204" pitchFamily="34" charset="0"/>
                <a:ea typeface="Times New Roman" panose="02020603050405020304" pitchFamily="18" charset="0"/>
              </a:rPr>
              <a:t>printf</a:t>
            </a:r>
            <a:r>
              <a:rPr lang="en-IN" sz="1800" dirty="0">
                <a:solidFill>
                  <a:srgbClr val="333333"/>
                </a:solidFill>
                <a:effectLst/>
                <a:latin typeface="Arial" panose="020B0604020202020204" pitchFamily="34" charset="0"/>
                <a:ea typeface="Times New Roman" panose="02020603050405020304" pitchFamily="18" charset="0"/>
              </a:rPr>
              <a:t>("a[2] address is %u\</a:t>
            </a:r>
            <a:r>
              <a:rPr lang="en-IN" sz="1800" dirty="0" err="1">
                <a:solidFill>
                  <a:srgbClr val="333333"/>
                </a:solidFill>
                <a:effectLst/>
                <a:latin typeface="Arial" panose="020B0604020202020204" pitchFamily="34" charset="0"/>
                <a:ea typeface="Times New Roman" panose="02020603050405020304" pitchFamily="18" charset="0"/>
              </a:rPr>
              <a:t>n",&amp;a</a:t>
            </a:r>
            <a:r>
              <a:rPr lang="en-IN" sz="1800" dirty="0">
                <a:solidFill>
                  <a:srgbClr val="333333"/>
                </a:solidFill>
                <a:effectLst/>
                <a:latin typeface="Arial" panose="020B0604020202020204" pitchFamily="34" charset="0"/>
                <a:ea typeface="Times New Roman" panose="02020603050405020304" pitchFamily="18" charset="0"/>
              </a:rPr>
              <a:t>[2]);</a:t>
            </a:r>
            <a:br>
              <a:rPr lang="en-IN" sz="1800" dirty="0">
                <a:effectLst/>
                <a:latin typeface="Times New Roman" panose="02020603050405020304" pitchFamily="18" charset="0"/>
                <a:ea typeface="Times New Roman" panose="02020603050405020304" pitchFamily="18" charset="0"/>
              </a:rPr>
            </a:br>
            <a:r>
              <a:rPr lang="en-IN" sz="1800" dirty="0" err="1">
                <a:solidFill>
                  <a:srgbClr val="333333"/>
                </a:solidFill>
                <a:effectLst/>
                <a:latin typeface="Arial" panose="020B0604020202020204" pitchFamily="34" charset="0"/>
                <a:ea typeface="Times New Roman" panose="02020603050405020304" pitchFamily="18" charset="0"/>
              </a:rPr>
              <a:t>printf</a:t>
            </a:r>
            <a:r>
              <a:rPr lang="en-IN" sz="1800" dirty="0">
                <a:solidFill>
                  <a:srgbClr val="333333"/>
                </a:solidFill>
                <a:effectLst/>
                <a:latin typeface="Arial" panose="020B0604020202020204" pitchFamily="34" charset="0"/>
                <a:ea typeface="Times New Roman" panose="02020603050405020304" pitchFamily="18" charset="0"/>
              </a:rPr>
              <a:t>("a[3] address is %u\</a:t>
            </a:r>
            <a:r>
              <a:rPr lang="en-IN" sz="1800" dirty="0" err="1">
                <a:solidFill>
                  <a:srgbClr val="333333"/>
                </a:solidFill>
                <a:effectLst/>
                <a:latin typeface="Arial" panose="020B0604020202020204" pitchFamily="34" charset="0"/>
                <a:ea typeface="Times New Roman" panose="02020603050405020304" pitchFamily="18" charset="0"/>
              </a:rPr>
              <a:t>n",&amp;a</a:t>
            </a:r>
            <a:r>
              <a:rPr lang="en-IN" sz="1800" dirty="0">
                <a:solidFill>
                  <a:srgbClr val="333333"/>
                </a:solidFill>
                <a:effectLst/>
                <a:latin typeface="Arial" panose="020B0604020202020204" pitchFamily="34" charset="0"/>
                <a:ea typeface="Times New Roman" panose="02020603050405020304" pitchFamily="18" charset="0"/>
              </a:rPr>
              <a:t>[3]);</a:t>
            </a:r>
            <a:br>
              <a:rPr lang="en-IN" sz="1800" dirty="0">
                <a:effectLst/>
                <a:latin typeface="Times New Roman" panose="02020603050405020304" pitchFamily="18" charset="0"/>
                <a:ea typeface="Times New Roman" panose="02020603050405020304" pitchFamily="18" charset="0"/>
              </a:rPr>
            </a:br>
            <a:r>
              <a:rPr lang="en-IN" sz="1800" dirty="0" err="1">
                <a:solidFill>
                  <a:srgbClr val="333333"/>
                </a:solidFill>
                <a:effectLst/>
                <a:latin typeface="Arial" panose="020B0604020202020204" pitchFamily="34" charset="0"/>
                <a:ea typeface="Times New Roman" panose="02020603050405020304" pitchFamily="18" charset="0"/>
              </a:rPr>
              <a:t>printf</a:t>
            </a:r>
            <a:r>
              <a:rPr lang="en-IN" sz="1800" dirty="0">
                <a:solidFill>
                  <a:srgbClr val="333333"/>
                </a:solidFill>
                <a:effectLst/>
                <a:latin typeface="Arial" panose="020B0604020202020204" pitchFamily="34" charset="0"/>
                <a:ea typeface="Times New Roman" panose="02020603050405020304" pitchFamily="18" charset="0"/>
              </a:rPr>
              <a:t>("a[4] address is %u\</a:t>
            </a:r>
            <a:r>
              <a:rPr lang="en-IN" sz="1800" dirty="0" err="1">
                <a:solidFill>
                  <a:srgbClr val="333333"/>
                </a:solidFill>
                <a:effectLst/>
                <a:latin typeface="Arial" panose="020B0604020202020204" pitchFamily="34" charset="0"/>
                <a:ea typeface="Times New Roman" panose="02020603050405020304" pitchFamily="18" charset="0"/>
              </a:rPr>
              <a:t>n",&amp;a</a:t>
            </a:r>
            <a:r>
              <a:rPr lang="en-IN" sz="1800" dirty="0">
                <a:solidFill>
                  <a:srgbClr val="333333"/>
                </a:solidFill>
                <a:effectLst/>
                <a:latin typeface="Arial" panose="020B0604020202020204" pitchFamily="34" charset="0"/>
                <a:ea typeface="Times New Roman" panose="02020603050405020304" pitchFamily="18" charset="0"/>
              </a:rPr>
              <a:t>[4]);</a:t>
            </a:r>
            <a:br>
              <a:rPr lang="en-IN" sz="1800" dirty="0">
                <a:effectLst/>
                <a:latin typeface="Times New Roman" panose="02020603050405020304" pitchFamily="18" charset="0"/>
                <a:ea typeface="Times New Roman" panose="02020603050405020304" pitchFamily="18" charset="0"/>
              </a:rPr>
            </a:br>
            <a:r>
              <a:rPr lang="en-IN" sz="1800" dirty="0">
                <a:solidFill>
                  <a:srgbClr val="333333"/>
                </a:solidFill>
                <a:effectLst/>
                <a:latin typeface="Arial" panose="020B0604020202020204" pitchFamily="34" charset="0"/>
                <a:ea typeface="Times New Roman" panose="02020603050405020304" pitchFamily="18" charset="0"/>
              </a:rPr>
              <a:t>}</a:t>
            </a:r>
            <a:br>
              <a:rPr lang="en-IN" sz="1800" dirty="0">
                <a:effectLst/>
                <a:latin typeface="Times New Roman" panose="02020603050405020304" pitchFamily="18" charset="0"/>
                <a:ea typeface="Times New Roman" panose="02020603050405020304" pitchFamily="18" charset="0"/>
              </a:rPr>
            </a:br>
            <a:r>
              <a:rPr lang="en-IN" sz="1800" dirty="0">
                <a:solidFill>
                  <a:srgbClr val="333333"/>
                </a:solidFill>
                <a:effectLst/>
                <a:latin typeface="Arial" panose="020B0604020202020204" pitchFamily="34"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15FCDB2D-3EED-49A7-B390-D4970EDC2FB0}"/>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789040"/>
            <a:ext cx="5736058" cy="3225494"/>
          </a:xfrm>
          <a:prstGeom prst="rect">
            <a:avLst/>
          </a:prstGeom>
          <a:noFill/>
          <a:ln>
            <a:noFill/>
          </a:ln>
        </p:spPr>
      </p:pic>
    </p:spTree>
    <p:extLst>
      <p:ext uri="{BB962C8B-B14F-4D97-AF65-F5344CB8AC3E}">
        <p14:creationId xmlns:p14="http://schemas.microsoft.com/office/powerpoint/2010/main" val="4151931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E1F44A-06BB-47B2-B3A0-F76B3F24C5C3}"/>
              </a:ext>
            </a:extLst>
          </p:cNvPr>
          <p:cNvSpPr txBox="1"/>
          <p:nvPr/>
        </p:nvSpPr>
        <p:spPr>
          <a:xfrm>
            <a:off x="487018" y="1310612"/>
            <a:ext cx="7335078" cy="3845540"/>
          </a:xfrm>
          <a:prstGeom prst="rect">
            <a:avLst/>
          </a:prstGeom>
          <a:noFill/>
        </p:spPr>
        <p:txBody>
          <a:bodyPr wrap="square">
            <a:spAutoFit/>
          </a:bodyPr>
          <a:lstStyle/>
          <a:p>
            <a:pPr marL="109538" marR="3146108" indent="-4763" defTabSz="342900">
              <a:lnSpc>
                <a:spcPct val="286000"/>
              </a:lnSpc>
              <a:spcBef>
                <a:spcPts val="289"/>
              </a:spcBef>
            </a:pPr>
            <a:r>
              <a:rPr lang="en-US" sz="2100" b="1" dirty="0">
                <a:solidFill>
                  <a:srgbClr val="000000"/>
                </a:solidFill>
                <a:latin typeface="Times New Roman" panose="02020603050405020304" pitchFamily="18" charset="0"/>
                <a:ea typeface="Times New Roman" panose="02020603050405020304" pitchFamily="18" charset="0"/>
              </a:rPr>
              <a:t>COURSE OBJECTIVES:</a:t>
            </a:r>
            <a:endParaRPr lang="en-US" sz="2100" dirty="0">
              <a:solidFill>
                <a:srgbClr val="000000"/>
              </a:solidFill>
              <a:latin typeface="Times New Roman" panose="02020603050405020304" pitchFamily="18" charset="0"/>
              <a:ea typeface="Times New Roman" panose="02020603050405020304" pitchFamily="18" charset="0"/>
            </a:endParaRPr>
          </a:p>
          <a:p>
            <a:pPr marL="257175" indent="-257175" defTabSz="342900">
              <a:spcBef>
                <a:spcPts val="405"/>
              </a:spcBef>
              <a:buSzPts val="1200"/>
              <a:buFont typeface="Symbol" panose="05050102010706020507" pitchFamily="18" charset="2"/>
              <a:buChar char=""/>
              <a:tabLst>
                <a:tab pos="447675" algn="l"/>
                <a:tab pos="448151" algn="l"/>
              </a:tabLst>
            </a:pP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To learn the fundamentals of</a:t>
            </a:r>
            <a:r>
              <a:rPr lang="en-US" sz="2100" spc="-8" dirty="0">
                <a:solidFill>
                  <a:srgbClr val="000000"/>
                </a:solidFill>
                <a:latin typeface="Times New Roman" panose="02020603050405020304" pitchFamily="18" charset="0"/>
                <a:ea typeface="Symbol" panose="05050102010706020507" pitchFamily="18" charset="2"/>
                <a:cs typeface="Symbol" panose="05050102010706020507" pitchFamily="18" charset="2"/>
              </a:rPr>
              <a:t> </a:t>
            </a: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computers.</a:t>
            </a:r>
          </a:p>
          <a:p>
            <a:pPr marL="257175" indent="-257175" defTabSz="342900">
              <a:spcBef>
                <a:spcPts val="518"/>
              </a:spcBef>
              <a:buSzPts val="1200"/>
              <a:buFont typeface="Symbol" panose="05050102010706020507" pitchFamily="18" charset="2"/>
              <a:buChar char=""/>
              <a:tabLst>
                <a:tab pos="447675" algn="l"/>
                <a:tab pos="448151" algn="l"/>
              </a:tabLst>
            </a:pP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To understand the various steps </a:t>
            </a:r>
            <a:r>
              <a:rPr lang="en-US" sz="2100" spc="-11" dirty="0">
                <a:solidFill>
                  <a:srgbClr val="000000"/>
                </a:solidFill>
                <a:latin typeface="Times New Roman" panose="02020603050405020304" pitchFamily="18" charset="0"/>
                <a:ea typeface="Symbol" panose="05050102010706020507" pitchFamily="18" charset="2"/>
                <a:cs typeface="Symbol" panose="05050102010706020507" pitchFamily="18" charset="2"/>
              </a:rPr>
              <a:t>in </a:t>
            </a: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program</a:t>
            </a:r>
            <a:r>
              <a:rPr lang="en-US" sz="2100" spc="-8" dirty="0">
                <a:solidFill>
                  <a:srgbClr val="000000"/>
                </a:solidFill>
                <a:latin typeface="Times New Roman" panose="02020603050405020304" pitchFamily="18" charset="0"/>
                <a:ea typeface="Symbol" panose="05050102010706020507" pitchFamily="18" charset="2"/>
                <a:cs typeface="Symbol" panose="05050102010706020507" pitchFamily="18" charset="2"/>
              </a:rPr>
              <a:t> </a:t>
            </a: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development.</a:t>
            </a:r>
          </a:p>
          <a:p>
            <a:pPr marL="257175" indent="-257175" defTabSz="342900">
              <a:spcBef>
                <a:spcPts val="518"/>
              </a:spcBef>
              <a:buSzPts val="1200"/>
              <a:buFont typeface="Symbol" panose="05050102010706020507" pitchFamily="18" charset="2"/>
              <a:buChar char=""/>
              <a:tabLst>
                <a:tab pos="447675" algn="l"/>
                <a:tab pos="448151" algn="l"/>
              </a:tabLst>
            </a:pP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To learn the syntax and semantics of C programming</a:t>
            </a:r>
            <a:r>
              <a:rPr lang="en-US" sz="2100" spc="-26" dirty="0">
                <a:solidFill>
                  <a:srgbClr val="000000"/>
                </a:solidFill>
                <a:latin typeface="Times New Roman" panose="02020603050405020304" pitchFamily="18" charset="0"/>
                <a:ea typeface="Symbol" panose="05050102010706020507" pitchFamily="18" charset="2"/>
                <a:cs typeface="Symbol" panose="05050102010706020507" pitchFamily="18" charset="2"/>
              </a:rPr>
              <a:t> </a:t>
            </a: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language.</a:t>
            </a:r>
          </a:p>
          <a:p>
            <a:pPr marL="257175" indent="-257175" defTabSz="342900">
              <a:spcBef>
                <a:spcPts val="518"/>
              </a:spcBef>
              <a:buSzPts val="1200"/>
              <a:buFont typeface="Symbol" panose="05050102010706020507" pitchFamily="18" charset="2"/>
              <a:buChar char=""/>
              <a:tabLst>
                <a:tab pos="447675" algn="l"/>
                <a:tab pos="448151" algn="l"/>
              </a:tabLst>
            </a:pP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To learn the usage of structured programming approach </a:t>
            </a:r>
            <a:r>
              <a:rPr lang="en-US" sz="2100" spc="-11" dirty="0">
                <a:solidFill>
                  <a:srgbClr val="000000"/>
                </a:solidFill>
                <a:latin typeface="Times New Roman" panose="02020603050405020304" pitchFamily="18" charset="0"/>
                <a:ea typeface="Symbol" panose="05050102010706020507" pitchFamily="18" charset="2"/>
                <a:cs typeface="Symbol" panose="05050102010706020507" pitchFamily="18" charset="2"/>
              </a:rPr>
              <a:t>in </a:t>
            </a: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solving</a:t>
            </a:r>
            <a:r>
              <a:rPr lang="en-US" sz="2100" spc="-23" dirty="0">
                <a:solidFill>
                  <a:srgbClr val="000000"/>
                </a:solidFill>
                <a:latin typeface="Times New Roman" panose="02020603050405020304" pitchFamily="18" charset="0"/>
                <a:ea typeface="Symbol" panose="05050102010706020507" pitchFamily="18" charset="2"/>
                <a:cs typeface="Symbol" panose="05050102010706020507" pitchFamily="18" charset="2"/>
              </a:rPr>
              <a:t> </a:t>
            </a:r>
            <a:r>
              <a:rPr lang="en-US" sz="2100" dirty="0">
                <a:solidFill>
                  <a:srgbClr val="000000"/>
                </a:solidFill>
                <a:latin typeface="Times New Roman" panose="02020603050405020304" pitchFamily="18" charset="0"/>
                <a:ea typeface="Symbol" panose="05050102010706020507" pitchFamily="18" charset="2"/>
                <a:cs typeface="Symbol" panose="05050102010706020507" pitchFamily="18" charset="2"/>
              </a:rPr>
              <a:t>problems.</a:t>
            </a:r>
          </a:p>
          <a:p>
            <a:pPr defTabSz="342900"/>
            <a:r>
              <a:rPr lang="en-US" sz="2100" dirty="0">
                <a:solidFill>
                  <a:srgbClr val="000000"/>
                </a:solidFill>
                <a:latin typeface="Times New Roman" panose="02020603050405020304" pitchFamily="18" charset="0"/>
                <a:ea typeface="Times New Roman" panose="02020603050405020304" pitchFamily="18" charset="0"/>
              </a:rPr>
              <a:t> </a:t>
            </a:r>
          </a:p>
          <a:p>
            <a:pPr defTabSz="342900"/>
            <a:r>
              <a:rPr lang="en-US" sz="2100" dirty="0">
                <a:solidFill>
                  <a:srgbClr val="000000"/>
                </a:solidFill>
                <a:latin typeface="Times New Roman" panose="02020603050405020304" pitchFamily="18" charset="0"/>
                <a:ea typeface="Times New Roman" panose="02020603050405020304" pitchFamily="18" charset="0"/>
              </a:rPr>
              <a:t> </a:t>
            </a:r>
          </a:p>
          <a:p>
            <a:pPr defTabSz="342900">
              <a:spcBef>
                <a:spcPts val="4"/>
              </a:spcBef>
            </a:pPr>
            <a:r>
              <a:rPr lang="en-US" sz="2100" dirty="0">
                <a:solidFill>
                  <a:srgbClr val="000000"/>
                </a:solidFill>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3599530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8906-6228-4B25-95C2-C15BDF561409}"/>
              </a:ext>
            </a:extLst>
          </p:cNvPr>
          <p:cNvSpPr>
            <a:spLocks noGrp="1"/>
          </p:cNvSpPr>
          <p:nvPr>
            <p:ph type="title"/>
          </p:nvPr>
        </p:nvSpPr>
        <p:spPr/>
        <p:txBody>
          <a:bodyPr/>
          <a:lstStyle/>
          <a:p>
            <a:r>
              <a:rPr lang="en-US" dirty="0"/>
              <a:t>Storage Unit</a:t>
            </a:r>
            <a:endParaRPr lang="en-IN" dirty="0"/>
          </a:p>
        </p:txBody>
      </p:sp>
      <p:sp>
        <p:nvSpPr>
          <p:cNvPr id="3" name="Content Placeholder 2">
            <a:extLst>
              <a:ext uri="{FF2B5EF4-FFF2-40B4-BE49-F238E27FC236}">
                <a16:creationId xmlns:a16="http://schemas.microsoft.com/office/drawing/2014/main" id="{0D5BEC9A-9893-4C88-883D-C92EC49BB2BC}"/>
              </a:ext>
            </a:extLst>
          </p:cNvPr>
          <p:cNvSpPr>
            <a:spLocks noGrp="1"/>
          </p:cNvSpPr>
          <p:nvPr>
            <p:ph idx="1"/>
          </p:nvPr>
        </p:nvSpPr>
        <p:spPr>
          <a:xfrm>
            <a:off x="467544" y="1600052"/>
            <a:ext cx="7852057" cy="5141316"/>
          </a:xfrm>
        </p:spPr>
        <p:txBody>
          <a:bodyPr>
            <a:normAutofit/>
          </a:bodyPr>
          <a:lstStyle/>
          <a:p>
            <a:pPr algn="just">
              <a:buFont typeface="Wingdings" panose="05000000000000000000" pitchFamily="2" charset="2"/>
              <a:buChar char="Ø"/>
            </a:pPr>
            <a:r>
              <a:rPr lang="en-US" sz="2400" dirty="0"/>
              <a:t> </a:t>
            </a:r>
            <a:r>
              <a:rPr lang="en-US" dirty="0"/>
              <a:t>The storage unit of the computer holds data and instructions that are entered through the input unit, before they are processed. Storages are divided into two types:</a:t>
            </a:r>
          </a:p>
          <a:p>
            <a:pPr marL="385763" indent="-385763" algn="just">
              <a:buFont typeface="+mj-lt"/>
              <a:buAutoNum type="arabicPeriod"/>
            </a:pPr>
            <a:r>
              <a:rPr lang="en-US" b="1" dirty="0"/>
              <a:t>Primary Storage:</a:t>
            </a:r>
            <a:r>
              <a:rPr lang="en-US" dirty="0"/>
              <a:t> Stores data and is </a:t>
            </a:r>
            <a:r>
              <a:rPr lang="en-US" b="1" dirty="0"/>
              <a:t>very fast</a:t>
            </a:r>
            <a:r>
              <a:rPr lang="en-US" dirty="0"/>
              <a:t>. This memory is generally used to hold the program being currently executed in the computer, the data being received from the input unit, the intermediate and final results of the program. The primary memory is </a:t>
            </a:r>
            <a:r>
              <a:rPr lang="en-US" b="1" dirty="0"/>
              <a:t>temporary in nature</a:t>
            </a:r>
            <a:r>
              <a:rPr lang="en-US" dirty="0"/>
              <a:t>. </a:t>
            </a:r>
            <a:r>
              <a:rPr lang="en-US" b="1" dirty="0"/>
              <a:t>The data is lost, when the computer is switched off</a:t>
            </a:r>
            <a:r>
              <a:rPr lang="en-US" dirty="0"/>
              <a:t>. </a:t>
            </a:r>
            <a:r>
              <a:rPr lang="en-US" b="1" dirty="0"/>
              <a:t>Ex: DDR4 RAM</a:t>
            </a:r>
            <a:r>
              <a:rPr lang="en-US" dirty="0"/>
              <a:t> </a:t>
            </a:r>
            <a:r>
              <a:rPr lang="en-US" b="1" dirty="0"/>
              <a:t>(Volatile).</a:t>
            </a:r>
          </a:p>
          <a:p>
            <a:pPr marL="385763" indent="-385763" algn="just">
              <a:buFont typeface="+mj-lt"/>
              <a:buAutoNum type="arabicPeriod"/>
            </a:pPr>
            <a:r>
              <a:rPr lang="en-US" b="1" dirty="0"/>
              <a:t>Secondary Storage:</a:t>
            </a:r>
            <a:r>
              <a:rPr lang="en-US" dirty="0"/>
              <a:t> Secondary storage is used like an archive. It stores several programs, documents, data bases etc. The secondary memory is </a:t>
            </a:r>
            <a:r>
              <a:rPr lang="en-US" b="1" dirty="0"/>
              <a:t>slower and cheaper than the primary memory</a:t>
            </a:r>
            <a:r>
              <a:rPr lang="en-US" dirty="0"/>
              <a:t>. Some of the commonly used secondary memory devices are </a:t>
            </a:r>
            <a:r>
              <a:rPr lang="en-US" b="1" dirty="0"/>
              <a:t>Hard disk, CD</a:t>
            </a:r>
            <a:r>
              <a:rPr lang="en-US" dirty="0"/>
              <a:t>, etc., </a:t>
            </a:r>
            <a:r>
              <a:rPr lang="en-US" b="1" dirty="0"/>
              <a:t>(Non-</a:t>
            </a:r>
            <a:r>
              <a:rPr lang="en-US" b="1" dirty="0" err="1"/>
              <a:t>Volatitle</a:t>
            </a:r>
            <a:r>
              <a:rPr lang="en-US" b="1" dirty="0"/>
              <a:t>)</a:t>
            </a:r>
            <a:endParaRPr lang="en-IN" sz="2400" b="1" dirty="0"/>
          </a:p>
        </p:txBody>
      </p:sp>
    </p:spTree>
    <p:extLst>
      <p:ext uri="{BB962C8B-B14F-4D97-AF65-F5344CB8AC3E}">
        <p14:creationId xmlns:p14="http://schemas.microsoft.com/office/powerpoint/2010/main" val="1515713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www.kitguru.net/wp-content/uploads/2016/05/intel_core_pentium_devil_s_canyon_lga1150_haswell1-e1462209059105.jpg">
            <a:extLst>
              <a:ext uri="{FF2B5EF4-FFF2-40B4-BE49-F238E27FC236}">
                <a16:creationId xmlns:a16="http://schemas.microsoft.com/office/drawing/2014/main" id="{AFCBA5F2-4882-4439-A280-25390C9F4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17" y="2538020"/>
            <a:ext cx="4286250" cy="27717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66696D5D-FCC7-47D6-8C66-AAF0DBFB2B54}"/>
              </a:ext>
            </a:extLst>
          </p:cNvPr>
          <p:cNvSpPr>
            <a:spLocks noGrp="1"/>
          </p:cNvSpPr>
          <p:nvPr>
            <p:ph type="title"/>
          </p:nvPr>
        </p:nvSpPr>
        <p:spPr/>
        <p:txBody>
          <a:bodyPr/>
          <a:lstStyle/>
          <a:p>
            <a:r>
              <a:rPr lang="en-US" dirty="0"/>
              <a:t>CPU(Center Processing Unit)</a:t>
            </a:r>
            <a:endParaRPr lang="en-IN" dirty="0"/>
          </a:p>
        </p:txBody>
      </p:sp>
      <p:pic>
        <p:nvPicPr>
          <p:cNvPr id="7174" name="Picture 6" descr="Image result for CPU">
            <a:extLst>
              <a:ext uri="{FF2B5EF4-FFF2-40B4-BE49-F238E27FC236}">
                <a16:creationId xmlns:a16="http://schemas.microsoft.com/office/drawing/2014/main" id="{A36F2FFD-E127-4DE6-A68B-477AB10CC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269" y="2538020"/>
            <a:ext cx="4161589"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66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9860-F37A-4606-98F0-4208DD6748E8}"/>
              </a:ext>
            </a:extLst>
          </p:cNvPr>
          <p:cNvSpPr>
            <a:spLocks noGrp="1"/>
          </p:cNvSpPr>
          <p:nvPr>
            <p:ph type="title"/>
          </p:nvPr>
        </p:nvSpPr>
        <p:spPr>
          <a:xfrm>
            <a:off x="800100" y="404664"/>
            <a:ext cx="7543800" cy="916265"/>
          </a:xfrm>
        </p:spPr>
        <p:txBody>
          <a:bodyPr/>
          <a:lstStyle/>
          <a:p>
            <a:r>
              <a:rPr lang="en-US" dirty="0"/>
              <a:t>CPU(Central Processing Unit)</a:t>
            </a:r>
            <a:endParaRPr lang="en-IN" dirty="0"/>
          </a:p>
        </p:txBody>
      </p:sp>
      <p:sp>
        <p:nvSpPr>
          <p:cNvPr id="3" name="Content Placeholder 2">
            <a:extLst>
              <a:ext uri="{FF2B5EF4-FFF2-40B4-BE49-F238E27FC236}">
                <a16:creationId xmlns:a16="http://schemas.microsoft.com/office/drawing/2014/main" id="{987507A5-B2E7-43D2-B564-2ED034C1C604}"/>
              </a:ext>
            </a:extLst>
          </p:cNvPr>
          <p:cNvSpPr>
            <a:spLocks noGrp="1"/>
          </p:cNvSpPr>
          <p:nvPr>
            <p:ph idx="1"/>
          </p:nvPr>
        </p:nvSpPr>
        <p:spPr>
          <a:xfrm>
            <a:off x="822960" y="2241550"/>
            <a:ext cx="7543800" cy="3366809"/>
          </a:xfrm>
        </p:spPr>
        <p:txBody>
          <a:bodyPr>
            <a:normAutofit fontScale="85000" lnSpcReduction="20000"/>
          </a:bodyPr>
          <a:lstStyle/>
          <a:p>
            <a:r>
              <a:rPr lang="en-US" sz="1800" dirty="0"/>
              <a:t>The control unit and ALU of the computer are together known as the Central Processing Unit (CPU).</a:t>
            </a:r>
          </a:p>
          <a:p>
            <a:r>
              <a:rPr lang="en-US" sz="1800" b="1" dirty="0"/>
              <a:t>1. Control Unit:</a:t>
            </a:r>
            <a:r>
              <a:rPr lang="en-US" sz="1800" dirty="0"/>
              <a:t> It is responsible for directing and coordinating most of the computer system activities. It does not execute instructions by itself. It tells other parts of the computer system what to do. It determines the movement of electronic signals between the main memory and arithmetic logic unit as well as the control signals between the CPU and input/output devices.</a:t>
            </a:r>
          </a:p>
          <a:p>
            <a:r>
              <a:rPr lang="en-US" sz="1800" b="1" dirty="0"/>
              <a:t>2. Arithmetic logic Unit:</a:t>
            </a:r>
            <a:r>
              <a:rPr lang="en-US" sz="1800" dirty="0"/>
              <a:t> ALU performs all the arithmetic and logical functions i.e. addition, subtraction, multiplication, division and certain comparisons. These comparisons include greater than, less than, equals to etc. The ALU controls the speed of calculations.</a:t>
            </a:r>
          </a:p>
          <a:p>
            <a:r>
              <a:rPr lang="en-US" sz="1800" b="1" dirty="0"/>
              <a:t>3. Registers:</a:t>
            </a:r>
            <a:r>
              <a:rPr lang="en-US" sz="1800" dirty="0"/>
              <a:t> It is a special temporary storage location within the CPU.</a:t>
            </a:r>
          </a:p>
          <a:p>
            <a:r>
              <a:rPr lang="en-US" sz="1800" b="1" dirty="0"/>
              <a:t>4. Bus:</a:t>
            </a:r>
            <a:r>
              <a:rPr lang="en-US" sz="1800" dirty="0"/>
              <a:t> The term Bus refers to an electrical pathway through which bits are transmitted between the various computer components.</a:t>
            </a:r>
            <a:endParaRPr lang="en-IN" sz="1800" dirty="0"/>
          </a:p>
        </p:txBody>
      </p:sp>
    </p:spTree>
    <p:extLst>
      <p:ext uri="{BB962C8B-B14F-4D97-AF65-F5344CB8AC3E}">
        <p14:creationId xmlns:p14="http://schemas.microsoft.com/office/powerpoint/2010/main" val="501184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E7F5-84FA-484D-9762-46F8C96121A7}"/>
              </a:ext>
            </a:extLst>
          </p:cNvPr>
          <p:cNvSpPr>
            <a:spLocks noGrp="1"/>
          </p:cNvSpPr>
          <p:nvPr>
            <p:ph type="title"/>
          </p:nvPr>
        </p:nvSpPr>
        <p:spPr/>
        <p:txBody>
          <a:bodyPr/>
          <a:lstStyle/>
          <a:p>
            <a:r>
              <a:rPr lang="en-US" dirty="0"/>
              <a:t>Control Unit</a:t>
            </a:r>
            <a:endParaRPr lang="en-IN" dirty="0"/>
          </a:p>
        </p:txBody>
      </p:sp>
      <p:sp>
        <p:nvSpPr>
          <p:cNvPr id="3" name="Content Placeholder 2">
            <a:extLst>
              <a:ext uri="{FF2B5EF4-FFF2-40B4-BE49-F238E27FC236}">
                <a16:creationId xmlns:a16="http://schemas.microsoft.com/office/drawing/2014/main" id="{8C68A562-B483-403B-8F00-942BB07CF9AC}"/>
              </a:ext>
            </a:extLst>
          </p:cNvPr>
          <p:cNvSpPr>
            <a:spLocks noGrp="1"/>
          </p:cNvSpPr>
          <p:nvPr>
            <p:ph idx="1"/>
          </p:nvPr>
        </p:nvSpPr>
        <p:spPr>
          <a:xfrm>
            <a:off x="822960" y="2241550"/>
            <a:ext cx="7180397" cy="962975"/>
          </a:xfrm>
        </p:spPr>
        <p:txBody>
          <a:bodyPr>
            <a:normAutofit fontScale="85000" lnSpcReduction="10000"/>
          </a:bodyPr>
          <a:lstStyle/>
          <a:p>
            <a:pPr>
              <a:buFont typeface="Wingdings" panose="05000000000000000000" pitchFamily="2" charset="2"/>
              <a:buChar char="Ø"/>
            </a:pPr>
            <a:r>
              <a:rPr lang="en-US" dirty="0"/>
              <a:t> It controls all other units in the computer. The control unit instructs the input unit, where to store the data after receiving it from the user. It controls the flow of data and instructions from the storage unit to ALU. It also controls the flow of results from the ALU to the storage unit.</a:t>
            </a:r>
            <a:endParaRPr lang="en-IN" dirty="0"/>
          </a:p>
        </p:txBody>
      </p:sp>
      <p:pic>
        <p:nvPicPr>
          <p:cNvPr id="6150" name="Picture 6" descr="Image result for control unit">
            <a:extLst>
              <a:ext uri="{FF2B5EF4-FFF2-40B4-BE49-F238E27FC236}">
                <a16:creationId xmlns:a16="http://schemas.microsoft.com/office/drawing/2014/main" id="{EC6BFBDE-CF81-4DB9-A327-780CB52B7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095" y="3148180"/>
            <a:ext cx="4471803" cy="3089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8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8906-6228-4B25-95C2-C15BDF561409}"/>
              </a:ext>
            </a:extLst>
          </p:cNvPr>
          <p:cNvSpPr>
            <a:spLocks noGrp="1"/>
          </p:cNvSpPr>
          <p:nvPr>
            <p:ph type="title"/>
          </p:nvPr>
        </p:nvSpPr>
        <p:spPr/>
        <p:txBody>
          <a:bodyPr/>
          <a:lstStyle/>
          <a:p>
            <a:r>
              <a:rPr lang="en-US" dirty="0"/>
              <a:t>Arithmetic Logical Unit</a:t>
            </a:r>
            <a:endParaRPr lang="en-IN" dirty="0"/>
          </a:p>
        </p:txBody>
      </p:sp>
      <p:sp>
        <p:nvSpPr>
          <p:cNvPr id="3" name="Content Placeholder 2">
            <a:extLst>
              <a:ext uri="{FF2B5EF4-FFF2-40B4-BE49-F238E27FC236}">
                <a16:creationId xmlns:a16="http://schemas.microsoft.com/office/drawing/2014/main" id="{0D5BEC9A-9893-4C88-883D-C92EC49BB2BC}"/>
              </a:ext>
            </a:extLst>
          </p:cNvPr>
          <p:cNvSpPr>
            <a:spLocks noGrp="1"/>
          </p:cNvSpPr>
          <p:nvPr>
            <p:ph idx="1"/>
          </p:nvPr>
        </p:nvSpPr>
        <p:spPr>
          <a:xfrm>
            <a:off x="822960" y="2241550"/>
            <a:ext cx="7852057" cy="3296108"/>
          </a:xfrm>
        </p:spPr>
        <p:txBody>
          <a:bodyPr>
            <a:normAutofit fontScale="92500" lnSpcReduction="10000"/>
          </a:bodyPr>
          <a:lstStyle/>
          <a:p>
            <a:pPr>
              <a:buFont typeface="Wingdings" panose="05000000000000000000" pitchFamily="2" charset="2"/>
              <a:buChar char="Ø"/>
            </a:pPr>
            <a:r>
              <a:rPr lang="en-US" sz="2400" dirty="0"/>
              <a:t>All </a:t>
            </a:r>
            <a:r>
              <a:rPr lang="en-US" sz="2400" b="1" dirty="0"/>
              <a:t>calculations</a:t>
            </a:r>
            <a:r>
              <a:rPr lang="en-US" sz="2400" dirty="0"/>
              <a:t> are performed in the Arithmetic Logic Unit (ALU) of the computer. It also does comparison and takes decision. The ALU can perform basic operations such as </a:t>
            </a:r>
            <a:r>
              <a:rPr lang="en-US" sz="2400" b="1" dirty="0"/>
              <a:t>addition, subtraction, multiplication, division</a:t>
            </a:r>
            <a:r>
              <a:rPr lang="en-US" sz="2400" dirty="0"/>
              <a:t>, </a:t>
            </a:r>
            <a:r>
              <a:rPr lang="en-US" sz="2400" dirty="0" err="1"/>
              <a:t>etc</a:t>
            </a:r>
            <a:r>
              <a:rPr lang="en-US" sz="2400" dirty="0"/>
              <a:t> and </a:t>
            </a:r>
            <a:r>
              <a:rPr lang="en-US" sz="2400" b="1" dirty="0"/>
              <a:t>does logic operations viz, &gt;, &lt;, =, </a:t>
            </a:r>
            <a:r>
              <a:rPr lang="en-US" sz="2400" dirty="0"/>
              <a:t>‘etc. </a:t>
            </a:r>
          </a:p>
          <a:p>
            <a:pPr>
              <a:buFont typeface="Wingdings" panose="05000000000000000000" pitchFamily="2" charset="2"/>
              <a:buChar char="Ø"/>
            </a:pPr>
            <a:r>
              <a:rPr lang="en-US" sz="2400" dirty="0"/>
              <a:t> Whenever calculations are required, the control unit transfers the data from storage unit to ALU once the computations are done, the results are transferred to the storage unit by the control unit and then it is send to the output unit for displaying results.</a:t>
            </a:r>
            <a:endParaRPr lang="en-IN" sz="3300" b="1" dirty="0"/>
          </a:p>
        </p:txBody>
      </p:sp>
    </p:spTree>
    <p:extLst>
      <p:ext uri="{BB962C8B-B14F-4D97-AF65-F5344CB8AC3E}">
        <p14:creationId xmlns:p14="http://schemas.microsoft.com/office/powerpoint/2010/main" val="2643050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8906-6228-4B25-95C2-C15BDF561409}"/>
              </a:ext>
            </a:extLst>
          </p:cNvPr>
          <p:cNvSpPr>
            <a:spLocks noGrp="1"/>
          </p:cNvSpPr>
          <p:nvPr>
            <p:ph type="title"/>
          </p:nvPr>
        </p:nvSpPr>
        <p:spPr/>
        <p:txBody>
          <a:bodyPr/>
          <a:lstStyle/>
          <a:p>
            <a:r>
              <a:rPr lang="en-US" dirty="0"/>
              <a:t>Arithmetic Logical Unit</a:t>
            </a:r>
            <a:endParaRPr lang="en-IN" dirty="0"/>
          </a:p>
        </p:txBody>
      </p:sp>
      <p:pic>
        <p:nvPicPr>
          <p:cNvPr id="4098" name="Picture 2" descr="Image result for ALU">
            <a:extLst>
              <a:ext uri="{FF2B5EF4-FFF2-40B4-BE49-F238E27FC236}">
                <a16:creationId xmlns:a16="http://schemas.microsoft.com/office/drawing/2014/main" id="{40212496-A045-4680-84FA-F9F18CDA6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274" y="2302461"/>
            <a:ext cx="5827060" cy="32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263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8906-6228-4B25-95C2-C15BDF561409}"/>
              </a:ext>
            </a:extLst>
          </p:cNvPr>
          <p:cNvSpPr>
            <a:spLocks noGrp="1"/>
          </p:cNvSpPr>
          <p:nvPr>
            <p:ph type="title"/>
          </p:nvPr>
        </p:nvSpPr>
        <p:spPr/>
        <p:txBody>
          <a:bodyPr/>
          <a:lstStyle/>
          <a:p>
            <a:r>
              <a:rPr lang="en-US" dirty="0"/>
              <a:t>Output Unit</a:t>
            </a:r>
            <a:endParaRPr lang="en-IN" dirty="0"/>
          </a:p>
        </p:txBody>
      </p:sp>
      <p:sp>
        <p:nvSpPr>
          <p:cNvPr id="3" name="Content Placeholder 2">
            <a:extLst>
              <a:ext uri="{FF2B5EF4-FFF2-40B4-BE49-F238E27FC236}">
                <a16:creationId xmlns:a16="http://schemas.microsoft.com/office/drawing/2014/main" id="{0D5BEC9A-9893-4C88-883D-C92EC49BB2BC}"/>
              </a:ext>
            </a:extLst>
          </p:cNvPr>
          <p:cNvSpPr>
            <a:spLocks noGrp="1"/>
          </p:cNvSpPr>
          <p:nvPr>
            <p:ph idx="1"/>
          </p:nvPr>
        </p:nvSpPr>
        <p:spPr>
          <a:xfrm>
            <a:off x="822960" y="2241550"/>
            <a:ext cx="7852057" cy="3296108"/>
          </a:xfrm>
        </p:spPr>
        <p:txBody>
          <a:bodyPr>
            <a:normAutofit/>
          </a:bodyPr>
          <a:lstStyle/>
          <a:p>
            <a:pPr>
              <a:buFont typeface="Wingdings" panose="05000000000000000000" pitchFamily="2" charset="2"/>
              <a:buChar char="Ø"/>
            </a:pPr>
            <a:r>
              <a:rPr lang="en-US" sz="2400" dirty="0"/>
              <a:t> The output unit of a computer provides the information and results of a computation to outside world. Printers, Visual Display Unit (VDU) are the commonly used output devices.</a:t>
            </a:r>
            <a:endParaRPr lang="en-IN" sz="2400" b="1" dirty="0"/>
          </a:p>
        </p:txBody>
      </p:sp>
      <p:pic>
        <p:nvPicPr>
          <p:cNvPr id="3074" name="Picture 2" descr="Image result for computer output devices">
            <a:extLst>
              <a:ext uri="{FF2B5EF4-FFF2-40B4-BE49-F238E27FC236}">
                <a16:creationId xmlns:a16="http://schemas.microsoft.com/office/drawing/2014/main" id="{D4A2BE56-E44A-4D5E-81D6-520BAD7B8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997" y="3856604"/>
            <a:ext cx="6447785" cy="274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3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2FDE-80DE-45BC-B3E4-78EEF7560D35}"/>
              </a:ext>
            </a:extLst>
          </p:cNvPr>
          <p:cNvSpPr>
            <a:spLocks noGrp="1"/>
          </p:cNvSpPr>
          <p:nvPr>
            <p:ph type="title"/>
          </p:nvPr>
        </p:nvSpPr>
        <p:spPr/>
        <p:txBody>
          <a:bodyPr/>
          <a:lstStyle/>
          <a:p>
            <a:r>
              <a:rPr lang="en-US" dirty="0"/>
              <a:t>What is an Operating System?</a:t>
            </a:r>
            <a:endParaRPr lang="en-IN" dirty="0"/>
          </a:p>
        </p:txBody>
      </p:sp>
      <p:sp>
        <p:nvSpPr>
          <p:cNvPr id="3" name="Content Placeholder 2">
            <a:extLst>
              <a:ext uri="{FF2B5EF4-FFF2-40B4-BE49-F238E27FC236}">
                <a16:creationId xmlns:a16="http://schemas.microsoft.com/office/drawing/2014/main" id="{DCDFC030-A3EA-49F8-B143-B750A2FA69F8}"/>
              </a:ext>
            </a:extLst>
          </p:cNvPr>
          <p:cNvSpPr>
            <a:spLocks noGrp="1"/>
          </p:cNvSpPr>
          <p:nvPr>
            <p:ph idx="1"/>
          </p:nvPr>
        </p:nvSpPr>
        <p:spPr>
          <a:xfrm>
            <a:off x="822960" y="2241551"/>
            <a:ext cx="7731865" cy="3359739"/>
          </a:xfrm>
        </p:spPr>
        <p:txBody>
          <a:bodyPr>
            <a:normAutofit fontScale="92500" lnSpcReduction="10000"/>
          </a:bodyPr>
          <a:lstStyle/>
          <a:p>
            <a:pPr>
              <a:buFont typeface="Wingdings" panose="05000000000000000000" pitchFamily="2" charset="2"/>
              <a:buChar char="Ø"/>
            </a:pPr>
            <a:r>
              <a:rPr lang="en-US" sz="2100" dirty="0"/>
              <a:t> An operating system (OS) is system software that </a:t>
            </a:r>
            <a:r>
              <a:rPr lang="en-US" sz="2100" b="1" dirty="0"/>
              <a:t>manages computer hardware and software resources</a:t>
            </a:r>
            <a:r>
              <a:rPr lang="en-US" sz="2100" dirty="0"/>
              <a:t> and provides common services for computer programs. It acts as an </a:t>
            </a:r>
            <a:r>
              <a:rPr lang="en-US" sz="2100" b="1" dirty="0"/>
              <a:t>interface</a:t>
            </a:r>
            <a:r>
              <a:rPr lang="en-US" sz="2100" dirty="0"/>
              <a:t> between computer and user.</a:t>
            </a:r>
          </a:p>
          <a:p>
            <a:pPr>
              <a:buFont typeface="Wingdings" panose="05000000000000000000" pitchFamily="2" charset="2"/>
              <a:buChar char="Ø"/>
            </a:pPr>
            <a:r>
              <a:rPr lang="en-US" sz="2100" dirty="0"/>
              <a:t> The low-level software that supports a computer's basic functions, such as </a:t>
            </a:r>
            <a:r>
              <a:rPr lang="en-US" sz="2100" b="1" dirty="0"/>
              <a:t>scheduling tasks</a:t>
            </a:r>
            <a:r>
              <a:rPr lang="en-US" sz="2100" dirty="0"/>
              <a:t> and </a:t>
            </a:r>
            <a:r>
              <a:rPr lang="en-US" sz="2100" b="1" dirty="0"/>
              <a:t>controlling peripherals</a:t>
            </a:r>
            <a:r>
              <a:rPr lang="en-US" sz="2100" dirty="0"/>
              <a:t>.</a:t>
            </a:r>
          </a:p>
          <a:p>
            <a:pPr>
              <a:buFont typeface="Wingdings" panose="05000000000000000000" pitchFamily="2" charset="2"/>
              <a:buChar char="Ø"/>
            </a:pPr>
            <a:r>
              <a:rPr lang="en-US" sz="2100" dirty="0"/>
              <a:t>Types of Operating Systems: </a:t>
            </a:r>
            <a:r>
              <a:rPr lang="en-US" sz="2100" b="1" dirty="0"/>
              <a:t>MS-DOS, Windows 98, Windows 2000, Windows XP, Linux, Unix, MAC-OS</a:t>
            </a:r>
            <a:r>
              <a:rPr lang="en-US" sz="2100" dirty="0"/>
              <a:t> etc.</a:t>
            </a:r>
          </a:p>
          <a:p>
            <a:pPr>
              <a:buFont typeface="Wingdings" panose="05000000000000000000" pitchFamily="2" charset="2"/>
              <a:buChar char="Ø"/>
            </a:pPr>
            <a:r>
              <a:rPr lang="en-US" sz="2100" dirty="0"/>
              <a:t> Different categories of OS: Time-sharing, Batch OS, Distributed OS, Network OS, Real Time OS</a:t>
            </a:r>
            <a:endParaRPr lang="en-IN" sz="2100" dirty="0"/>
          </a:p>
        </p:txBody>
      </p:sp>
    </p:spTree>
    <p:extLst>
      <p:ext uri="{BB962C8B-B14F-4D97-AF65-F5344CB8AC3E}">
        <p14:creationId xmlns:p14="http://schemas.microsoft.com/office/powerpoint/2010/main" val="850457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314C-C3A6-49EB-8117-30010AC8A0EB}"/>
              </a:ext>
            </a:extLst>
          </p:cNvPr>
          <p:cNvSpPr>
            <a:spLocks noGrp="1"/>
          </p:cNvSpPr>
          <p:nvPr>
            <p:ph type="title"/>
          </p:nvPr>
        </p:nvSpPr>
        <p:spPr/>
        <p:txBody>
          <a:bodyPr/>
          <a:lstStyle/>
          <a:p>
            <a:r>
              <a:rPr lang="en-US" dirty="0"/>
              <a:t>What is a Compiler?</a:t>
            </a:r>
            <a:endParaRPr lang="en-IN" dirty="0"/>
          </a:p>
        </p:txBody>
      </p:sp>
      <p:sp>
        <p:nvSpPr>
          <p:cNvPr id="3" name="Content Placeholder 2">
            <a:extLst>
              <a:ext uri="{FF2B5EF4-FFF2-40B4-BE49-F238E27FC236}">
                <a16:creationId xmlns:a16="http://schemas.microsoft.com/office/drawing/2014/main" id="{03A2C325-F43C-4211-B40A-20F8FB8DFEFF}"/>
              </a:ext>
            </a:extLst>
          </p:cNvPr>
          <p:cNvSpPr>
            <a:spLocks noGrp="1"/>
          </p:cNvSpPr>
          <p:nvPr>
            <p:ph idx="1"/>
          </p:nvPr>
        </p:nvSpPr>
        <p:spPr>
          <a:xfrm>
            <a:off x="822960" y="2241550"/>
            <a:ext cx="7543800" cy="3274898"/>
          </a:xfrm>
        </p:spPr>
        <p:txBody>
          <a:bodyPr>
            <a:normAutofit fontScale="92500" lnSpcReduction="20000"/>
          </a:bodyPr>
          <a:lstStyle/>
          <a:p>
            <a:pPr>
              <a:buFont typeface="Wingdings" panose="05000000000000000000" pitchFamily="2" charset="2"/>
              <a:buChar char="Ø"/>
            </a:pPr>
            <a:r>
              <a:rPr lang="en-US" sz="2100" dirty="0"/>
              <a:t> A compiler is a special program that processes statements written in a particular programming language and turns them into </a:t>
            </a:r>
            <a:r>
              <a:rPr lang="en-US" sz="2100" b="1" dirty="0"/>
              <a:t>machine language</a:t>
            </a:r>
            <a:r>
              <a:rPr lang="en-US" sz="2100" dirty="0"/>
              <a:t> or "code" that a computer's processor uses.</a:t>
            </a:r>
          </a:p>
          <a:p>
            <a:pPr>
              <a:buFont typeface="Wingdings" panose="05000000000000000000" pitchFamily="2" charset="2"/>
              <a:buChar char="Ø"/>
            </a:pPr>
            <a:r>
              <a:rPr lang="en-US" sz="2100" dirty="0"/>
              <a:t> Each language(JAVA, C, C++, C# etc.) has its own compiler.</a:t>
            </a:r>
          </a:p>
          <a:p>
            <a:pPr>
              <a:buFont typeface="Wingdings" panose="05000000000000000000" pitchFamily="2" charset="2"/>
              <a:buChar char="Ø"/>
            </a:pPr>
            <a:r>
              <a:rPr lang="en-US" sz="2100" dirty="0"/>
              <a:t>Jobs of a compiler:</a:t>
            </a:r>
          </a:p>
          <a:p>
            <a:pPr marL="342900" indent="-342900">
              <a:buFont typeface="+mj-lt"/>
              <a:buAutoNum type="arabicPeriod"/>
            </a:pPr>
            <a:r>
              <a:rPr lang="en-US" sz="2100" b="1" dirty="0"/>
              <a:t>Check for all Syntax errors in program.</a:t>
            </a:r>
          </a:p>
          <a:p>
            <a:pPr marL="342900" indent="-342900">
              <a:buFont typeface="+mj-lt"/>
              <a:buAutoNum type="arabicPeriod"/>
            </a:pPr>
            <a:r>
              <a:rPr lang="en-US" sz="2100" b="1" dirty="0"/>
              <a:t>Compile the complete program into a machine dependent Low level Language called as binary code(0’s and 1’s).</a:t>
            </a:r>
          </a:p>
          <a:p>
            <a:pPr marL="342900" indent="-342900">
              <a:buFont typeface="+mj-lt"/>
              <a:buAutoNum type="arabicPeriod"/>
            </a:pPr>
            <a:r>
              <a:rPr lang="en-US" sz="2100" b="1" dirty="0"/>
              <a:t>It is slow compared to Interpreters.</a:t>
            </a:r>
          </a:p>
        </p:txBody>
      </p:sp>
    </p:spTree>
    <p:extLst>
      <p:ext uri="{BB962C8B-B14F-4D97-AF65-F5344CB8AC3E}">
        <p14:creationId xmlns:p14="http://schemas.microsoft.com/office/powerpoint/2010/main" val="1476390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3E2F-E4FB-49EF-B58E-D8BD06AB2234}"/>
              </a:ext>
            </a:extLst>
          </p:cNvPr>
          <p:cNvSpPr>
            <a:spLocks noGrp="1"/>
          </p:cNvSpPr>
          <p:nvPr>
            <p:ph type="title"/>
          </p:nvPr>
        </p:nvSpPr>
        <p:spPr>
          <a:xfrm>
            <a:off x="822960" y="1423546"/>
            <a:ext cx="7543800" cy="675881"/>
          </a:xfrm>
        </p:spPr>
        <p:txBody>
          <a:bodyPr/>
          <a:lstStyle/>
          <a:p>
            <a:r>
              <a:rPr lang="en-US" dirty="0"/>
              <a:t>Execution process of C program</a:t>
            </a:r>
            <a:endParaRPr lang="en-IN" dirty="0"/>
          </a:p>
        </p:txBody>
      </p:sp>
      <p:sp>
        <p:nvSpPr>
          <p:cNvPr id="3" name="Content Placeholder 2">
            <a:extLst>
              <a:ext uri="{FF2B5EF4-FFF2-40B4-BE49-F238E27FC236}">
                <a16:creationId xmlns:a16="http://schemas.microsoft.com/office/drawing/2014/main" id="{F2D720C6-F6AE-4032-AD47-4D413E28B32C}"/>
              </a:ext>
            </a:extLst>
          </p:cNvPr>
          <p:cNvSpPr>
            <a:spLocks noGrp="1"/>
          </p:cNvSpPr>
          <p:nvPr>
            <p:ph idx="1"/>
          </p:nvPr>
        </p:nvSpPr>
        <p:spPr>
          <a:xfrm>
            <a:off x="822960" y="2241551"/>
            <a:ext cx="7543800" cy="3331458"/>
          </a:xfrm>
        </p:spPr>
        <p:txBody>
          <a:bodyPr>
            <a:normAutofit fontScale="70000" lnSpcReduction="20000"/>
          </a:bodyPr>
          <a:lstStyle/>
          <a:p>
            <a:pPr algn="ctr"/>
            <a:r>
              <a:rPr lang="en-US" sz="1950" b="1" dirty="0"/>
              <a:t>Source Program</a:t>
            </a:r>
          </a:p>
          <a:p>
            <a:pPr algn="ctr"/>
            <a:endParaRPr lang="en-US" sz="1950" b="1" dirty="0"/>
          </a:p>
          <a:p>
            <a:pPr algn="ctr"/>
            <a:r>
              <a:rPr lang="en-US" sz="1950" b="1" dirty="0"/>
              <a:t>Compiler</a:t>
            </a:r>
          </a:p>
          <a:p>
            <a:pPr algn="ctr"/>
            <a:endParaRPr lang="en-US" sz="1950" b="1" dirty="0"/>
          </a:p>
          <a:p>
            <a:pPr algn="ctr"/>
            <a:r>
              <a:rPr lang="en-US" sz="1950" b="1" dirty="0"/>
              <a:t>Object Program</a:t>
            </a:r>
          </a:p>
          <a:p>
            <a:pPr algn="ctr"/>
            <a:endParaRPr lang="en-US" sz="1950" b="1" dirty="0"/>
          </a:p>
          <a:p>
            <a:pPr algn="ctr"/>
            <a:r>
              <a:rPr lang="en-US" sz="1950" b="1" dirty="0"/>
              <a:t>Linker</a:t>
            </a:r>
          </a:p>
          <a:p>
            <a:pPr algn="ctr"/>
            <a:endParaRPr lang="en-US" sz="1950" b="1" dirty="0"/>
          </a:p>
          <a:p>
            <a:pPr algn="ctr"/>
            <a:r>
              <a:rPr lang="en-US" sz="1950" b="1" dirty="0"/>
              <a:t>Executable Program</a:t>
            </a:r>
          </a:p>
          <a:p>
            <a:pPr algn="ctr"/>
            <a:endParaRPr lang="en-US" sz="1950" b="1" dirty="0"/>
          </a:p>
          <a:p>
            <a:pPr algn="ctr"/>
            <a:r>
              <a:rPr lang="en-US" sz="1950" b="1" dirty="0"/>
              <a:t>Run the program</a:t>
            </a:r>
          </a:p>
          <a:p>
            <a:endParaRPr lang="en-IN" dirty="0"/>
          </a:p>
        </p:txBody>
      </p:sp>
      <p:cxnSp>
        <p:nvCxnSpPr>
          <p:cNvPr id="4" name="Straight Arrow Connector 3">
            <a:extLst>
              <a:ext uri="{FF2B5EF4-FFF2-40B4-BE49-F238E27FC236}">
                <a16:creationId xmlns:a16="http://schemas.microsoft.com/office/drawing/2014/main" id="{452F2974-1B23-4B9D-9163-E8D7F4FF6212}"/>
              </a:ext>
            </a:extLst>
          </p:cNvPr>
          <p:cNvCxnSpPr/>
          <p:nvPr/>
        </p:nvCxnSpPr>
        <p:spPr>
          <a:xfrm>
            <a:off x="4572000" y="2471369"/>
            <a:ext cx="0" cy="28575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A6535F0-B7E4-458E-8DC4-58DDE2C2FFCD}"/>
              </a:ext>
            </a:extLst>
          </p:cNvPr>
          <p:cNvCxnSpPr/>
          <p:nvPr/>
        </p:nvCxnSpPr>
        <p:spPr>
          <a:xfrm>
            <a:off x="4572000" y="3062975"/>
            <a:ext cx="0" cy="28575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62BF325-77DA-43CF-B149-50D9AA76F801}"/>
              </a:ext>
            </a:extLst>
          </p:cNvPr>
          <p:cNvCxnSpPr/>
          <p:nvPr/>
        </p:nvCxnSpPr>
        <p:spPr>
          <a:xfrm>
            <a:off x="4572000" y="3640883"/>
            <a:ext cx="0" cy="28575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0907D2-1B1A-4C63-B747-BEC16BECDC6E}"/>
              </a:ext>
            </a:extLst>
          </p:cNvPr>
          <p:cNvCxnSpPr/>
          <p:nvPr/>
        </p:nvCxnSpPr>
        <p:spPr>
          <a:xfrm>
            <a:off x="4572000" y="4232414"/>
            <a:ext cx="0" cy="28575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41577B8-FC45-4E2F-ADA6-80459934B353}"/>
              </a:ext>
            </a:extLst>
          </p:cNvPr>
          <p:cNvCxnSpPr/>
          <p:nvPr/>
        </p:nvCxnSpPr>
        <p:spPr>
          <a:xfrm>
            <a:off x="4572000" y="4810763"/>
            <a:ext cx="0" cy="28575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F4120B1-12BE-46D9-9E50-B76DBD215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802" y="2260904"/>
            <a:ext cx="1278939" cy="3331458"/>
          </a:xfrm>
          <a:prstGeom prst="rect">
            <a:avLst/>
          </a:prstGeom>
        </p:spPr>
      </p:pic>
    </p:spTree>
    <p:extLst>
      <p:ext uri="{BB962C8B-B14F-4D97-AF65-F5344CB8AC3E}">
        <p14:creationId xmlns:p14="http://schemas.microsoft.com/office/powerpoint/2010/main" val="325791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7DF2-9BE2-4CBD-B1BF-9B948137EC0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BOOKS</a:t>
            </a:r>
          </a:p>
        </p:txBody>
      </p:sp>
      <p:sp>
        <p:nvSpPr>
          <p:cNvPr id="3" name="Content Placeholder 2">
            <a:extLst>
              <a:ext uri="{FF2B5EF4-FFF2-40B4-BE49-F238E27FC236}">
                <a16:creationId xmlns:a16="http://schemas.microsoft.com/office/drawing/2014/main" id="{A5FCF18C-68D4-4D7F-9078-43C777D80C8C}"/>
              </a:ext>
            </a:extLst>
          </p:cNvPr>
          <p:cNvSpPr>
            <a:spLocks noGrp="1"/>
          </p:cNvSpPr>
          <p:nvPr>
            <p:ph idx="1"/>
          </p:nvPr>
        </p:nvSpPr>
        <p:spPr/>
        <p:txBody>
          <a:bodyPr>
            <a:normAutofit lnSpcReduction="10000"/>
          </a:bodyPr>
          <a:lstStyle/>
          <a:p>
            <a:pPr marL="104775">
              <a:lnSpc>
                <a:spcPts val="1226"/>
              </a:lnSpc>
              <a:spcBef>
                <a:spcPts val="600"/>
              </a:spcBef>
              <a:spcAft>
                <a:spcPts val="0"/>
              </a:spcAft>
            </a:pPr>
            <a:r>
              <a:rPr lang="en-US" sz="1800" b="1" dirty="0">
                <a:latin typeface="Cambria" panose="02040503050406030204" pitchFamily="18" charset="0"/>
                <a:ea typeface="Times New Roman" panose="02020603050405020304" pitchFamily="18" charset="0"/>
              </a:rPr>
              <a:t>Text Books:</a:t>
            </a:r>
          </a:p>
          <a:p>
            <a:pPr marL="104775">
              <a:lnSpc>
                <a:spcPts val="1226"/>
              </a:lnSpc>
              <a:spcBef>
                <a:spcPts val="600"/>
              </a:spcBef>
              <a:spcAft>
                <a:spcPts val="0"/>
              </a:spcAft>
            </a:pPr>
            <a:endParaRPr lang="en-US" sz="1800" b="1" dirty="0">
              <a:latin typeface="Times New Roman" panose="02020603050405020304" pitchFamily="18" charset="0"/>
              <a:ea typeface="Times New Roman" panose="02020603050405020304" pitchFamily="18" charset="0"/>
            </a:endParaRPr>
          </a:p>
          <a:p>
            <a:pPr marL="257175" indent="-257175">
              <a:lnSpc>
                <a:spcPts val="1028"/>
              </a:lnSpc>
              <a:spcBef>
                <a:spcPts val="0"/>
              </a:spcBef>
              <a:spcAft>
                <a:spcPts val="0"/>
              </a:spcAft>
              <a:buSzPts val="1200"/>
              <a:buFont typeface="Times New Roman" panose="02020603050405020304" pitchFamily="18" charset="0"/>
              <a:buAutoNum type="arabicPeriod"/>
              <a:tabLst>
                <a:tab pos="221456" algn="l"/>
              </a:tabLst>
            </a:pPr>
            <a:r>
              <a:rPr lang="en-US" dirty="0">
                <a:latin typeface="Times New Roman" panose="02020603050405020304" pitchFamily="18" charset="0"/>
                <a:ea typeface="Times New Roman" panose="02020603050405020304" pitchFamily="18" charset="0"/>
              </a:rPr>
              <a:t>Byron Gottfried, </a:t>
            </a:r>
            <a:r>
              <a:rPr lang="en-US" dirty="0" err="1">
                <a:latin typeface="Times New Roman" panose="02020603050405020304" pitchFamily="18" charset="0"/>
                <a:ea typeface="Times New Roman" panose="02020603050405020304" pitchFamily="18" charset="0"/>
              </a:rPr>
              <a:t>Schaum’s</a:t>
            </a:r>
            <a:r>
              <a:rPr lang="en-US" dirty="0">
                <a:latin typeface="Times New Roman" panose="02020603050405020304" pitchFamily="18" charset="0"/>
                <a:ea typeface="Times New Roman" panose="02020603050405020304" pitchFamily="18" charset="0"/>
              </a:rPr>
              <a:t> Outline of Programming with C,</a:t>
            </a:r>
            <a:r>
              <a:rPr lang="en-US" spc="-3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McGraw-Hill</a:t>
            </a:r>
            <a:endParaRPr lang="en-US" sz="1350" dirty="0">
              <a:latin typeface="Times New Roman" panose="02020603050405020304" pitchFamily="18" charset="0"/>
              <a:ea typeface="Times New Roman" panose="02020603050405020304" pitchFamily="18" charset="0"/>
            </a:endParaRPr>
          </a:p>
          <a:p>
            <a:pPr marL="257175" marR="781050" indent="-257175">
              <a:lnSpc>
                <a:spcPct val="115000"/>
              </a:lnSpc>
              <a:spcBef>
                <a:spcPts val="154"/>
              </a:spcBef>
              <a:spcAft>
                <a:spcPts val="0"/>
              </a:spcAft>
              <a:buSzPts val="1200"/>
              <a:buFont typeface="Times New Roman" panose="02020603050405020304" pitchFamily="18" charset="0"/>
              <a:buAutoNum type="arabicPeriod"/>
              <a:tabLst>
                <a:tab pos="221456" algn="l"/>
              </a:tabLst>
            </a:pPr>
            <a:r>
              <a:rPr lang="en-US" dirty="0">
                <a:latin typeface="Times New Roman" panose="02020603050405020304" pitchFamily="18" charset="0"/>
                <a:ea typeface="Times New Roman" panose="02020603050405020304" pitchFamily="18" charset="0"/>
              </a:rPr>
              <a:t>B.A. </a:t>
            </a:r>
            <a:r>
              <a:rPr lang="en-US" dirty="0" err="1">
                <a:latin typeface="Times New Roman" panose="02020603050405020304" pitchFamily="18" charset="0"/>
                <a:ea typeface="Times New Roman" panose="02020603050405020304" pitchFamily="18" charset="0"/>
              </a:rPr>
              <a:t>Forouzan</a:t>
            </a:r>
            <a:r>
              <a:rPr lang="en-US" dirty="0">
                <a:latin typeface="Times New Roman" panose="02020603050405020304" pitchFamily="18" charset="0"/>
                <a:ea typeface="Times New Roman" panose="02020603050405020304" pitchFamily="18" charset="0"/>
              </a:rPr>
              <a:t> and R.F. </a:t>
            </a:r>
            <a:r>
              <a:rPr lang="en-US" dirty="0" err="1">
                <a:latin typeface="Times New Roman" panose="02020603050405020304" pitchFamily="18" charset="0"/>
                <a:ea typeface="Times New Roman" panose="02020603050405020304" pitchFamily="18" charset="0"/>
              </a:rPr>
              <a:t>Gilberg</a:t>
            </a:r>
            <a:r>
              <a:rPr lang="en-US" dirty="0">
                <a:latin typeface="Times New Roman" panose="02020603050405020304" pitchFamily="18" charset="0"/>
                <a:ea typeface="Times New Roman" panose="02020603050405020304" pitchFamily="18" charset="0"/>
              </a:rPr>
              <a:t> C Programming and Data Structures,</a:t>
            </a:r>
            <a:r>
              <a:rPr lang="en-US" spc="-109"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Cengage Learning, (3rd</a:t>
            </a:r>
            <a:r>
              <a:rPr lang="en-US" spc="19"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Edition)</a:t>
            </a:r>
            <a:endParaRPr lang="en-US" sz="1350" dirty="0">
              <a:latin typeface="Times New Roman" panose="02020603050405020304" pitchFamily="18" charset="0"/>
              <a:ea typeface="Times New Roman" panose="02020603050405020304" pitchFamily="18" charset="0"/>
            </a:endParaRPr>
          </a:p>
          <a:p>
            <a:pPr marL="0">
              <a:spcBef>
                <a:spcPts val="0"/>
              </a:spcBef>
              <a:spcAft>
                <a:spcPts val="0"/>
              </a:spcAft>
            </a:pPr>
            <a:r>
              <a:rPr lang="en-US" sz="1800"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pPr marL="104775">
              <a:lnSpc>
                <a:spcPts val="1215"/>
              </a:lnSpc>
              <a:spcBef>
                <a:spcPts val="701"/>
              </a:spcBef>
              <a:spcAft>
                <a:spcPts val="0"/>
              </a:spcAft>
            </a:pPr>
            <a:r>
              <a:rPr lang="en-US" sz="1800" b="1" dirty="0">
                <a:latin typeface="Cambria" panose="02040503050406030204" pitchFamily="18" charset="0"/>
                <a:ea typeface="Times New Roman" panose="02020603050405020304" pitchFamily="18" charset="0"/>
              </a:rPr>
              <a:t>Reference</a:t>
            </a:r>
            <a:r>
              <a:rPr lang="en-US" sz="1800" b="1" spc="-45" dirty="0">
                <a:latin typeface="Cambria" panose="02040503050406030204" pitchFamily="18" charset="0"/>
                <a:ea typeface="Times New Roman" panose="02020603050405020304" pitchFamily="18" charset="0"/>
              </a:rPr>
              <a:t> </a:t>
            </a:r>
            <a:r>
              <a:rPr lang="en-US" sz="1800" b="1" dirty="0">
                <a:latin typeface="Cambria" panose="02040503050406030204" pitchFamily="18" charset="0"/>
                <a:ea typeface="Times New Roman" panose="02020603050405020304" pitchFamily="18" charset="0"/>
              </a:rPr>
              <a:t>Books:</a:t>
            </a:r>
            <a:endParaRPr lang="en-US" sz="1800" b="1" dirty="0">
              <a:latin typeface="Times New Roman" panose="02020603050405020304" pitchFamily="18" charset="0"/>
              <a:ea typeface="Times New Roman" panose="02020603050405020304" pitchFamily="18" charset="0"/>
            </a:endParaRPr>
          </a:p>
          <a:p>
            <a:pPr marL="257175" marR="52864" indent="-257175">
              <a:lnSpc>
                <a:spcPct val="115000"/>
              </a:lnSpc>
              <a:spcBef>
                <a:spcPts val="0"/>
              </a:spcBef>
              <a:spcAft>
                <a:spcPts val="0"/>
              </a:spcAft>
              <a:buSzPts val="1200"/>
              <a:buFont typeface="Times New Roman" panose="02020603050405020304" pitchFamily="18" charset="0"/>
              <a:buAutoNum type="arabicPeriod"/>
              <a:tabLst>
                <a:tab pos="228600" algn="l"/>
              </a:tabLst>
            </a:pPr>
            <a:r>
              <a:rPr lang="en-US" dirty="0">
                <a:latin typeface="Times New Roman" panose="02020603050405020304" pitchFamily="18" charset="0"/>
                <a:ea typeface="Times New Roman" panose="02020603050405020304" pitchFamily="18" charset="0"/>
              </a:rPr>
              <a:t>Brian </a:t>
            </a:r>
            <a:r>
              <a:rPr lang="en-US" spc="-11" dirty="0">
                <a:latin typeface="Times New Roman" panose="02020603050405020304" pitchFamily="18" charset="0"/>
                <a:ea typeface="Times New Roman" panose="02020603050405020304" pitchFamily="18" charset="0"/>
              </a:rPr>
              <a:t>W. </a:t>
            </a:r>
            <a:r>
              <a:rPr lang="en-US" dirty="0">
                <a:latin typeface="Times New Roman" panose="02020603050405020304" pitchFamily="18" charset="0"/>
                <a:ea typeface="Times New Roman" panose="02020603050405020304" pitchFamily="18" charset="0"/>
              </a:rPr>
              <a:t>Kernighan and Dennis M. Ritchie, The C Programming Language, Prentice Hall </a:t>
            </a:r>
            <a:r>
              <a:rPr lang="en-US" spc="15" dirty="0">
                <a:latin typeface="Times New Roman" panose="02020603050405020304" pitchFamily="18" charset="0"/>
                <a:ea typeface="Times New Roman" panose="02020603050405020304" pitchFamily="18" charset="0"/>
              </a:rPr>
              <a:t>of </a:t>
            </a:r>
            <a:r>
              <a:rPr lang="en-US" dirty="0">
                <a:latin typeface="Times New Roman" panose="02020603050405020304" pitchFamily="18" charset="0"/>
                <a:ea typeface="Times New Roman" panose="02020603050405020304" pitchFamily="18" charset="0"/>
              </a:rPr>
              <a:t>India</a:t>
            </a:r>
            <a:endParaRPr lang="en-US" sz="1350" dirty="0">
              <a:latin typeface="Times New Roman" panose="02020603050405020304" pitchFamily="18" charset="0"/>
              <a:ea typeface="Times New Roman" panose="02020603050405020304" pitchFamily="18" charset="0"/>
            </a:endParaRPr>
          </a:p>
          <a:p>
            <a:pPr marL="257175" indent="-257175">
              <a:spcBef>
                <a:spcPts val="0"/>
              </a:spcBef>
              <a:spcAft>
                <a:spcPts val="0"/>
              </a:spcAft>
              <a:buSzPts val="1200"/>
              <a:buFont typeface="Times New Roman" panose="02020603050405020304" pitchFamily="18" charset="0"/>
              <a:buAutoNum type="arabicPeriod"/>
              <a:tabLst>
                <a:tab pos="221933" algn="l"/>
              </a:tabLst>
            </a:pPr>
            <a:r>
              <a:rPr lang="en-US" dirty="0">
                <a:latin typeface="Times New Roman" panose="02020603050405020304" pitchFamily="18" charset="0"/>
                <a:ea typeface="Times New Roman" panose="02020603050405020304" pitchFamily="18" charset="0"/>
              </a:rPr>
              <a:t>R.G. </a:t>
            </a:r>
            <a:r>
              <a:rPr lang="en-US" spc="-11" dirty="0" err="1">
                <a:latin typeface="Times New Roman" panose="02020603050405020304" pitchFamily="18" charset="0"/>
                <a:ea typeface="Times New Roman" panose="02020603050405020304" pitchFamily="18" charset="0"/>
              </a:rPr>
              <a:t>Dromey</a:t>
            </a:r>
            <a:r>
              <a:rPr lang="en-US" spc="-1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How to </a:t>
            </a:r>
            <a:r>
              <a:rPr lang="en-US" spc="-11" dirty="0">
                <a:latin typeface="Times New Roman" panose="02020603050405020304" pitchFamily="18" charset="0"/>
                <a:ea typeface="Times New Roman" panose="02020603050405020304" pitchFamily="18" charset="0"/>
              </a:rPr>
              <a:t>solve </a:t>
            </a:r>
            <a:r>
              <a:rPr lang="en-US" spc="-19" dirty="0">
                <a:latin typeface="Times New Roman" panose="02020603050405020304" pitchFamily="18" charset="0"/>
                <a:ea typeface="Times New Roman" panose="02020603050405020304" pitchFamily="18" charset="0"/>
              </a:rPr>
              <a:t>it </a:t>
            </a:r>
            <a:r>
              <a:rPr lang="en-US" dirty="0">
                <a:latin typeface="Times New Roman" panose="02020603050405020304" pitchFamily="18" charset="0"/>
                <a:ea typeface="Times New Roman" panose="02020603050405020304" pitchFamily="18" charset="0"/>
              </a:rPr>
              <a:t>by Computer, Pearson (16th</a:t>
            </a:r>
            <a:r>
              <a:rPr lang="en-US" spc="9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Impression)</a:t>
            </a:r>
            <a:endParaRPr lang="en-US" sz="1350" dirty="0">
              <a:latin typeface="Times New Roman" panose="02020603050405020304" pitchFamily="18" charset="0"/>
              <a:ea typeface="Times New Roman" panose="02020603050405020304" pitchFamily="18" charset="0"/>
            </a:endParaRPr>
          </a:p>
          <a:p>
            <a:pPr marL="257175" indent="-257175">
              <a:spcBef>
                <a:spcPts val="154"/>
              </a:spcBef>
              <a:spcAft>
                <a:spcPts val="0"/>
              </a:spcAft>
              <a:buSzPts val="1200"/>
              <a:buFont typeface="Times New Roman" panose="02020603050405020304" pitchFamily="18" charset="0"/>
              <a:buAutoNum type="arabicPeriod"/>
              <a:tabLst>
                <a:tab pos="221933" algn="l"/>
              </a:tabLst>
            </a:pPr>
            <a:r>
              <a:rPr lang="en-US" dirty="0">
                <a:latin typeface="Times New Roman" panose="02020603050405020304" pitchFamily="18" charset="0"/>
                <a:ea typeface="Times New Roman" panose="02020603050405020304" pitchFamily="18" charset="0"/>
              </a:rPr>
              <a:t>Programming </a:t>
            </a:r>
            <a:r>
              <a:rPr lang="en-US" spc="-11" dirty="0">
                <a:latin typeface="Times New Roman" panose="02020603050405020304" pitchFamily="18" charset="0"/>
                <a:ea typeface="Times New Roman" panose="02020603050405020304" pitchFamily="18" charset="0"/>
              </a:rPr>
              <a:t>in </a:t>
            </a:r>
            <a:r>
              <a:rPr lang="en-US" dirty="0">
                <a:latin typeface="Times New Roman" panose="02020603050405020304" pitchFamily="18" charset="0"/>
                <a:ea typeface="Times New Roman" panose="02020603050405020304" pitchFamily="18" charset="0"/>
              </a:rPr>
              <a:t>C, Stephen G. </a:t>
            </a:r>
            <a:r>
              <a:rPr lang="en-US" dirty="0" err="1">
                <a:latin typeface="Times New Roman" panose="02020603050405020304" pitchFamily="18" charset="0"/>
                <a:ea typeface="Times New Roman" panose="02020603050405020304" pitchFamily="18" charset="0"/>
              </a:rPr>
              <a:t>Kochan</a:t>
            </a:r>
            <a:r>
              <a:rPr lang="en-US" dirty="0">
                <a:latin typeface="Times New Roman" panose="02020603050405020304" pitchFamily="18" charset="0"/>
                <a:ea typeface="Times New Roman" panose="02020603050405020304" pitchFamily="18" charset="0"/>
              </a:rPr>
              <a:t>, Fourth Edition, Pearson</a:t>
            </a:r>
            <a:r>
              <a:rPr lang="en-US" spc="-8"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Education.</a:t>
            </a:r>
            <a:endParaRPr lang="en-US" sz="1350" dirty="0">
              <a:latin typeface="Times New Roman" panose="02020603050405020304" pitchFamily="18" charset="0"/>
              <a:ea typeface="Times New Roman" panose="02020603050405020304" pitchFamily="18" charset="0"/>
            </a:endParaRPr>
          </a:p>
          <a:p>
            <a:pPr marL="257175" indent="-257175">
              <a:spcBef>
                <a:spcPts val="154"/>
              </a:spcBef>
              <a:spcAft>
                <a:spcPts val="0"/>
              </a:spcAft>
              <a:buSzPts val="1200"/>
              <a:buFont typeface="Times New Roman" panose="02020603050405020304" pitchFamily="18" charset="0"/>
              <a:buAutoNum type="arabicPeriod"/>
              <a:tabLst>
                <a:tab pos="221933" algn="l"/>
              </a:tabLst>
            </a:pPr>
            <a:r>
              <a:rPr lang="en-US" dirty="0">
                <a:latin typeface="Times New Roman" panose="02020603050405020304" pitchFamily="18" charset="0"/>
                <a:ea typeface="Times New Roman" panose="02020603050405020304" pitchFamily="18" charset="0"/>
              </a:rPr>
              <a:t>Herbert </a:t>
            </a:r>
            <a:r>
              <a:rPr lang="en-US" dirty="0" err="1">
                <a:latin typeface="Times New Roman" panose="02020603050405020304" pitchFamily="18" charset="0"/>
                <a:ea typeface="Times New Roman" panose="02020603050405020304" pitchFamily="18" charset="0"/>
              </a:rPr>
              <a:t>Schildt</a:t>
            </a:r>
            <a:r>
              <a:rPr lang="en-US" dirty="0">
                <a:latin typeface="Times New Roman" panose="02020603050405020304" pitchFamily="18" charset="0"/>
                <a:ea typeface="Times New Roman" panose="02020603050405020304" pitchFamily="18" charset="0"/>
              </a:rPr>
              <a:t>, C: The Complete Reference, Mc Graw </a:t>
            </a:r>
            <a:r>
              <a:rPr lang="en-US" spc="-11" dirty="0">
                <a:latin typeface="Times New Roman" panose="02020603050405020304" pitchFamily="18" charset="0"/>
                <a:ea typeface="Times New Roman" panose="02020603050405020304" pitchFamily="18" charset="0"/>
              </a:rPr>
              <a:t>Hill,</a:t>
            </a:r>
            <a:r>
              <a:rPr lang="en-US" spc="4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4th</a:t>
            </a:r>
            <a:endParaRPr lang="en-US" sz="135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0762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8C00D5-2FE1-4A78-81B1-0E3959FBF730}"/>
              </a:ext>
            </a:extLst>
          </p:cNvPr>
          <p:cNvPicPr>
            <a:picLocks noChangeAspect="1"/>
          </p:cNvPicPr>
          <p:nvPr/>
        </p:nvPicPr>
        <p:blipFill>
          <a:blip r:embed="rId2"/>
          <a:stretch>
            <a:fillRect/>
          </a:stretch>
        </p:blipFill>
        <p:spPr>
          <a:xfrm>
            <a:off x="715694" y="1609261"/>
            <a:ext cx="7712612" cy="3929320"/>
          </a:xfrm>
          <a:prstGeom prst="rect">
            <a:avLst/>
          </a:prstGeom>
        </p:spPr>
      </p:pic>
      <p:sp>
        <p:nvSpPr>
          <p:cNvPr id="5" name="Rectangle 4">
            <a:extLst>
              <a:ext uri="{FF2B5EF4-FFF2-40B4-BE49-F238E27FC236}">
                <a16:creationId xmlns:a16="http://schemas.microsoft.com/office/drawing/2014/main" id="{E912EA74-B573-43DA-94FD-31C3D3803BFD}"/>
              </a:ext>
            </a:extLst>
          </p:cNvPr>
          <p:cNvSpPr/>
          <p:nvPr/>
        </p:nvSpPr>
        <p:spPr>
          <a:xfrm>
            <a:off x="645584" y="404664"/>
            <a:ext cx="3926416" cy="550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a:latin typeface="Times New Roman" panose="02020603050405020304" pitchFamily="18" charset="0"/>
                <a:cs typeface="Times New Roman" panose="02020603050405020304" pitchFamily="18" charset="0"/>
              </a:rPr>
              <a:t>Computer characteristics:</a:t>
            </a:r>
          </a:p>
        </p:txBody>
      </p:sp>
    </p:spTree>
    <p:extLst>
      <p:ext uri="{BB962C8B-B14F-4D97-AF65-F5344CB8AC3E}">
        <p14:creationId xmlns:p14="http://schemas.microsoft.com/office/powerpoint/2010/main" val="254170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31</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pPr>
            <a:endParaRPr sz="2800" dirty="0"/>
          </a:p>
        </p:txBody>
      </p:sp>
      <p:sp>
        <p:nvSpPr>
          <p:cNvPr id="9" name="Rectangle 8"/>
          <p:cNvSpPr/>
          <p:nvPr/>
        </p:nvSpPr>
        <p:spPr>
          <a:xfrm>
            <a:off x="179512" y="836712"/>
            <a:ext cx="8964488" cy="830997"/>
          </a:xfrm>
          <a:prstGeom prst="rect">
            <a:avLst/>
          </a:prstGeom>
        </p:spPr>
        <p:txBody>
          <a:bodyPr wrap="square">
            <a:spAutoFit/>
          </a:bodyPr>
          <a:lstStyle/>
          <a:p>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
        <p:nvSpPr>
          <p:cNvPr id="1658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66775" algn="l"/>
                <a:tab pos="1730375" algn="l"/>
                <a:tab pos="2181225" algn="l"/>
                <a:tab pos="2722563" algn="l"/>
                <a:tab pos="3300413"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CustomShape 3"/>
          <p:cNvSpPr/>
          <p:nvPr/>
        </p:nvSpPr>
        <p:spPr>
          <a:xfrm>
            <a:off x="0" y="0"/>
            <a:ext cx="9142920" cy="764704"/>
          </a:xfrm>
          <a:prstGeom prst="rect">
            <a:avLst/>
          </a:prstGeom>
          <a:solidFill>
            <a:srgbClr val="FFFF66"/>
          </a:solidFill>
          <a:ln w="9360">
            <a:solidFill>
              <a:srgbClr val="000000"/>
            </a:solidFill>
            <a:miter/>
          </a:ln>
        </p:spPr>
        <p:txBody>
          <a:bodyPr wrap="none" lIns="90000" tIns="45000" rIns="90000" bIns="45000" anchor="ctr"/>
          <a:lstStyle/>
          <a:p>
            <a:pPr marL="742950" marR="65405" lvl="1" indent="-285750" algn="just">
              <a:spcAft>
                <a:spcPts val="0"/>
              </a:spcAft>
            </a:pPr>
            <a:r>
              <a:rPr lang="en-US" sz="4400" b="1" dirty="0">
                <a:solidFill>
                  <a:srgbClr val="000000"/>
                </a:solidFill>
                <a:latin typeface="Times New Roman"/>
                <a:ea typeface="Times New Roman"/>
              </a:rPr>
              <a:t>Computer Characteristics</a:t>
            </a:r>
            <a:endParaRPr lang="en-IN" sz="4400" dirty="0">
              <a:latin typeface="Times New Roman"/>
              <a:ea typeface="Times New Roman"/>
            </a:endParaRPr>
          </a:p>
        </p:txBody>
      </p:sp>
      <p:sp>
        <p:nvSpPr>
          <p:cNvPr id="13" name="TextBox 12"/>
          <p:cNvSpPr txBox="1"/>
          <p:nvPr/>
        </p:nvSpPr>
        <p:spPr>
          <a:xfrm>
            <a:off x="0" y="764704"/>
            <a:ext cx="9144000" cy="6524863"/>
          </a:xfrm>
          <a:prstGeom prst="rect">
            <a:avLst/>
          </a:prstGeom>
          <a:noFill/>
        </p:spPr>
        <p:txBody>
          <a:bodyPr wrap="square" rtlCol="0">
            <a:spAutoFit/>
          </a:bodyPr>
          <a:lstStyle/>
          <a:p>
            <a:pPr>
              <a:buFont typeface="Wingdings" pitchFamily="2" charset="2"/>
              <a:buChar char="Ø"/>
            </a:pPr>
            <a:r>
              <a:rPr lang="en-US" sz="2200" b="1" dirty="0">
                <a:latin typeface="Times New Roman" pitchFamily="18" charset="0"/>
                <a:cs typeface="Times New Roman" pitchFamily="18" charset="0"/>
              </a:rPr>
              <a:t>Speed:</a:t>
            </a:r>
          </a:p>
          <a:p>
            <a:r>
              <a:rPr lang="en-US" sz="2200" b="1" dirty="0">
                <a:latin typeface="Times New Roman" pitchFamily="18" charset="0"/>
                <a:cs typeface="Times New Roman" pitchFamily="18" charset="0"/>
              </a:rPr>
              <a:t> </a:t>
            </a:r>
            <a:r>
              <a:rPr lang="en-IN" sz="2200" dirty="0">
                <a:latin typeface="Times New Roman" pitchFamily="18" charset="0"/>
                <a:cs typeface="Times New Roman" pitchFamily="18" charset="0"/>
              </a:rPr>
              <a:t>A powerful computer is capable of performing about 3-4 million simple instructions per second.</a:t>
            </a:r>
          </a:p>
          <a:p>
            <a:pPr>
              <a:buFont typeface="Wingdings" pitchFamily="2" charset="2"/>
              <a:buChar char="Ø"/>
            </a:pPr>
            <a:endParaRPr lang="en-US" sz="2200" dirty="0">
              <a:latin typeface="Times New Roman" pitchFamily="18" charset="0"/>
              <a:cs typeface="Times New Roman" pitchFamily="18" charset="0"/>
            </a:endParaRPr>
          </a:p>
          <a:p>
            <a:pPr marL="0" lvl="2">
              <a:buFont typeface="Wingdings" pitchFamily="2" charset="2"/>
              <a:buChar char="Ø"/>
            </a:pPr>
            <a:r>
              <a:rPr lang="en-US" sz="2200" b="1" dirty="0">
                <a:latin typeface="Times New Roman" pitchFamily="18" charset="0"/>
                <a:cs typeface="Times New Roman" pitchFamily="18" charset="0"/>
              </a:rPr>
              <a:t>Accuracy</a:t>
            </a:r>
            <a:r>
              <a:rPr lang="en-US" sz="2200" dirty="0">
                <a:latin typeface="Times New Roman" pitchFamily="18" charset="0"/>
                <a:cs typeface="Times New Roman" pitchFamily="18" charset="0"/>
              </a:rPr>
              <a:t>: </a:t>
            </a:r>
          </a:p>
          <a:p>
            <a:pPr marL="0" lvl="2"/>
            <a:r>
              <a:rPr lang="en-US" sz="2200" dirty="0">
                <a:latin typeface="Times New Roman" pitchFamily="18" charset="0"/>
                <a:cs typeface="Times New Roman" pitchFamily="18" charset="0"/>
              </a:rPr>
              <a:t>Computers perform all jobs with 100% accuracy provided that correct input has been given.</a:t>
            </a:r>
            <a:endParaRPr lang="en-IN"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pPr>
              <a:buFont typeface="Wingdings" pitchFamily="2" charset="2"/>
              <a:buChar char="Ø"/>
            </a:pPr>
            <a:r>
              <a:rPr lang="en-US" sz="2200" b="1" dirty="0">
                <a:latin typeface="Times New Roman" pitchFamily="18" charset="0"/>
                <a:cs typeface="Times New Roman" pitchFamily="18" charset="0"/>
              </a:rPr>
              <a:t>Diligence</a:t>
            </a:r>
            <a:r>
              <a:rPr lang="en-US" sz="2200" dirty="0">
                <a:latin typeface="Times New Roman" pitchFamily="18" charset="0"/>
                <a:cs typeface="Times New Roman" pitchFamily="18" charset="0"/>
              </a:rPr>
              <a:t>:</a:t>
            </a:r>
          </a:p>
          <a:p>
            <a:r>
              <a:rPr lang="en-IN" sz="2200" dirty="0">
                <a:latin typeface="Times New Roman" pitchFamily="18" charset="0"/>
                <a:cs typeface="Times New Roman" pitchFamily="18" charset="0"/>
              </a:rPr>
              <a:t>computers are highly consistent. They do not suffer from human traits of boredom and tiredness resulting in lack of concentration. Computers, therefore, are better than human beings in performing voluminous and repetitive jobs.</a:t>
            </a:r>
          </a:p>
          <a:p>
            <a:endParaRPr lang="en-US" sz="2200" dirty="0">
              <a:latin typeface="Times New Roman" pitchFamily="18" charset="0"/>
              <a:cs typeface="Times New Roman" pitchFamily="18" charset="0"/>
            </a:endParaRPr>
          </a:p>
          <a:p>
            <a:pPr marL="0" lvl="2">
              <a:buFont typeface="Wingdings" pitchFamily="2" charset="2"/>
              <a:buChar char="Ø"/>
            </a:pPr>
            <a:r>
              <a:rPr lang="en-US" sz="2200" b="1" dirty="0">
                <a:latin typeface="Times New Roman" pitchFamily="18" charset="0"/>
                <a:cs typeface="Times New Roman" pitchFamily="18" charset="0"/>
              </a:rPr>
              <a:t> versatility:</a:t>
            </a:r>
          </a:p>
          <a:p>
            <a:pPr marL="0" lvl="2"/>
            <a:r>
              <a:rPr lang="en-US" sz="2200" dirty="0">
                <a:latin typeface="Times New Roman" pitchFamily="18" charset="0"/>
                <a:cs typeface="Times New Roman" pitchFamily="18" charset="0"/>
              </a:rPr>
              <a:t>The presence of computers can be seen in almost every sphere – Railway/Air reservation, Banks, Hotels, Weather forecasting and many more.</a:t>
            </a:r>
            <a:endParaRPr lang="en-IN" sz="2200" dirty="0">
              <a:latin typeface="Times New Roman" pitchFamily="18" charset="0"/>
              <a:cs typeface="Times New Roman" pitchFamily="18" charset="0"/>
            </a:endParaRPr>
          </a:p>
          <a:p>
            <a:pPr>
              <a:buFont typeface="Wingdings" pitchFamily="2" charset="2"/>
              <a:buChar char="Ø"/>
            </a:pPr>
            <a:endParaRPr lang="en-US" sz="2200" dirty="0">
              <a:latin typeface="Times New Roman" pitchFamily="18" charset="0"/>
              <a:cs typeface="Times New Roman" pitchFamily="18" charset="0"/>
            </a:endParaRPr>
          </a:p>
          <a:p>
            <a:pPr>
              <a:buFont typeface="Wingdings" pitchFamily="2" charset="2"/>
              <a:buChar char="Ø"/>
            </a:pP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storage capacity</a:t>
            </a:r>
            <a:r>
              <a:rPr lang="en-US" sz="2200" dirty="0">
                <a:latin typeface="Times New Roman" pitchFamily="18" charset="0"/>
                <a:cs typeface="Times New Roman" pitchFamily="18" charset="0"/>
              </a:rPr>
              <a:t>.</a:t>
            </a:r>
            <a:r>
              <a:rPr lang="en-IN" sz="2200" dirty="0">
                <a:latin typeface="Times New Roman" pitchFamily="18" charset="0"/>
                <a:cs typeface="Times New Roman" pitchFamily="18" charset="0"/>
              </a:rPr>
              <a:t> Today’s computers can store large volumes of data</a:t>
            </a:r>
            <a:br>
              <a:rPr lang="en-IN" sz="2200" dirty="0">
                <a:latin typeface="Times New Roman" pitchFamily="18" charset="0"/>
                <a:cs typeface="Times New Roman" pitchFamily="18" charset="0"/>
              </a:rPr>
            </a:br>
            <a:endParaRPr lang="en-IN" sz="22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32</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pPr>
            <a:endParaRPr sz="2800" dirty="0"/>
          </a:p>
        </p:txBody>
      </p:sp>
      <p:sp>
        <p:nvSpPr>
          <p:cNvPr id="9" name="Rectangle 8"/>
          <p:cNvSpPr/>
          <p:nvPr/>
        </p:nvSpPr>
        <p:spPr>
          <a:xfrm>
            <a:off x="179512" y="836712"/>
            <a:ext cx="8964488" cy="830997"/>
          </a:xfrm>
          <a:prstGeom prst="rect">
            <a:avLst/>
          </a:prstGeom>
        </p:spPr>
        <p:txBody>
          <a:bodyPr wrap="square">
            <a:spAutoFit/>
          </a:bodyPr>
          <a:lstStyle/>
          <a:p>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
        <p:nvSpPr>
          <p:cNvPr id="1658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66775" algn="l"/>
                <a:tab pos="1730375" algn="l"/>
                <a:tab pos="2181225" algn="l"/>
                <a:tab pos="2722563" algn="l"/>
                <a:tab pos="3300413"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CustomShape 3"/>
          <p:cNvSpPr/>
          <p:nvPr/>
        </p:nvSpPr>
        <p:spPr>
          <a:xfrm>
            <a:off x="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US" sz="4400" b="1" dirty="0"/>
              <a:t>Modes of operations</a:t>
            </a:r>
            <a:r>
              <a:rPr lang="en-US" sz="3200" b="1" dirty="0"/>
              <a:t>.</a:t>
            </a:r>
            <a:endParaRPr lang="en-IN" sz="3200" dirty="0"/>
          </a:p>
        </p:txBody>
      </p:sp>
      <p:sp>
        <p:nvSpPr>
          <p:cNvPr id="13" name="TextBox 12"/>
          <p:cNvSpPr txBox="1"/>
          <p:nvPr/>
        </p:nvSpPr>
        <p:spPr>
          <a:xfrm>
            <a:off x="0" y="764704"/>
            <a:ext cx="9144000" cy="5970865"/>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Following are the various types of computing environments...</a:t>
            </a:r>
          </a:p>
          <a:p>
            <a:pPr marL="1028700" lvl="1" indent="-571500">
              <a:lnSpc>
                <a:spcPct val="200000"/>
              </a:lnSpc>
              <a:buFont typeface="Arial" panose="020B0604020202020204" pitchFamily="34" charset="0"/>
              <a:buChar char="•"/>
            </a:pPr>
            <a:r>
              <a:rPr lang="en-IN" sz="3600" dirty="0">
                <a:solidFill>
                  <a:srgbClr val="0070C0"/>
                </a:solidFill>
                <a:latin typeface="Times New Roman" panose="02020603050405020304" pitchFamily="18" charset="0"/>
                <a:cs typeface="Times New Roman" panose="02020603050405020304" pitchFamily="18" charset="0"/>
              </a:rPr>
              <a:t>Personal Computing Environment</a:t>
            </a:r>
          </a:p>
          <a:p>
            <a:pPr marL="1028700" lvl="1" indent="-571500">
              <a:lnSpc>
                <a:spcPct val="200000"/>
              </a:lnSpc>
              <a:buFont typeface="Arial" panose="020B0604020202020204" pitchFamily="34" charset="0"/>
              <a:buChar char="•"/>
            </a:pPr>
            <a:r>
              <a:rPr lang="en-IN" sz="3600" dirty="0">
                <a:solidFill>
                  <a:srgbClr val="0070C0"/>
                </a:solidFill>
                <a:latin typeface="Times New Roman" panose="02020603050405020304" pitchFamily="18" charset="0"/>
                <a:cs typeface="Times New Roman" panose="02020603050405020304" pitchFamily="18" charset="0"/>
              </a:rPr>
              <a:t>Time Sharing Computing Environment</a:t>
            </a:r>
          </a:p>
          <a:p>
            <a:pPr marL="1028700" lvl="1" indent="-571500">
              <a:lnSpc>
                <a:spcPct val="200000"/>
              </a:lnSpc>
              <a:buFont typeface="Arial" panose="020B0604020202020204" pitchFamily="34" charset="0"/>
              <a:buChar char="•"/>
            </a:pPr>
            <a:r>
              <a:rPr lang="en-IN" sz="3600" dirty="0">
                <a:solidFill>
                  <a:srgbClr val="0070C0"/>
                </a:solidFill>
                <a:latin typeface="Times New Roman" panose="02020603050405020304" pitchFamily="18" charset="0"/>
                <a:cs typeface="Times New Roman" panose="02020603050405020304" pitchFamily="18" charset="0"/>
              </a:rPr>
              <a:t>Client Server Computing Environment</a:t>
            </a:r>
          </a:p>
          <a:p>
            <a:pPr marL="1028700" lvl="1" indent="-571500">
              <a:lnSpc>
                <a:spcPct val="200000"/>
              </a:lnSpc>
              <a:buFont typeface="Arial" panose="020B0604020202020204" pitchFamily="34" charset="0"/>
              <a:buChar char="•"/>
            </a:pPr>
            <a:r>
              <a:rPr lang="en-IN" sz="3600" dirty="0">
                <a:solidFill>
                  <a:srgbClr val="0070C0"/>
                </a:solidFill>
                <a:latin typeface="Times New Roman" panose="02020603050405020304" pitchFamily="18" charset="0"/>
                <a:cs typeface="Times New Roman" panose="02020603050405020304" pitchFamily="18" charset="0"/>
              </a:rPr>
              <a:t>Distributed Computing Environment</a:t>
            </a:r>
          </a:p>
          <a:p>
            <a:pPr>
              <a:buFont typeface="Wingdings" pitchFamily="2" charset="2"/>
              <a:buChar char="Ø"/>
            </a:pPr>
            <a:endParaRPr lang="en-IN" sz="22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33</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pPr>
            <a:endParaRPr sz="2800" dirty="0"/>
          </a:p>
        </p:txBody>
      </p:sp>
      <p:sp>
        <p:nvSpPr>
          <p:cNvPr id="9" name="Rectangle 8"/>
          <p:cNvSpPr/>
          <p:nvPr/>
        </p:nvSpPr>
        <p:spPr>
          <a:xfrm>
            <a:off x="179512" y="836712"/>
            <a:ext cx="8964488" cy="830997"/>
          </a:xfrm>
          <a:prstGeom prst="rect">
            <a:avLst/>
          </a:prstGeom>
        </p:spPr>
        <p:txBody>
          <a:bodyPr wrap="square">
            <a:spAutoFit/>
          </a:bodyPr>
          <a:lstStyle/>
          <a:p>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
        <p:nvSpPr>
          <p:cNvPr id="1658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66775" algn="l"/>
                <a:tab pos="1730375" algn="l"/>
                <a:tab pos="2181225" algn="l"/>
                <a:tab pos="2722563" algn="l"/>
                <a:tab pos="3300413"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 name="Content Placeholder 3"/>
          <p:cNvPicPr>
            <a:picLocks noChangeAspect="1"/>
          </p:cNvPicPr>
          <p:nvPr/>
        </p:nvPicPr>
        <p:blipFill>
          <a:blip r:embed="rId2" cstate="print"/>
          <a:stretch>
            <a:fillRect/>
          </a:stretch>
        </p:blipFill>
        <p:spPr>
          <a:xfrm>
            <a:off x="0" y="764704"/>
            <a:ext cx="9144001" cy="6093295"/>
          </a:xfrm>
          <a:prstGeom prst="rect">
            <a:avLst/>
          </a:prstGeom>
          <a:ln>
            <a:solidFill>
              <a:srgbClr val="C00000"/>
            </a:solidFill>
          </a:ln>
        </p:spPr>
      </p:pic>
      <p:sp>
        <p:nvSpPr>
          <p:cNvPr id="11"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US" sz="4400" b="1" dirty="0"/>
              <a:t>Modes of operations</a:t>
            </a:r>
            <a:r>
              <a:rPr lang="en-US" sz="3200" b="1" dirty="0"/>
              <a:t>.</a:t>
            </a:r>
            <a:endParaRPr lang="en-IN" sz="32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34</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pPr>
            <a:endParaRPr sz="2800" dirty="0"/>
          </a:p>
        </p:txBody>
      </p:sp>
      <p:sp>
        <p:nvSpPr>
          <p:cNvPr id="9" name="Rectangle 8"/>
          <p:cNvSpPr/>
          <p:nvPr/>
        </p:nvSpPr>
        <p:spPr>
          <a:xfrm>
            <a:off x="179512" y="836712"/>
            <a:ext cx="8964488" cy="830997"/>
          </a:xfrm>
          <a:prstGeom prst="rect">
            <a:avLst/>
          </a:prstGeom>
        </p:spPr>
        <p:txBody>
          <a:bodyPr wrap="square">
            <a:spAutoFit/>
          </a:bodyPr>
          <a:lstStyle/>
          <a:p>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
        <p:nvSpPr>
          <p:cNvPr id="1658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66775" algn="l"/>
                <a:tab pos="1730375" algn="l"/>
                <a:tab pos="2181225" algn="l"/>
                <a:tab pos="2722563" algn="l"/>
                <a:tab pos="3300413"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US" sz="4400" b="1" dirty="0"/>
              <a:t>Modes of operations.</a:t>
            </a:r>
            <a:endParaRPr lang="en-IN" sz="4400" dirty="0"/>
          </a:p>
        </p:txBody>
      </p:sp>
      <p:pic>
        <p:nvPicPr>
          <p:cNvPr id="12" name="Content Placeholder 4"/>
          <p:cNvPicPr>
            <a:picLocks noChangeAspect="1"/>
          </p:cNvPicPr>
          <p:nvPr/>
        </p:nvPicPr>
        <p:blipFill>
          <a:blip r:embed="rId2" cstate="print"/>
          <a:stretch>
            <a:fillRect/>
          </a:stretch>
        </p:blipFill>
        <p:spPr>
          <a:xfrm>
            <a:off x="0" y="836712"/>
            <a:ext cx="8964488" cy="6021288"/>
          </a:xfrm>
          <a:prstGeom prst="rect">
            <a:avLst/>
          </a:prstGeom>
          <a:ln>
            <a:solidFill>
              <a:srgbClr val="C00000"/>
            </a:solid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35</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pPr>
            <a:endParaRPr sz="2800" dirty="0"/>
          </a:p>
        </p:txBody>
      </p:sp>
      <p:sp>
        <p:nvSpPr>
          <p:cNvPr id="9" name="Rectangle 8"/>
          <p:cNvSpPr/>
          <p:nvPr/>
        </p:nvSpPr>
        <p:spPr>
          <a:xfrm>
            <a:off x="179512" y="836712"/>
            <a:ext cx="8964488" cy="830997"/>
          </a:xfrm>
          <a:prstGeom prst="rect">
            <a:avLst/>
          </a:prstGeom>
        </p:spPr>
        <p:txBody>
          <a:bodyPr wrap="square">
            <a:spAutoFit/>
          </a:bodyPr>
          <a:lstStyle/>
          <a:p>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
        <p:nvSpPr>
          <p:cNvPr id="1658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66775" algn="l"/>
                <a:tab pos="1730375" algn="l"/>
                <a:tab pos="2181225" algn="l"/>
                <a:tab pos="2722563" algn="l"/>
                <a:tab pos="3300413"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US" sz="4400" b="1" dirty="0"/>
              <a:t>Modes of operations.</a:t>
            </a:r>
            <a:endParaRPr lang="en-IN" sz="4400" dirty="0"/>
          </a:p>
        </p:txBody>
      </p:sp>
      <p:pic>
        <p:nvPicPr>
          <p:cNvPr id="12" name="Content Placeholder 3"/>
          <p:cNvPicPr>
            <a:picLocks noChangeAspect="1"/>
          </p:cNvPicPr>
          <p:nvPr/>
        </p:nvPicPr>
        <p:blipFill>
          <a:blip r:embed="rId2" cstate="print"/>
          <a:stretch>
            <a:fillRect/>
          </a:stretch>
        </p:blipFill>
        <p:spPr>
          <a:xfrm>
            <a:off x="0" y="764704"/>
            <a:ext cx="9144000" cy="6093296"/>
          </a:xfrm>
          <a:prstGeom prst="rect">
            <a:avLst/>
          </a:prstGeom>
          <a:ln>
            <a:solidFill>
              <a:srgbClr val="C00000"/>
            </a:solid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36</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pPr>
            <a:endParaRPr sz="2800" dirty="0"/>
          </a:p>
        </p:txBody>
      </p:sp>
      <p:sp>
        <p:nvSpPr>
          <p:cNvPr id="9" name="Rectangle 8"/>
          <p:cNvSpPr/>
          <p:nvPr/>
        </p:nvSpPr>
        <p:spPr>
          <a:xfrm>
            <a:off x="179512" y="836712"/>
            <a:ext cx="8964488" cy="830997"/>
          </a:xfrm>
          <a:prstGeom prst="rect">
            <a:avLst/>
          </a:prstGeom>
        </p:spPr>
        <p:txBody>
          <a:bodyPr wrap="square">
            <a:spAutoFit/>
          </a:bodyPr>
          <a:lstStyle/>
          <a:p>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
        <p:nvSpPr>
          <p:cNvPr id="1658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66775" algn="l"/>
                <a:tab pos="1730375" algn="l"/>
                <a:tab pos="2181225" algn="l"/>
                <a:tab pos="2722563" algn="l"/>
                <a:tab pos="3300413"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US" sz="3200" b="1" dirty="0"/>
              <a:t>Modes of operations.</a:t>
            </a:r>
            <a:endParaRPr lang="en-IN" sz="3200" dirty="0"/>
          </a:p>
        </p:txBody>
      </p:sp>
      <p:pic>
        <p:nvPicPr>
          <p:cNvPr id="12" name="Content Placeholder 4"/>
          <p:cNvPicPr>
            <a:picLocks noChangeAspect="1"/>
          </p:cNvPicPr>
          <p:nvPr/>
        </p:nvPicPr>
        <p:blipFill>
          <a:blip r:embed="rId2" cstate="print"/>
          <a:stretch>
            <a:fillRect/>
          </a:stretch>
        </p:blipFill>
        <p:spPr>
          <a:xfrm>
            <a:off x="0" y="764704"/>
            <a:ext cx="9144000" cy="5760640"/>
          </a:xfrm>
          <a:prstGeom prst="rect">
            <a:avLst/>
          </a:prstGeom>
          <a:ln>
            <a:solidFill>
              <a:srgbClr val="C00000"/>
            </a:solid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323528" y="980728"/>
            <a:ext cx="8191822" cy="5196235"/>
          </a:xfrm>
          <a:prstGeom prst="rect">
            <a:avLst/>
          </a:prstGeom>
          <a:ln>
            <a:solidFill>
              <a:schemeClr val="tx1"/>
            </a:solidFill>
          </a:ln>
        </p:spPr>
        <p:txBody>
          <a:bodyPr>
            <a:normAutofit/>
          </a:bodyPr>
          <a:lstStyle/>
          <a:p>
            <a:pPr lvl="0"/>
            <a:r>
              <a:rPr lang="en-US" sz="3200" dirty="0">
                <a:solidFill>
                  <a:srgbClr val="0070C0"/>
                </a:solidFill>
                <a:latin typeface="Times New Roman" panose="02020603050405020304" pitchFamily="18" charset="0"/>
                <a:cs typeface="Times New Roman" panose="02020603050405020304" pitchFamily="18" charset="0"/>
              </a:rPr>
              <a:t>L2:</a:t>
            </a:r>
          </a:p>
          <a:p>
            <a:pPr lvl="0"/>
            <a:endParaRPr lang="en-IN" sz="2800" dirty="0">
              <a:solidFill>
                <a:srgbClr val="0070C0"/>
              </a:solidFill>
              <a:latin typeface="Times New Roman" panose="02020603050405020304" pitchFamily="18" charset="0"/>
              <a:cs typeface="Times New Roman" panose="02020603050405020304" pitchFamily="18" charset="0"/>
            </a:endParaRPr>
          </a:p>
          <a:p>
            <a:pPr lvl="0"/>
            <a:r>
              <a:rPr lang="en-IN" sz="4400" dirty="0">
                <a:solidFill>
                  <a:srgbClr val="0070C0"/>
                </a:solidFill>
                <a:latin typeface="Times New Roman" panose="02020603050405020304" pitchFamily="18" charset="0"/>
                <a:cs typeface="Times New Roman" panose="02020603050405020304" pitchFamily="18" charset="0"/>
              </a:rPr>
              <a:t>1 Types of Programming Languages</a:t>
            </a:r>
          </a:p>
          <a:p>
            <a:pPr lvl="0"/>
            <a:r>
              <a:rPr lang="en-IN" sz="4400" dirty="0">
                <a:solidFill>
                  <a:srgbClr val="0070C0"/>
                </a:solidFill>
                <a:latin typeface="Times New Roman" panose="02020603050405020304" pitchFamily="18" charset="0"/>
                <a:cs typeface="Times New Roman" panose="02020603050405020304" pitchFamily="18" charset="0"/>
              </a:rPr>
              <a:t>2. Introduction to C</a:t>
            </a:r>
          </a:p>
          <a:p>
            <a:r>
              <a:rPr lang="en-IN" sz="4400" dirty="0">
                <a:solidFill>
                  <a:srgbClr val="0070C0"/>
                </a:solidFill>
                <a:latin typeface="Times New Roman" panose="02020603050405020304" pitchFamily="18" charset="0"/>
                <a:cs typeface="Times New Roman" panose="02020603050405020304" pitchFamily="18" charset="0"/>
              </a:rPr>
              <a:t>3. Algorithms &amp; Flowcharts</a:t>
            </a:r>
          </a:p>
          <a:p>
            <a:pPr lvl="0"/>
            <a:r>
              <a:rPr lang="en-IN" sz="4400" dirty="0" err="1">
                <a:solidFill>
                  <a:srgbClr val="0070C0"/>
                </a:solidFill>
                <a:latin typeface="Times New Roman" panose="02020603050405020304" pitchFamily="18" charset="0"/>
                <a:cs typeface="Times New Roman" panose="02020603050405020304" pitchFamily="18" charset="0"/>
              </a:rPr>
              <a:t>Pseudocode</a:t>
            </a:r>
            <a:r>
              <a:rPr lang="en-IN" sz="4400" dirty="0">
                <a:solidFill>
                  <a:srgbClr val="0070C0"/>
                </a:solidFill>
                <a:latin typeface="Times New Roman" panose="02020603050405020304" pitchFamily="18" charset="0"/>
                <a:cs typeface="Times New Roman" panose="02020603050405020304" pitchFamily="18" charset="0"/>
              </a:rPr>
              <a:t>.</a:t>
            </a:r>
          </a:p>
          <a:p>
            <a:pPr lvl="0"/>
            <a:r>
              <a:rPr lang="en-IN" sz="4400" dirty="0">
                <a:solidFill>
                  <a:schemeClr val="tx2">
                    <a:lumMod val="60000"/>
                    <a:lumOff val="40000"/>
                  </a:schemeClr>
                </a:solidFill>
              </a:rPr>
              <a:t>4. Program Development Steps.</a:t>
            </a:r>
          </a:p>
          <a:p>
            <a:pPr lvl="0"/>
            <a:r>
              <a:rPr lang="en-US" sz="4400" dirty="0">
                <a:solidFill>
                  <a:schemeClr val="tx2">
                    <a:lumMod val="60000"/>
                    <a:lumOff val="40000"/>
                  </a:schemeClr>
                </a:solidFill>
                <a:latin typeface="Times New Roman" panose="02020603050405020304" pitchFamily="18" charset="0"/>
                <a:cs typeface="Times New Roman" panose="02020603050405020304" pitchFamily="18" charset="0"/>
              </a:rPr>
              <a:t>5. Types of Errors</a:t>
            </a:r>
            <a:endParaRPr lang="en-IN" sz="4400" dirty="0">
              <a:solidFill>
                <a:schemeClr val="tx2">
                  <a:lumMod val="60000"/>
                  <a:lumOff val="40000"/>
                </a:schemeClr>
              </a:solidFill>
              <a:latin typeface="Times New Roman" panose="02020603050405020304" pitchFamily="18" charset="0"/>
              <a:cs typeface="Times New Roman" panose="02020603050405020304" pitchFamily="18" charset="0"/>
            </a:endParaRPr>
          </a:p>
          <a:p>
            <a:pPr lvl="0"/>
            <a:endParaRPr lang="en-IN" sz="2800" dirty="0">
              <a:solidFill>
                <a:srgbClr val="0070C0"/>
              </a:solidFill>
              <a:latin typeface="Times New Roman" panose="02020603050405020304" pitchFamily="18" charset="0"/>
              <a:cs typeface="Times New Roman" panose="02020603050405020304" pitchFamily="18" charset="0"/>
            </a:endParaRPr>
          </a:p>
        </p:txBody>
      </p:sp>
      <p:sp>
        <p:nvSpPr>
          <p:cNvPr id="5" name="Title 4"/>
          <p:cNvSpPr>
            <a:spLocks noGrp="1"/>
          </p:cNvSpPr>
          <p:nvPr>
            <p:ph type="title"/>
          </p:nvPr>
        </p:nvSpPr>
        <p:spPr/>
        <p:txBody>
          <a:bodyPr/>
          <a:lstStyle/>
          <a:p>
            <a:endParaRPr lang="en-IN"/>
          </a:p>
        </p:txBody>
      </p:sp>
      <p:sp>
        <p:nvSpPr>
          <p:cNvPr id="6" name="CustomShape 3"/>
          <p:cNvSpPr/>
          <p:nvPr/>
        </p:nvSpPr>
        <p:spPr>
          <a:xfrm>
            <a:off x="1080" y="0"/>
            <a:ext cx="9142920" cy="908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800" b="1" dirty="0">
                <a:solidFill>
                  <a:srgbClr val="000000"/>
                </a:solidFill>
                <a:latin typeface="Arial"/>
              </a:rPr>
              <a:t>UNIT-1</a:t>
            </a:r>
            <a:endParaRPr sz="4800" dirty="0"/>
          </a:p>
        </p:txBody>
      </p:sp>
    </p:spTree>
    <p:extLst>
      <p:ext uri="{BB962C8B-B14F-4D97-AF65-F5344CB8AC3E}">
        <p14:creationId xmlns:p14="http://schemas.microsoft.com/office/powerpoint/2010/main" val="3694024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US" sz="3200" b="1" dirty="0"/>
          </a:p>
          <a:p>
            <a:pPr lvl="1"/>
            <a:r>
              <a:rPr lang="en-US" sz="3200" b="1" dirty="0"/>
              <a:t>Types of programming Languages</a:t>
            </a:r>
            <a:r>
              <a:rPr lang="en-US" sz="3200" dirty="0"/>
              <a:t>.</a:t>
            </a:r>
            <a:endParaRPr lang="en-IN" sz="3200" dirty="0"/>
          </a:p>
          <a:p>
            <a:pPr lvl="1"/>
            <a:endParaRPr lang="en-IN" sz="3200" dirty="0"/>
          </a:p>
        </p:txBody>
      </p:sp>
      <p:sp>
        <p:nvSpPr>
          <p:cNvPr id="5" name="Rectangle 4"/>
          <p:cNvSpPr/>
          <p:nvPr/>
        </p:nvSpPr>
        <p:spPr>
          <a:xfrm>
            <a:off x="0" y="836712"/>
            <a:ext cx="8964488" cy="2677656"/>
          </a:xfrm>
          <a:prstGeom prst="rect">
            <a:avLst/>
          </a:prstGeom>
        </p:spPr>
        <p:txBody>
          <a:bodyPr wrap="square">
            <a:spAutoFit/>
          </a:bodyPr>
          <a:lstStyle/>
          <a:p>
            <a:r>
              <a:rPr lang="en-IN" sz="2400" dirty="0"/>
              <a:t>A programming language: The language used in the communication of computer instructions is known as the programming language.</a:t>
            </a:r>
          </a:p>
          <a:p>
            <a:endParaRPr lang="en-US" sz="2400" dirty="0"/>
          </a:p>
          <a:p>
            <a:r>
              <a:rPr lang="en-US" sz="2400" dirty="0"/>
              <a:t>There are three levels of programming languages are .</a:t>
            </a:r>
          </a:p>
          <a:p>
            <a:endParaRPr lang="en-US" sz="2400" dirty="0"/>
          </a:p>
          <a:p>
            <a:endParaRPr lang="en-IN" sz="2400" dirty="0"/>
          </a:p>
        </p:txBody>
      </p:sp>
      <p:pic>
        <p:nvPicPr>
          <p:cNvPr id="7" name="Picture 2" descr="Image result for classification of programming langu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40968"/>
            <a:ext cx="8716986" cy="28541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US" sz="3200" b="1" dirty="0"/>
              <a:t>Types of programming Languages</a:t>
            </a:r>
            <a:endParaRPr lang="en-IN" sz="3200" dirty="0"/>
          </a:p>
        </p:txBody>
      </p:sp>
      <p:sp>
        <p:nvSpPr>
          <p:cNvPr id="5" name="Rectangle 4"/>
          <p:cNvSpPr/>
          <p:nvPr/>
        </p:nvSpPr>
        <p:spPr>
          <a:xfrm>
            <a:off x="0" y="2852936"/>
            <a:ext cx="4572000" cy="4616648"/>
          </a:xfrm>
          <a:prstGeom prst="rect">
            <a:avLst/>
          </a:prstGeom>
        </p:spPr>
        <p:txBody>
          <a:bodyPr wrap="square">
            <a:spAutoFit/>
          </a:bodyPr>
          <a:lstStyle/>
          <a:p>
            <a:endParaRPr lang="en-IN"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Advantage :</a:t>
            </a:r>
            <a:endParaRPr lang="en-IN"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Execution is very fast since there is no need of conversion</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Disadvantage :</a:t>
            </a:r>
            <a:endParaRPr lang="en-IN"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Writing and reading programs in machine language is very difficult</a:t>
            </a:r>
            <a:endParaRPr lang="en-IN"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Machine instructions are difficult to remember</a:t>
            </a:r>
            <a:endParaRPr lang="en-IN" sz="24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lvl="0">
              <a:buFont typeface="Wingdings" pitchFamily="2" charset="2"/>
              <a:buChar char="Ø"/>
            </a:pPr>
            <a:endParaRPr lang="en-US" dirty="0"/>
          </a:p>
          <a:p>
            <a:pPr lvl="0">
              <a:buFont typeface="Wingdings" pitchFamily="2" charset="2"/>
              <a:buChar char="Ø"/>
            </a:pPr>
            <a:endParaRPr lang="en-IN" dirty="0"/>
          </a:p>
        </p:txBody>
      </p:sp>
      <p:pic>
        <p:nvPicPr>
          <p:cNvPr id="6" name="Picture 9" descr="Image result for classification of programming langu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9" y="2780928"/>
            <a:ext cx="4499992" cy="3687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908721"/>
            <a:ext cx="8460432" cy="2308324"/>
          </a:xfrm>
          <a:prstGeom prst="rect">
            <a:avLst/>
          </a:prstGeom>
          <a:noFill/>
        </p:spPr>
        <p:txBody>
          <a:bodyPr wrap="square" rtlCol="0">
            <a:spAutoFit/>
          </a:bodyPr>
          <a:lstStyle/>
          <a:p>
            <a:r>
              <a:rPr lang="en-US" sz="2400" b="1" dirty="0">
                <a:latin typeface="Times New Roman" pitchFamily="18" charset="0"/>
                <a:cs typeface="Times New Roman" pitchFamily="18" charset="0"/>
              </a:rPr>
              <a:t>Machine languages ( Low-level Languages)</a:t>
            </a:r>
          </a:p>
          <a:p>
            <a:endParaRPr lang="en-US"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A language that is directly understood by the computer without any translation is called machine languages. A machine language is string of 0s and 1s.</a:t>
            </a:r>
          </a:p>
          <a:p>
            <a:endParaRPr lang="en-IN" sz="24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95536" y="1052736"/>
            <a:ext cx="2606944" cy="468912"/>
          </a:xfrm>
          <a:prstGeom prst="rect">
            <a:avLst/>
          </a:prstGeom>
        </p:spPr>
        <p:txBody>
          <a:bodyPr lIns="90000" tIns="45000" rIns="90000" bIns="45000"/>
          <a:lstStyle/>
          <a:p>
            <a:pPr>
              <a:lnSpc>
                <a:spcPct val="100000"/>
              </a:lnSpc>
            </a:pPr>
            <a:r>
              <a:rPr lang="en-US" sz="3200" b="1" dirty="0">
                <a:solidFill>
                  <a:srgbClr val="000000"/>
                </a:solidFill>
                <a:latin typeface="Times New Roman" pitchFamily="18" charset="0"/>
                <a:cs typeface="Times New Roman" pitchFamily="18" charset="0"/>
              </a:rPr>
              <a:t>Objectives </a:t>
            </a:r>
            <a:endParaRPr sz="3200" dirty="0">
              <a:latin typeface="Times New Roman" pitchFamily="18" charset="0"/>
              <a:cs typeface="Times New Roman" pitchFamily="18" charset="0"/>
            </a:endParaRPr>
          </a:p>
        </p:txBody>
      </p:sp>
      <p:sp>
        <p:nvSpPr>
          <p:cNvPr id="142" name="CustomShape 2"/>
          <p:cNvSpPr/>
          <p:nvPr/>
        </p:nvSpPr>
        <p:spPr>
          <a:xfrm>
            <a:off x="8039160" y="6400800"/>
            <a:ext cx="183240" cy="365760"/>
          </a:xfrm>
          <a:prstGeom prst="rect">
            <a:avLst/>
          </a:prstGeom>
        </p:spPr>
        <p:txBody>
          <a:bodyPr/>
          <a:lstStyle/>
          <a:p>
            <a:endParaRPr lang="en-IN"/>
          </a:p>
        </p:txBody>
      </p:sp>
      <p:sp>
        <p:nvSpPr>
          <p:cNvPr id="143" name="CustomShape 3"/>
          <p:cNvSpPr/>
          <p:nvPr/>
        </p:nvSpPr>
        <p:spPr>
          <a:xfrm>
            <a:off x="1080" y="0"/>
            <a:ext cx="9142920" cy="908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800" b="1" dirty="0">
                <a:solidFill>
                  <a:srgbClr val="000000"/>
                </a:solidFill>
                <a:latin typeface="Arial"/>
              </a:rPr>
              <a:t>UNIT-1</a:t>
            </a:r>
            <a:endParaRPr sz="4800" dirty="0"/>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4</a:t>
            </a:fld>
            <a:endParaRPr/>
          </a:p>
        </p:txBody>
      </p:sp>
      <p:sp>
        <p:nvSpPr>
          <p:cNvPr id="145" name="CustomShape 5"/>
          <p:cNvSpPr/>
          <p:nvPr/>
        </p:nvSpPr>
        <p:spPr>
          <a:xfrm>
            <a:off x="380880" y="1628800"/>
            <a:ext cx="8228520" cy="5551760"/>
          </a:xfrm>
          <a:prstGeom prst="rect">
            <a:avLst/>
          </a:prstGeom>
        </p:spPr>
        <p:txBody>
          <a:bodyPr lIns="90000" tIns="45000" rIns="90000" bIns="45000"/>
          <a:lstStyle/>
          <a:p>
            <a:pPr>
              <a:lnSpc>
                <a:spcPct val="150000"/>
              </a:lnSpc>
            </a:pPr>
            <a:r>
              <a:rPr lang="en-US" sz="2800" b="1" dirty="0">
                <a:solidFill>
                  <a:srgbClr val="000000"/>
                </a:solidFill>
                <a:latin typeface="Times New Roman" pitchFamily="18" charset="0"/>
                <a:cs typeface="Times New Roman" pitchFamily="18" charset="0"/>
              </a:rPr>
              <a:t>At the end of the unit student will </a:t>
            </a:r>
          </a:p>
          <a:p>
            <a:pPr>
              <a:lnSpc>
                <a:spcPct val="150000"/>
              </a:lnSpc>
              <a:buFont typeface="Arial"/>
              <a:buChar char="•"/>
            </a:pPr>
            <a:r>
              <a:rPr lang="en-US" sz="2800" b="1" dirty="0">
                <a:solidFill>
                  <a:srgbClr val="000000"/>
                </a:solidFill>
                <a:latin typeface="Times New Roman" pitchFamily="18" charset="0"/>
                <a:cs typeface="Times New Roman" pitchFamily="18" charset="0"/>
              </a:rPr>
              <a:t>Understand about introductory concepts about computer</a:t>
            </a:r>
          </a:p>
          <a:p>
            <a:pPr>
              <a:lnSpc>
                <a:spcPct val="150000"/>
              </a:lnSpc>
              <a:buFont typeface="Arial"/>
              <a:buChar char="•"/>
            </a:pPr>
            <a:r>
              <a:rPr lang="en-US" sz="2800" b="1" dirty="0">
                <a:solidFill>
                  <a:srgbClr val="000000"/>
                </a:solidFill>
                <a:latin typeface="Times New Roman" pitchFamily="18" charset="0"/>
                <a:cs typeface="Times New Roman" pitchFamily="18" charset="0"/>
              </a:rPr>
              <a:t>Understand about Algorithms , flowchart and Pseudo code</a:t>
            </a:r>
          </a:p>
          <a:p>
            <a:pPr>
              <a:lnSpc>
                <a:spcPct val="150000"/>
              </a:lnSpc>
              <a:buFont typeface="Arial"/>
              <a:buChar char="•"/>
            </a:pPr>
            <a:r>
              <a:rPr lang="en-US" sz="2800" b="1" dirty="0">
                <a:solidFill>
                  <a:srgbClr val="000000"/>
                </a:solidFill>
                <a:latin typeface="Times New Roman" pitchFamily="18" charset="0"/>
                <a:cs typeface="Times New Roman" pitchFamily="18" charset="0"/>
              </a:rPr>
              <a:t>Understand the basic structure of a program in C . </a:t>
            </a:r>
            <a:endParaRPr sz="2800" b="1" dirty="0">
              <a:latin typeface="Times New Roman" pitchFamily="18" charset="0"/>
              <a:cs typeface="Times New Roman" pitchFamily="18" charset="0"/>
            </a:endParaRPr>
          </a:p>
          <a:p>
            <a:pPr>
              <a:lnSpc>
                <a:spcPct val="150000"/>
              </a:lnSpc>
              <a:buFont typeface="Arial"/>
              <a:buChar char="•"/>
            </a:pPr>
            <a:r>
              <a:rPr lang="en-US" sz="2800" b="1" dirty="0">
                <a:solidFill>
                  <a:srgbClr val="000000"/>
                </a:solidFill>
                <a:latin typeface="Times New Roman" pitchFamily="18" charset="0"/>
                <a:cs typeface="Times New Roman" pitchFamily="18" charset="0"/>
              </a:rPr>
              <a:t>Obtain a preliminary idea of the keywords in C.</a:t>
            </a:r>
          </a:p>
          <a:p>
            <a:pPr>
              <a:lnSpc>
                <a:spcPct val="150000"/>
              </a:lnSpc>
              <a:buFont typeface="Arial"/>
              <a:buChar char="•"/>
            </a:pPr>
            <a:r>
              <a:rPr lang="en-IN" sz="2800" b="1" dirty="0">
                <a:solidFill>
                  <a:srgbClr val="000000"/>
                </a:solidFill>
                <a:latin typeface="Times New Roman" pitchFamily="18" charset="0"/>
                <a:cs typeface="Times New Roman" pitchFamily="18" charset="0"/>
              </a:rPr>
              <a:t>Learn the data types, variables, constants, </a:t>
            </a:r>
            <a:endParaRPr lang="en-IN" sz="2800" b="1" dirty="0">
              <a:latin typeface="Times New Roman" pitchFamily="18" charset="0"/>
              <a:cs typeface="Times New Roman" pitchFamily="18" charset="0"/>
            </a:endParaRPr>
          </a:p>
          <a:p>
            <a:pPr>
              <a:lnSpc>
                <a:spcPct val="150000"/>
              </a:lnSpc>
              <a:buFont typeface="Arial"/>
              <a:buChar char="•"/>
            </a:pPr>
            <a:endParaRPr sz="28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3"/>
          <p:cNvSpPr/>
          <p:nvPr/>
        </p:nvSpPr>
        <p:spPr>
          <a:xfrm>
            <a:off x="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US" sz="2000" b="1" dirty="0"/>
              <a:t>Types of programming Languages</a:t>
            </a:r>
            <a:endParaRPr lang="en-IN" sz="2000" dirty="0"/>
          </a:p>
        </p:txBody>
      </p:sp>
      <p:sp>
        <p:nvSpPr>
          <p:cNvPr id="5" name="Rectangle 4"/>
          <p:cNvSpPr/>
          <p:nvPr/>
        </p:nvSpPr>
        <p:spPr>
          <a:xfrm>
            <a:off x="0" y="2924944"/>
            <a:ext cx="5364088" cy="4401205"/>
          </a:xfrm>
          <a:prstGeom prst="rect">
            <a:avLst/>
          </a:prstGeom>
        </p:spPr>
        <p:txBody>
          <a:bodyPr wrap="square">
            <a:spAutoFit/>
          </a:bodyPr>
          <a:lstStyle/>
          <a:p>
            <a:r>
              <a:rPr lang="en-US" altLang="ko-KR" sz="2000" b="1" dirty="0">
                <a:latin typeface="Times New Roman" panose="02020603050405020304" pitchFamily="18" charset="0"/>
                <a:ea typeface="Batang"/>
                <a:cs typeface="Times New Roman" panose="02020603050405020304" pitchFamily="18" charset="0"/>
              </a:rPr>
              <a:t>Advantage :</a:t>
            </a:r>
            <a:endParaRPr lang="en-US" altLang="ko-KR" sz="2000" b="1" dirty="0"/>
          </a:p>
          <a:p>
            <a:pPr lvl="0" eaLnBrk="0" fontAlgn="base" hangingPunct="0">
              <a:spcBef>
                <a:spcPct val="0"/>
              </a:spcBef>
              <a:spcAft>
                <a:spcPct val="0"/>
              </a:spcAft>
              <a:buFontTx/>
              <a:buChar char="•"/>
              <a:tabLst>
                <a:tab pos="457200" algn="l"/>
              </a:tabLst>
            </a:pPr>
            <a:r>
              <a:rPr lang="en-US" altLang="ko-KR" sz="2000" b="1" dirty="0">
                <a:latin typeface="Times New Roman" panose="02020603050405020304" pitchFamily="18" charset="0"/>
                <a:ea typeface="Batang"/>
                <a:cs typeface="Times New Roman" panose="02020603050405020304" pitchFamily="18" charset="0"/>
              </a:rPr>
              <a:t>Easy to read and </a:t>
            </a:r>
            <a:r>
              <a:rPr lang="en-US" altLang="ko-KR" sz="2000" b="1" dirty="0" err="1">
                <a:latin typeface="Times New Roman" panose="02020603050405020304" pitchFamily="18" charset="0"/>
                <a:ea typeface="Batang"/>
                <a:cs typeface="Times New Roman" panose="02020603050405020304" pitchFamily="18" charset="0"/>
              </a:rPr>
              <a:t>writeprograms</a:t>
            </a:r>
            <a:r>
              <a:rPr lang="en-US" altLang="ko-KR" sz="2000" b="1" dirty="0">
                <a:latin typeface="Times New Roman" panose="02020603050405020304" pitchFamily="18" charset="0"/>
                <a:ea typeface="Batang"/>
                <a:cs typeface="Times New Roman" panose="02020603050405020304" pitchFamily="18" charset="0"/>
              </a:rPr>
              <a:t> in assembly language when compared to machine language</a:t>
            </a:r>
            <a:endParaRPr lang="en-US" altLang="ko-KR" sz="2000" b="1" dirty="0"/>
          </a:p>
          <a:p>
            <a:pPr lvl="0" eaLnBrk="0" fontAlgn="base" hangingPunct="0">
              <a:spcBef>
                <a:spcPct val="0"/>
              </a:spcBef>
              <a:spcAft>
                <a:spcPct val="0"/>
              </a:spcAft>
              <a:buFontTx/>
              <a:buChar char="•"/>
              <a:tabLst>
                <a:tab pos="457200" algn="l"/>
              </a:tabLst>
            </a:pPr>
            <a:r>
              <a:rPr lang="en-US" altLang="ko-KR" sz="2000" b="1" dirty="0">
                <a:latin typeface="Times New Roman" panose="02020603050405020304" pitchFamily="18" charset="0"/>
                <a:ea typeface="Batang"/>
                <a:cs typeface="Times New Roman" panose="02020603050405020304" pitchFamily="18" charset="0"/>
              </a:rPr>
              <a:t>Mnemonics are easy to remember</a:t>
            </a:r>
          </a:p>
          <a:p>
            <a:pPr lvl="0" eaLnBrk="0" fontAlgn="base" hangingPunct="0">
              <a:spcBef>
                <a:spcPct val="0"/>
              </a:spcBef>
              <a:spcAft>
                <a:spcPct val="0"/>
              </a:spcAft>
              <a:tabLst>
                <a:tab pos="457200" algn="l"/>
              </a:tabLst>
            </a:pPr>
            <a:endParaRPr lang="en-US" altLang="ko-KR" sz="2000" b="1" dirty="0">
              <a:latin typeface="Times New Roman" panose="02020603050405020304" pitchFamily="18" charset="0"/>
              <a:ea typeface="Batang"/>
              <a:cs typeface="Times New Roman" panose="02020603050405020304" pitchFamily="18" charset="0"/>
            </a:endParaRPr>
          </a:p>
          <a:p>
            <a:pPr lvl="0" eaLnBrk="0" fontAlgn="base" hangingPunct="0">
              <a:spcBef>
                <a:spcPct val="0"/>
              </a:spcBef>
              <a:spcAft>
                <a:spcPct val="0"/>
              </a:spcAft>
              <a:tabLst>
                <a:tab pos="457200" algn="l"/>
              </a:tabLst>
            </a:pPr>
            <a:r>
              <a:rPr lang="en-US" altLang="ko-KR" sz="2000" b="1" dirty="0">
                <a:latin typeface="Times New Roman" panose="02020603050405020304" pitchFamily="18" charset="0"/>
                <a:ea typeface="Batang"/>
                <a:cs typeface="Times New Roman" panose="02020603050405020304" pitchFamily="18" charset="0"/>
              </a:rPr>
              <a:t>Disadvantage :</a:t>
            </a:r>
            <a:endParaRPr lang="en-US" altLang="ko-KR" sz="2000" b="1" dirty="0"/>
          </a:p>
          <a:p>
            <a:pPr lvl="0" eaLnBrk="0" fontAlgn="base" hangingPunct="0">
              <a:spcBef>
                <a:spcPct val="0"/>
              </a:spcBef>
              <a:spcAft>
                <a:spcPct val="0"/>
              </a:spcAft>
              <a:buFontTx/>
              <a:buChar char="•"/>
              <a:tabLst>
                <a:tab pos="457200" algn="l"/>
              </a:tabLst>
            </a:pPr>
            <a:r>
              <a:rPr lang="en-US" altLang="ko-KR" sz="2000" b="1" dirty="0">
                <a:latin typeface="Times New Roman" panose="02020603050405020304" pitchFamily="18" charset="0"/>
                <a:ea typeface="Batang"/>
                <a:cs typeface="Times New Roman" panose="02020603050405020304" pitchFamily="18" charset="0"/>
              </a:rPr>
              <a:t>Assembly programs are machine dependent</a:t>
            </a:r>
            <a:endParaRPr lang="en-US" altLang="ko-KR" sz="2000" b="1" dirty="0"/>
          </a:p>
          <a:p>
            <a:pPr lvl="0" eaLnBrk="0" fontAlgn="base" hangingPunct="0">
              <a:spcBef>
                <a:spcPct val="0"/>
              </a:spcBef>
              <a:spcAft>
                <a:spcPct val="0"/>
              </a:spcAft>
              <a:buFontTx/>
              <a:buChar char="•"/>
              <a:tabLst>
                <a:tab pos="457200" algn="l"/>
              </a:tabLst>
            </a:pPr>
            <a:r>
              <a:rPr lang="en-US" altLang="ko-KR" sz="2000" b="1" dirty="0">
                <a:latin typeface="Times New Roman" panose="02020603050405020304" pitchFamily="18" charset="0"/>
                <a:ea typeface="Batang"/>
                <a:cs typeface="Times New Roman" panose="02020603050405020304" pitchFamily="18" charset="0"/>
              </a:rPr>
              <a:t>Execution is slow since it needs conversion into machine language</a:t>
            </a:r>
            <a:endParaRPr lang="en-US" altLang="ko-KR" sz="2000" b="1" dirty="0"/>
          </a:p>
          <a:p>
            <a:pPr lvl="0" eaLnBrk="0" fontAlgn="base" hangingPunct="0">
              <a:spcBef>
                <a:spcPct val="0"/>
              </a:spcBef>
              <a:spcAft>
                <a:spcPct val="0"/>
              </a:spcAft>
              <a:buFontTx/>
              <a:buChar char="•"/>
              <a:tabLst>
                <a:tab pos="457200" algn="l"/>
              </a:tabLst>
            </a:pPr>
            <a:r>
              <a:rPr lang="en-US" altLang="ko-KR" sz="2000" b="1" dirty="0">
                <a:latin typeface="Times New Roman" panose="02020603050405020304" pitchFamily="18" charset="0"/>
                <a:ea typeface="Batang"/>
                <a:cs typeface="Times New Roman" panose="02020603050405020304" pitchFamily="18" charset="0"/>
              </a:rPr>
              <a:t>“Assembler” is used to convert </a:t>
            </a:r>
          </a:p>
          <a:p>
            <a:pPr lvl="0" eaLnBrk="0" fontAlgn="base" hangingPunct="0">
              <a:spcBef>
                <a:spcPct val="0"/>
              </a:spcBef>
              <a:spcAft>
                <a:spcPct val="0"/>
              </a:spcAft>
              <a:tabLst>
                <a:tab pos="457200" algn="l"/>
              </a:tabLst>
            </a:pPr>
            <a:r>
              <a:rPr lang="en-US" altLang="ko-KR" sz="2000" b="1" dirty="0">
                <a:latin typeface="Times New Roman" panose="02020603050405020304" pitchFamily="18" charset="0"/>
                <a:ea typeface="Batang"/>
                <a:cs typeface="Times New Roman" panose="02020603050405020304" pitchFamily="18" charset="0"/>
              </a:rPr>
              <a:t>assembly language program into  machine language.</a:t>
            </a:r>
            <a:endParaRPr lang="en-US" altLang="ko-KR" sz="2000" b="1" dirty="0"/>
          </a:p>
          <a:p>
            <a:pPr lvl="0"/>
            <a:endParaRPr lang="en-US" sz="2000" dirty="0"/>
          </a:p>
          <a:p>
            <a:pPr lvl="0"/>
            <a:endParaRPr lang="en-IN" sz="2000" dirty="0"/>
          </a:p>
        </p:txBody>
      </p:sp>
      <p:sp>
        <p:nvSpPr>
          <p:cNvPr id="7" name="TextBox 6"/>
          <p:cNvSpPr txBox="1"/>
          <p:nvPr/>
        </p:nvSpPr>
        <p:spPr>
          <a:xfrm>
            <a:off x="0" y="908720"/>
            <a:ext cx="9144000" cy="1938992"/>
          </a:xfrm>
          <a:prstGeom prst="rect">
            <a:avLst/>
          </a:prstGeom>
          <a:noFill/>
        </p:spPr>
        <p:txBody>
          <a:bodyPr wrap="square" rtlCol="0">
            <a:spAutoFit/>
          </a:bodyPr>
          <a:lstStyle/>
          <a:p>
            <a:pPr lvl="0" algn="just"/>
            <a:r>
              <a:rPr lang="en-US" sz="2000" b="1" dirty="0"/>
              <a:t>Assembly languages (Symbolic Languages)</a:t>
            </a:r>
          </a:p>
          <a:p>
            <a:pPr lvl="0" algn="just"/>
            <a:r>
              <a:rPr lang="en-US" sz="2000" dirty="0"/>
              <a:t>Assembly languages are just one level higher than machine </a:t>
            </a:r>
            <a:r>
              <a:rPr lang="en-US" sz="2000" dirty="0" err="1"/>
              <a:t>language.Assembly</a:t>
            </a:r>
            <a:r>
              <a:rPr lang="en-US" sz="2000" dirty="0"/>
              <a:t> language consists of special codes called </a:t>
            </a:r>
            <a:r>
              <a:rPr lang="en-US" sz="2000" i="1" dirty="0"/>
              <a:t>mnemonics </a:t>
            </a:r>
            <a:r>
              <a:rPr lang="en-US" sz="2000" dirty="0"/>
              <a:t>to represent the language instructions instead of 0’s and 1’s. The mnemonic code is also called as operation code or </a:t>
            </a:r>
            <a:r>
              <a:rPr lang="en-US" sz="2000" i="1" dirty="0" err="1"/>
              <a:t>opcode</a:t>
            </a:r>
            <a:r>
              <a:rPr lang="en-US" sz="2000" dirty="0"/>
              <a:t>.</a:t>
            </a:r>
            <a:endParaRPr lang="en-IN" sz="2000" dirty="0"/>
          </a:p>
          <a:p>
            <a:pPr algn="just"/>
            <a:r>
              <a:rPr lang="en-US" sz="2000" dirty="0"/>
              <a:t>For example, ADD, SUB, MUL, JMP, LOAD</a:t>
            </a:r>
            <a:endParaRPr lang="en-IN" sz="2000" dirty="0"/>
          </a:p>
        </p:txBody>
      </p:sp>
      <p:pic>
        <p:nvPicPr>
          <p:cNvPr id="8" name="Picture 7"/>
          <p:cNvPicPr>
            <a:picLocks noChangeAspect="1"/>
          </p:cNvPicPr>
          <p:nvPr/>
        </p:nvPicPr>
        <p:blipFill>
          <a:blip r:embed="rId2" cstate="print"/>
          <a:stretch>
            <a:fillRect/>
          </a:stretch>
        </p:blipFill>
        <p:spPr>
          <a:xfrm>
            <a:off x="5436096" y="2780928"/>
            <a:ext cx="3456384" cy="36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36712"/>
            <a:ext cx="9144000" cy="5878532"/>
          </a:xfrm>
          <a:prstGeom prst="rect">
            <a:avLst/>
          </a:prstGeom>
          <a:ln>
            <a:solidFill>
              <a:schemeClr val="accent1"/>
            </a:solidFill>
          </a:ln>
        </p:spPr>
        <p:txBody>
          <a:bodyPr wrap="square">
            <a:spAutoFit/>
          </a:bodyPr>
          <a:lstStyle/>
          <a:p>
            <a:r>
              <a:rPr lang="en-IN" sz="2400" b="1" dirty="0">
                <a:solidFill>
                  <a:srgbClr val="0070C0"/>
                </a:solidFill>
              </a:rPr>
              <a:t>High Level Languages</a:t>
            </a:r>
            <a:r>
              <a:rPr lang="en-IN" b="1" dirty="0"/>
              <a:t>: </a:t>
            </a:r>
            <a:r>
              <a:rPr lang="en-IN" dirty="0"/>
              <a:t>a high-level language is a computer programming language, designed for a specific job, and is easier to understand. For a computer to understand and run a program created with a high-level language, it must be compiled into machine language.</a:t>
            </a:r>
          </a:p>
          <a:p>
            <a:r>
              <a:rPr lang="en-US" dirty="0"/>
              <a:t>Ex. BASIC, C, C++, COBOL, FORTRAN, Java, Pascal, Perl, PHP, Python, Ruby and Visual Basic.</a:t>
            </a:r>
          </a:p>
          <a:p>
            <a:endParaRPr lang="en-US" dirty="0"/>
          </a:p>
          <a:p>
            <a:r>
              <a:rPr lang="en-US" sz="2800" b="1" dirty="0">
                <a:solidFill>
                  <a:srgbClr val="0070C0"/>
                </a:solidFill>
              </a:rPr>
              <a:t>Advantage</a:t>
            </a:r>
            <a:r>
              <a:rPr lang="en-US" sz="3200" b="1" dirty="0">
                <a:solidFill>
                  <a:srgbClr val="0070C0"/>
                </a:solidFill>
              </a:rPr>
              <a:t> :</a:t>
            </a:r>
            <a:endParaRPr lang="en-IN" sz="3200" dirty="0">
              <a:solidFill>
                <a:srgbClr val="0070C0"/>
              </a:solidFill>
            </a:endParaRPr>
          </a:p>
          <a:p>
            <a:r>
              <a:rPr lang="en-US" dirty="0" err="1"/>
              <a:t>i</a:t>
            </a:r>
            <a:r>
              <a:rPr lang="en-US" dirty="0"/>
              <a:t>) Machine independence i.e. programs are “Portable” i.e. programs can be moved from one system to another</a:t>
            </a:r>
            <a:endParaRPr lang="en-IN" dirty="0"/>
          </a:p>
          <a:p>
            <a:r>
              <a:rPr lang="en-US" dirty="0"/>
              <a:t>ii) Easy to learn and understand</a:t>
            </a:r>
            <a:endParaRPr lang="en-IN" dirty="0"/>
          </a:p>
          <a:p>
            <a:r>
              <a:rPr lang="en-US" dirty="0"/>
              <a:t>iii) Takes less time to write programs</a:t>
            </a:r>
          </a:p>
          <a:p>
            <a:endParaRPr lang="en-US" dirty="0"/>
          </a:p>
          <a:p>
            <a:endParaRPr lang="en-IN" dirty="0"/>
          </a:p>
          <a:p>
            <a:r>
              <a:rPr lang="en-US" sz="2800" b="1" dirty="0">
                <a:solidFill>
                  <a:srgbClr val="0070C0"/>
                </a:solidFill>
              </a:rPr>
              <a:t>Disadvantage </a:t>
            </a:r>
            <a:r>
              <a:rPr lang="en-US" sz="3200" b="1" dirty="0">
                <a:solidFill>
                  <a:srgbClr val="0070C0"/>
                </a:solidFill>
              </a:rPr>
              <a:t>:</a:t>
            </a:r>
            <a:endParaRPr lang="en-IN" sz="3200" dirty="0">
              <a:solidFill>
                <a:srgbClr val="0070C0"/>
              </a:solidFill>
            </a:endParaRPr>
          </a:p>
          <a:p>
            <a:pPr lvl="0"/>
            <a:r>
              <a:rPr lang="en-US" dirty="0"/>
              <a:t>High level language programs needs a translator for conversion into machine language</a:t>
            </a:r>
            <a:endParaRPr lang="en-IN" dirty="0"/>
          </a:p>
          <a:p>
            <a:pPr lvl="0"/>
            <a:r>
              <a:rPr lang="en-US" dirty="0"/>
              <a:t>‘Compilers’ (or) ‘Interpreters’ are used for converting high level language program into machine language..</a:t>
            </a:r>
            <a:endParaRPr lang="en-IN" dirty="0"/>
          </a:p>
          <a:p>
            <a:endParaRPr lang="en-IN" dirty="0"/>
          </a:p>
        </p:txBody>
      </p:sp>
      <p:pic>
        <p:nvPicPr>
          <p:cNvPr id="4" name="Picture 3"/>
          <p:cNvPicPr>
            <a:picLocks noChangeAspect="1"/>
          </p:cNvPicPr>
          <p:nvPr/>
        </p:nvPicPr>
        <p:blipFill>
          <a:blip r:embed="rId2" cstate="print"/>
          <a:stretch>
            <a:fillRect/>
          </a:stretch>
        </p:blipFill>
        <p:spPr>
          <a:xfrm>
            <a:off x="3995936" y="3717032"/>
            <a:ext cx="4844954" cy="1691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E14F8D2D-EDEA-4A9C-B98A-F68D4EFB1A7A}"/>
              </a:ext>
            </a:extLst>
          </p:cNvPr>
          <p:cNvSpPr txBox="1"/>
          <p:nvPr/>
        </p:nvSpPr>
        <p:spPr>
          <a:xfrm>
            <a:off x="-70338" y="0"/>
            <a:ext cx="4642338" cy="707886"/>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a:rPr>
              <a:t>Types of programming Languages</a:t>
            </a:r>
            <a:endParaRPr kumimoji="0" lang="en-IN" sz="2000" b="0" i="0" u="none" strike="noStrike" kern="1200" cap="none" spc="0" normalizeH="0" baseline="0" noProof="0" dirty="0">
              <a:ln>
                <a:noFill/>
              </a:ln>
              <a:solidFill>
                <a:prstClr val="black"/>
              </a:solidFill>
              <a:effectLst/>
              <a:uLnTx/>
              <a:uFillTx/>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IN" sz="3200" b="1" dirty="0"/>
              <a:t>Algorithm</a:t>
            </a:r>
          </a:p>
        </p:txBody>
      </p:sp>
      <p:sp>
        <p:nvSpPr>
          <p:cNvPr id="5" name="TextBox 4"/>
          <p:cNvSpPr txBox="1"/>
          <p:nvPr/>
        </p:nvSpPr>
        <p:spPr>
          <a:xfrm>
            <a:off x="0" y="836712"/>
            <a:ext cx="9144000" cy="6370975"/>
          </a:xfrm>
          <a:prstGeom prst="rect">
            <a:avLst/>
          </a:prstGeom>
          <a:noFill/>
        </p:spPr>
        <p:txBody>
          <a:bodyPr wrap="square" rtlCol="0">
            <a:spAutoFit/>
          </a:bodyPr>
          <a:lstStyle/>
          <a:p>
            <a:pPr>
              <a:buFont typeface="Wingdings" pitchFamily="2" charset="2"/>
              <a:buChar char="Ø"/>
            </a:pPr>
            <a:r>
              <a:rPr lang="en-US" sz="2400" dirty="0"/>
              <a:t>An algorithm is a finite set of step-by-step instructions to solve a problem. </a:t>
            </a:r>
          </a:p>
          <a:p>
            <a:endParaRPr lang="en-US" sz="2400" dirty="0"/>
          </a:p>
          <a:p>
            <a:r>
              <a:rPr lang="en-US" sz="2400" dirty="0"/>
              <a:t>The essential properties of an algorithm are:</a:t>
            </a:r>
          </a:p>
          <a:p>
            <a:endParaRPr lang="en-IN" sz="2400" dirty="0"/>
          </a:p>
          <a:p>
            <a:pPr lvl="0">
              <a:buFont typeface="Wingdings" pitchFamily="2" charset="2"/>
              <a:buChar char="Ø"/>
            </a:pPr>
            <a:r>
              <a:rPr lang="en-US" sz="2400" dirty="0">
                <a:solidFill>
                  <a:srgbClr val="0070C0"/>
                </a:solidFill>
              </a:rPr>
              <a:t>Finiteness</a:t>
            </a:r>
            <a:r>
              <a:rPr lang="en-US" sz="2400" dirty="0"/>
              <a:t>:   The algorithm must always terminate after a finite number of steps.</a:t>
            </a:r>
            <a:endParaRPr lang="en-IN" sz="2400" dirty="0"/>
          </a:p>
          <a:p>
            <a:pPr lvl="0">
              <a:buFont typeface="Wingdings" pitchFamily="2" charset="2"/>
              <a:buChar char="Ø"/>
            </a:pPr>
            <a:r>
              <a:rPr lang="en-US" sz="2400" dirty="0">
                <a:solidFill>
                  <a:srgbClr val="0070C0"/>
                </a:solidFill>
              </a:rPr>
              <a:t>Definiteness</a:t>
            </a:r>
            <a:r>
              <a:rPr lang="en-US" sz="2400" dirty="0"/>
              <a:t>:  Each and every instruction should be precise and unambiguous i.e. each and every instruction should be clear and should have only one meaning.</a:t>
            </a:r>
            <a:endParaRPr lang="en-IN" sz="2400" dirty="0"/>
          </a:p>
          <a:p>
            <a:pPr lvl="0">
              <a:buFont typeface="Wingdings" pitchFamily="2" charset="2"/>
              <a:buChar char="Ø"/>
            </a:pPr>
            <a:r>
              <a:rPr lang="en-US" sz="2400" dirty="0">
                <a:solidFill>
                  <a:srgbClr val="0070C0"/>
                </a:solidFill>
              </a:rPr>
              <a:t>Effectiveness</a:t>
            </a:r>
            <a:r>
              <a:rPr lang="en-US" sz="2400" dirty="0"/>
              <a:t>:  Each instruction should be performed in finite amount of time.</a:t>
            </a:r>
          </a:p>
          <a:p>
            <a:pPr lvl="0">
              <a:buFont typeface="Wingdings" pitchFamily="2" charset="2"/>
              <a:buChar char="Ø"/>
            </a:pPr>
            <a:r>
              <a:rPr lang="en-US" sz="2400" dirty="0">
                <a:solidFill>
                  <a:srgbClr val="0070C0"/>
                </a:solidFill>
              </a:rPr>
              <a:t>Input and Output</a:t>
            </a:r>
            <a:r>
              <a:rPr lang="en-US" sz="2400" dirty="0"/>
              <a:t>:  An algorithm must take zero or more inputs, and produce one or more outputs.</a:t>
            </a:r>
          </a:p>
          <a:p>
            <a:pPr lvl="0">
              <a:buFont typeface="Wingdings" pitchFamily="2" charset="2"/>
              <a:buChar char="Ø"/>
            </a:pPr>
            <a:r>
              <a:rPr lang="en-US" sz="2400" dirty="0">
                <a:solidFill>
                  <a:srgbClr val="0070C0"/>
                </a:solidFill>
              </a:rPr>
              <a:t>Generality</a:t>
            </a:r>
            <a:r>
              <a:rPr lang="en-US" sz="2400" dirty="0"/>
              <a:t>:  An algorithm applies to different sets of same input type.</a:t>
            </a:r>
            <a:endParaRPr lang="en-IN" sz="2400" dirty="0"/>
          </a:p>
          <a:p>
            <a:endParaRPr lang="en-IN"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8039160" y="6400800"/>
            <a:ext cx="183240" cy="365760"/>
          </a:xfrm>
          <a:prstGeom prst="rect">
            <a:avLst/>
          </a:prstGeom>
        </p:spPr>
        <p:txBody>
          <a:bodyPr/>
          <a:lstStyle/>
          <a:p>
            <a:endParaRPr lang="en-IN"/>
          </a:p>
        </p:txBody>
      </p:sp>
      <p:sp>
        <p:nvSpPr>
          <p:cNvPr id="162" name="CustomShape 2"/>
          <p:cNvSpPr/>
          <p:nvPr/>
        </p:nvSpPr>
        <p:spPr>
          <a:xfrm>
            <a:off x="0" y="0"/>
            <a:ext cx="9142920" cy="13705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000" b="1">
                <a:solidFill>
                  <a:srgbClr val="000000"/>
                </a:solidFill>
                <a:latin typeface="Arial"/>
              </a:rPr>
              <a:t>Algorithm</a:t>
            </a:r>
            <a:endParaRPr/>
          </a:p>
        </p:txBody>
      </p:sp>
      <p:sp>
        <p:nvSpPr>
          <p:cNvPr id="163" name="CustomShape 3"/>
          <p:cNvSpPr/>
          <p:nvPr/>
        </p:nvSpPr>
        <p:spPr>
          <a:xfrm>
            <a:off x="3124080" y="6356520"/>
            <a:ext cx="2894400" cy="363960"/>
          </a:xfrm>
          <a:prstGeom prst="rect">
            <a:avLst/>
          </a:prstGeom>
        </p:spPr>
        <p:txBody>
          <a:bodyPr lIns="90000" tIns="45000" rIns="90000" bIns="45000" anchor="ctr"/>
          <a:lstStyle/>
          <a:p>
            <a:pPr>
              <a:lnSpc>
                <a:spcPct val="100000"/>
              </a:lnSpc>
            </a:pPr>
            <a:fld id="{242ED3C2-18AD-4EBE-9F43-5F3E0852CFED}" type="slidenum">
              <a:rPr lang="en-US" sz="1200">
                <a:solidFill>
                  <a:srgbClr val="8B8B8B"/>
                </a:solidFill>
                <a:latin typeface="Calibri"/>
              </a:rPr>
              <a:pPr>
                <a:lnSpc>
                  <a:spcPct val="100000"/>
                </a:lnSpc>
              </a:pPr>
              <a:t>43</a:t>
            </a:fld>
            <a:endParaRPr/>
          </a:p>
        </p:txBody>
      </p:sp>
      <p:pic>
        <p:nvPicPr>
          <p:cNvPr id="164" name="Picture 1032"/>
          <p:cNvPicPr/>
          <p:nvPr/>
        </p:nvPicPr>
        <p:blipFill>
          <a:blip r:embed="rId2" cstate="print"/>
          <a:stretch>
            <a:fillRect/>
          </a:stretch>
        </p:blipFill>
        <p:spPr>
          <a:xfrm>
            <a:off x="1168560" y="1863720"/>
            <a:ext cx="6804360" cy="31294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36712"/>
            <a:ext cx="8964488" cy="6740307"/>
          </a:xfrm>
          <a:prstGeom prst="rect">
            <a:avLst/>
          </a:prstGeom>
          <a:noFill/>
        </p:spPr>
        <p:txBody>
          <a:bodyPr wrap="square" rtlCol="0">
            <a:spAutoFit/>
          </a:bodyPr>
          <a:lstStyle/>
          <a:p>
            <a:r>
              <a:rPr lang="en-US" sz="2400" dirty="0"/>
              <a:t>Examples:1 Write an algorithm to add two numbers</a:t>
            </a:r>
            <a:endParaRPr lang="en-IN" sz="2400" dirty="0"/>
          </a:p>
          <a:p>
            <a:r>
              <a:rPr lang="en-US" sz="2400" dirty="0"/>
              <a:t>Step 1: Declare variables num1, num1 and sum </a:t>
            </a:r>
          </a:p>
          <a:p>
            <a:r>
              <a:rPr lang="en-US" sz="2400" dirty="0"/>
              <a:t>Step 2: Read num1 and num2</a:t>
            </a:r>
            <a:endParaRPr lang="en-IN" sz="2400" dirty="0"/>
          </a:p>
          <a:p>
            <a:r>
              <a:rPr lang="en-US" sz="2400" dirty="0"/>
              <a:t>Step 3: Add num1 and num1 and assign the result to sum. sum←num1+num2 </a:t>
            </a:r>
          </a:p>
          <a:p>
            <a:r>
              <a:rPr lang="en-US" sz="2400" dirty="0"/>
              <a:t>Step 4: Display sum</a:t>
            </a:r>
            <a:endParaRPr lang="en-IN" sz="2400" dirty="0"/>
          </a:p>
          <a:p>
            <a:endParaRPr lang="en-US" sz="2400" dirty="0"/>
          </a:p>
          <a:p>
            <a:r>
              <a:rPr lang="en-US" sz="2400" dirty="0"/>
              <a:t>2.</a:t>
            </a:r>
            <a:r>
              <a:rPr lang="en-IN" sz="2400" b="1" dirty="0"/>
              <a:t> Example 1: Calculate the Interest of a Bank Deposit</a:t>
            </a:r>
            <a:endParaRPr lang="en-IN" sz="2400" dirty="0"/>
          </a:p>
          <a:p>
            <a:r>
              <a:rPr lang="en-IN" sz="2400" b="1" dirty="0"/>
              <a:t>Algorithm:</a:t>
            </a:r>
            <a:endParaRPr lang="en-IN" sz="2400" dirty="0"/>
          </a:p>
          <a:p>
            <a:r>
              <a:rPr lang="en-IN" sz="2400" dirty="0"/>
              <a:t>Step 1: Read amount,</a:t>
            </a:r>
          </a:p>
          <a:p>
            <a:r>
              <a:rPr lang="en-IN" sz="2400" dirty="0"/>
              <a:t>Step 2: Read years,</a:t>
            </a:r>
          </a:p>
          <a:p>
            <a:r>
              <a:rPr lang="en-IN" sz="2400" dirty="0"/>
              <a:t>Step 3: Read rate,</a:t>
            </a:r>
          </a:p>
          <a:p>
            <a:r>
              <a:rPr lang="en-IN" sz="2400" dirty="0"/>
              <a:t>Step 4: Calculate the interest with formula "Interest=Amount*Years*Rate/100</a:t>
            </a:r>
          </a:p>
          <a:p>
            <a:r>
              <a:rPr lang="en-IN" sz="2400" dirty="0"/>
              <a:t>Step 5: Print interest,</a:t>
            </a:r>
          </a:p>
          <a:p>
            <a:endParaRPr lang="en-IN" sz="2400" dirty="0"/>
          </a:p>
          <a:p>
            <a:r>
              <a:rPr lang="en-US" sz="2400" dirty="0"/>
              <a:t> </a:t>
            </a:r>
            <a:endParaRPr lang="en-IN" sz="2400" dirty="0"/>
          </a:p>
          <a:p>
            <a:endParaRPr lang="en-IN" sz="2400" dirty="0"/>
          </a:p>
        </p:txBody>
      </p:sp>
      <p:sp>
        <p:nvSpPr>
          <p:cNvPr id="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IN" sz="3200" b="1" dirty="0"/>
              <a:t>Algorithm</a:t>
            </a:r>
          </a:p>
        </p:txBody>
      </p:sp>
      <p:sp>
        <p:nvSpPr>
          <p:cNvPr id="6" name="TextBox 5"/>
          <p:cNvSpPr txBox="1"/>
          <p:nvPr/>
        </p:nvSpPr>
        <p:spPr>
          <a:xfrm>
            <a:off x="6660232" y="6021288"/>
            <a:ext cx="2016224" cy="369332"/>
          </a:xfrm>
          <a:prstGeom prst="rect">
            <a:avLst/>
          </a:prstGeom>
          <a:noFill/>
        </p:spPr>
        <p:txBody>
          <a:bodyPr wrap="square" rtlCol="0">
            <a:spAutoFit/>
          </a:bodyPr>
          <a:lstStyle/>
          <a:p>
            <a:r>
              <a:rPr lang="en-US" dirty="0">
                <a:hlinkClick r:id="rId2" action="ppaction://hlinkfile"/>
              </a:rPr>
              <a:t>More Examples</a:t>
            </a: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IN" sz="3200" b="1" dirty="0"/>
              <a:t>Algorithm</a:t>
            </a:r>
          </a:p>
        </p:txBody>
      </p:sp>
      <p:sp>
        <p:nvSpPr>
          <p:cNvPr id="6" name="CustomShape 3"/>
          <p:cNvSpPr/>
          <p:nvPr/>
        </p:nvSpPr>
        <p:spPr>
          <a:xfrm>
            <a:off x="0" y="0"/>
            <a:ext cx="9142920" cy="764704"/>
          </a:xfrm>
          <a:prstGeom prst="rect">
            <a:avLst/>
          </a:prstGeom>
          <a:solidFill>
            <a:srgbClr val="FFFF66"/>
          </a:solidFill>
          <a:ln w="9360">
            <a:solidFill>
              <a:srgbClr val="000000"/>
            </a:solidFill>
            <a:miter/>
          </a:ln>
        </p:spPr>
        <p:txBody>
          <a:bodyPr wrap="none" lIns="90000" tIns="45000" rIns="90000" bIns="45000" anchor="ctr"/>
          <a:lstStyle/>
          <a:p>
            <a:pPr lvl="1"/>
            <a:r>
              <a:rPr lang="en-IN" sz="3200" dirty="0"/>
              <a:t>Pseudo code</a:t>
            </a:r>
            <a:endParaRPr lang="en-IN" sz="3200" b="1" dirty="0"/>
          </a:p>
        </p:txBody>
      </p:sp>
      <p:sp>
        <p:nvSpPr>
          <p:cNvPr id="7" name="TextBox 6"/>
          <p:cNvSpPr txBox="1"/>
          <p:nvPr/>
        </p:nvSpPr>
        <p:spPr>
          <a:xfrm>
            <a:off x="0" y="836712"/>
            <a:ext cx="9144000" cy="6001643"/>
          </a:xfrm>
          <a:prstGeom prst="rect">
            <a:avLst/>
          </a:prstGeom>
          <a:noFill/>
        </p:spPr>
        <p:txBody>
          <a:bodyPr wrap="square" rtlCol="0">
            <a:spAutoFit/>
          </a:bodyPr>
          <a:lstStyle/>
          <a:p>
            <a:pPr>
              <a:buFont typeface="Wingdings" pitchFamily="2" charset="2"/>
              <a:buChar char="Ø"/>
            </a:pPr>
            <a:r>
              <a:rPr lang="en-US" sz="2400" dirty="0">
                <a:latin typeface="Times New Roman" pitchFamily="18" charset="0"/>
                <a:cs typeface="Times New Roman" pitchFamily="18" charset="0"/>
              </a:rPr>
              <a:t>It is a simple way of writing programming code in English. </a:t>
            </a:r>
          </a:p>
          <a:p>
            <a:pPr>
              <a:buFont typeface="Wingdings" pitchFamily="2" charset="2"/>
              <a:buChar char="Ø"/>
            </a:pPr>
            <a:r>
              <a:rPr lang="en-US" sz="2400" dirty="0">
                <a:latin typeface="Times New Roman" pitchFamily="18" charset="0"/>
                <a:cs typeface="Times New Roman" pitchFamily="18" charset="0"/>
              </a:rPr>
              <a:t>It is a combination of generic syntax and normal English language.</a:t>
            </a:r>
          </a:p>
          <a:p>
            <a:pPr>
              <a:buFont typeface="Wingdings" pitchFamily="2" charset="2"/>
              <a:buChar char="Ø"/>
            </a:pPr>
            <a:r>
              <a:rPr lang="en-US" sz="2400" dirty="0">
                <a:latin typeface="Times New Roman" pitchFamily="18" charset="0"/>
                <a:cs typeface="Times New Roman" pitchFamily="18" charset="0"/>
              </a:rPr>
              <a:t>Pseudo code is not actual programming language. </a:t>
            </a:r>
          </a:p>
          <a:p>
            <a:pPr>
              <a:buFont typeface="Wingdings" pitchFamily="2" charset="2"/>
              <a:buChar char="Ø"/>
            </a:pPr>
            <a:r>
              <a:rPr lang="en-US" sz="2400" dirty="0">
                <a:latin typeface="Times New Roman" pitchFamily="18" charset="0"/>
                <a:cs typeface="Times New Roman" pitchFamily="18" charset="0"/>
              </a:rPr>
              <a:t>It uses short phrases to write code for programs before actually create it in a specific language.</a:t>
            </a:r>
          </a:p>
          <a:p>
            <a:pPr>
              <a:buFont typeface="Wingdings" pitchFamily="2" charset="2"/>
              <a:buChar char="Ø"/>
            </a:pPr>
            <a:r>
              <a:rPr lang="en-US" sz="2400" dirty="0">
                <a:latin typeface="Times New Roman" pitchFamily="18" charset="0"/>
                <a:cs typeface="Times New Roman" pitchFamily="18" charset="0"/>
              </a:rPr>
              <a:t> It helps the programmer understand the basic logic of the program.</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Example: To add two numbers and display the result as shown below:</a:t>
            </a:r>
            <a:endParaRPr lang="en-IN"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IN"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DEFINE: Integer num1, num1, result </a:t>
            </a:r>
          </a:p>
          <a:p>
            <a:r>
              <a:rPr lang="en-US" sz="2400" dirty="0">
                <a:latin typeface="Times New Roman" pitchFamily="18" charset="0"/>
                <a:cs typeface="Times New Roman" pitchFamily="18" charset="0"/>
              </a:rPr>
              <a:t>READ: Integer num1</a:t>
            </a:r>
            <a:endParaRPr lang="en-IN"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READ: Integer num2</a:t>
            </a:r>
            <a:endParaRPr lang="en-IN"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SET: result=num1+num2</a:t>
            </a:r>
          </a:p>
          <a:p>
            <a:r>
              <a:rPr lang="en-US" sz="2400" dirty="0">
                <a:latin typeface="Times New Roman" pitchFamily="18" charset="0"/>
                <a:cs typeface="Times New Roman" pitchFamily="18" charset="0"/>
              </a:rPr>
              <a:t> Display: result</a:t>
            </a: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36712"/>
            <a:ext cx="8964488" cy="6124754"/>
          </a:xfrm>
          <a:prstGeom prst="rect">
            <a:avLst/>
          </a:prstGeom>
          <a:noFill/>
        </p:spPr>
        <p:txBody>
          <a:bodyPr wrap="square" rtlCol="0">
            <a:spAutoFit/>
          </a:bodyPr>
          <a:lstStyle/>
          <a:p>
            <a:pPr>
              <a:buFont typeface="Wingdings" pitchFamily="2" charset="2"/>
              <a:buChar char="Ø"/>
            </a:pPr>
            <a:r>
              <a:rPr lang="en-IN" sz="2800" i="1" dirty="0">
                <a:latin typeface="Times New Roman" pitchFamily="18" charset="0"/>
                <a:cs typeface="Times New Roman" pitchFamily="18" charset="0"/>
              </a:rPr>
              <a:t>Flowchart </a:t>
            </a:r>
            <a:r>
              <a:rPr lang="en-IN" sz="2800" dirty="0">
                <a:latin typeface="Times New Roman" pitchFamily="18" charset="0"/>
                <a:cs typeface="Times New Roman" pitchFamily="18" charset="0"/>
              </a:rPr>
              <a:t>is a pictorial or symbolic representation of an algorithm.</a:t>
            </a:r>
          </a:p>
          <a:p>
            <a:pPr>
              <a:buFont typeface="Wingdings" pitchFamily="2" charset="2"/>
              <a:buChar char="Ø"/>
            </a:pPr>
            <a:r>
              <a:rPr lang="en-IN" sz="2800" dirty="0">
                <a:latin typeface="Times New Roman" pitchFamily="18" charset="0"/>
                <a:cs typeface="Times New Roman" pitchFamily="18" charset="0"/>
              </a:rPr>
              <a:t> </a:t>
            </a:r>
            <a:r>
              <a:rPr lang="en-IN" sz="2800" dirty="0"/>
              <a:t>Flowcharts are diagrams that visually present the process of solving problems.</a:t>
            </a:r>
            <a:endParaRPr lang="en-IN" sz="2800" dirty="0">
              <a:latin typeface="Times New Roman" pitchFamily="18" charset="0"/>
              <a:cs typeface="Times New Roman" pitchFamily="18" charset="0"/>
            </a:endParaRPr>
          </a:p>
          <a:p>
            <a:pPr>
              <a:buFont typeface="Wingdings" pitchFamily="2" charset="2"/>
              <a:buChar char="Ø"/>
            </a:pPr>
            <a:r>
              <a:rPr lang="en-IN" sz="2800" dirty="0">
                <a:latin typeface="Times New Roman" pitchFamily="18" charset="0"/>
                <a:cs typeface="Times New Roman" pitchFamily="18" charset="0"/>
              </a:rPr>
              <a:t>They are constructed by using special geometrical symbols.</a:t>
            </a:r>
          </a:p>
          <a:p>
            <a:pPr>
              <a:buFont typeface="Wingdings" pitchFamily="2" charset="2"/>
              <a:buChar char="Ø"/>
            </a:pPr>
            <a:r>
              <a:rPr lang="en-IN" sz="2800" dirty="0">
                <a:latin typeface="Times New Roman" pitchFamily="18" charset="0"/>
                <a:cs typeface="Times New Roman" pitchFamily="18" charset="0"/>
              </a:rPr>
              <a:t>Each symbol represents an activity.</a:t>
            </a:r>
          </a:p>
          <a:p>
            <a:endParaRPr lang="en-IN" sz="2800" dirty="0">
              <a:latin typeface="Times New Roman" pitchFamily="18" charset="0"/>
              <a:cs typeface="Times New Roman" pitchFamily="18" charset="0"/>
            </a:endParaRPr>
          </a:p>
          <a:p>
            <a:r>
              <a:rPr lang="en-IN" sz="2800" dirty="0"/>
              <a:t> Rules to draw flowchart:</a:t>
            </a:r>
          </a:p>
          <a:p>
            <a:pPr>
              <a:buFont typeface="Wingdings" pitchFamily="2" charset="2"/>
              <a:buChar char="Ø"/>
            </a:pPr>
            <a:r>
              <a:rPr lang="en-IN" sz="2800" dirty="0"/>
              <a:t>All boxes of flowcharts are connected with arrows to show the logical connection between them.</a:t>
            </a:r>
          </a:p>
          <a:p>
            <a:pPr>
              <a:buFont typeface="Wingdings" pitchFamily="2" charset="2"/>
              <a:buChar char="Ø"/>
            </a:pPr>
            <a:r>
              <a:rPr lang="en-IN" sz="2800" dirty="0"/>
              <a:t>Flowcharts will flow from top to bottom.</a:t>
            </a:r>
          </a:p>
          <a:p>
            <a:pPr>
              <a:buFont typeface="Wingdings" pitchFamily="2" charset="2"/>
              <a:buChar char="Ø"/>
            </a:pPr>
            <a:r>
              <a:rPr lang="en-IN" sz="2800" dirty="0"/>
              <a:t>All flowcharts start with a Start Box and end with a Terminal Box.</a:t>
            </a:r>
          </a:p>
          <a:p>
            <a:pPr>
              <a:buFont typeface="Wingdings" pitchFamily="2" charset="2"/>
              <a:buChar char="Ø"/>
            </a:pPr>
            <a:endParaRPr lang="en-IN" sz="2800" dirty="0">
              <a:latin typeface="Times New Roman" pitchFamily="18" charset="0"/>
              <a:cs typeface="Times New Roman" pitchFamily="18" charset="0"/>
            </a:endParaRPr>
          </a:p>
        </p:txBody>
      </p:sp>
      <p:sp>
        <p:nvSpPr>
          <p:cNvPr id="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3200" b="1" dirty="0"/>
          </a:p>
          <a:p>
            <a:pPr lvl="1"/>
            <a:r>
              <a:rPr lang="en-IN" sz="3200" b="1" dirty="0"/>
              <a:t>Flowchart</a:t>
            </a:r>
          </a:p>
          <a:p>
            <a:pPr lvl="1"/>
            <a:endParaRPr lang="en-IN" sz="3200"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3200" b="1" dirty="0"/>
          </a:p>
          <a:p>
            <a:pPr lvl="1"/>
            <a:endParaRPr lang="en-IN" sz="3200" b="1" dirty="0"/>
          </a:p>
          <a:p>
            <a:pPr lvl="1"/>
            <a:endParaRPr lang="en-IN" sz="3200" b="1" dirty="0"/>
          </a:p>
          <a:p>
            <a:pPr lvl="1"/>
            <a:r>
              <a:rPr lang="en-IN" sz="3200" b="1" dirty="0" err="1"/>
              <a:t>Flowchart:</a:t>
            </a:r>
            <a:r>
              <a:rPr lang="en-IN" sz="3200" dirty="0" err="1"/>
              <a:t>Symbols</a:t>
            </a:r>
            <a:r>
              <a:rPr lang="en-IN" sz="3200" dirty="0"/>
              <a:t> used to draw flowcharts:</a:t>
            </a:r>
            <a:endParaRPr lang="en-IN" sz="3200" b="1" dirty="0"/>
          </a:p>
          <a:p>
            <a:pPr lvl="1"/>
            <a:endParaRPr lang="en-US" sz="3200" b="1" dirty="0"/>
          </a:p>
          <a:p>
            <a:pPr lvl="1"/>
            <a:endParaRPr lang="en-IN" sz="3200" b="1" dirty="0"/>
          </a:p>
          <a:p>
            <a:pPr lvl="1"/>
            <a:endParaRPr lang="en-IN" sz="3200" b="1" dirty="0"/>
          </a:p>
        </p:txBody>
      </p:sp>
      <p:pic>
        <p:nvPicPr>
          <p:cNvPr id="6" name="image4.png"/>
          <p:cNvPicPr/>
          <p:nvPr/>
        </p:nvPicPr>
        <p:blipFill>
          <a:blip r:embed="rId2" cstate="print"/>
          <a:stretch>
            <a:fillRect/>
          </a:stretch>
        </p:blipFill>
        <p:spPr>
          <a:xfrm>
            <a:off x="251520" y="836712"/>
            <a:ext cx="8892480" cy="602128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3200" b="1" dirty="0"/>
          </a:p>
          <a:p>
            <a:pPr lvl="1"/>
            <a:r>
              <a:rPr lang="en-IN" sz="3200" b="1" dirty="0"/>
              <a:t>Flowchart</a:t>
            </a:r>
          </a:p>
          <a:p>
            <a:pPr lvl="1"/>
            <a:endParaRPr lang="en-IN" sz="3200" b="1" dirty="0"/>
          </a:p>
        </p:txBody>
      </p:sp>
      <p:pic>
        <p:nvPicPr>
          <p:cNvPr id="7" name="Picture 6" descr="Algorithm Flowchart Example 1"/>
          <p:cNvPicPr/>
          <p:nvPr/>
        </p:nvPicPr>
        <p:blipFill>
          <a:blip r:embed="rId2" cstate="print"/>
          <a:srcRect/>
          <a:stretch>
            <a:fillRect/>
          </a:stretch>
        </p:blipFill>
        <p:spPr bwMode="auto">
          <a:xfrm>
            <a:off x="1259632" y="1412776"/>
            <a:ext cx="6768752" cy="5256584"/>
          </a:xfrm>
          <a:prstGeom prst="rect">
            <a:avLst/>
          </a:prstGeom>
          <a:noFill/>
          <a:ln w="9525">
            <a:noFill/>
            <a:miter lim="800000"/>
            <a:headEnd/>
            <a:tailEnd/>
          </a:ln>
        </p:spPr>
      </p:pic>
      <p:sp>
        <p:nvSpPr>
          <p:cNvPr id="8" name="Rectangle 7"/>
          <p:cNvSpPr/>
          <p:nvPr/>
        </p:nvSpPr>
        <p:spPr>
          <a:xfrm>
            <a:off x="0" y="836712"/>
            <a:ext cx="8964488" cy="369332"/>
          </a:xfrm>
          <a:prstGeom prst="rect">
            <a:avLst/>
          </a:prstGeom>
        </p:spPr>
        <p:txBody>
          <a:bodyPr wrap="square">
            <a:spAutoFit/>
          </a:bodyPr>
          <a:lstStyle/>
          <a:p>
            <a:r>
              <a:rPr lang="en-US" dirty="0"/>
              <a:t>.</a:t>
            </a:r>
            <a:r>
              <a:rPr lang="en-IN" b="1" dirty="0"/>
              <a:t> Example 1: Calculate the Interest of a Bank Deposit</a:t>
            </a:r>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3200" b="1" dirty="0"/>
          </a:p>
          <a:p>
            <a:pPr lvl="1"/>
            <a:r>
              <a:rPr lang="en-IN" sz="3200" b="1" dirty="0"/>
              <a:t>Flowchart</a:t>
            </a:r>
          </a:p>
          <a:p>
            <a:pPr lvl="1"/>
            <a:endParaRPr lang="en-IN" sz="3200" b="1" dirty="0"/>
          </a:p>
        </p:txBody>
      </p:sp>
      <p:pic>
        <p:nvPicPr>
          <p:cNvPr id="7" name="Picture 6" descr="Algorithm Flowchart Example 1"/>
          <p:cNvPicPr/>
          <p:nvPr/>
        </p:nvPicPr>
        <p:blipFill>
          <a:blip r:embed="rId2" cstate="print"/>
          <a:srcRect/>
          <a:stretch>
            <a:fillRect/>
          </a:stretch>
        </p:blipFill>
        <p:spPr bwMode="auto">
          <a:xfrm>
            <a:off x="1259632" y="1412776"/>
            <a:ext cx="6768752" cy="5256584"/>
          </a:xfrm>
          <a:prstGeom prst="rect">
            <a:avLst/>
          </a:prstGeom>
          <a:noFill/>
          <a:ln w="9525">
            <a:noFill/>
            <a:miter lim="800000"/>
            <a:headEnd/>
            <a:tailEnd/>
          </a:ln>
        </p:spPr>
      </p:pic>
      <p:sp>
        <p:nvSpPr>
          <p:cNvPr id="8" name="Rectangle 7"/>
          <p:cNvSpPr/>
          <p:nvPr/>
        </p:nvSpPr>
        <p:spPr>
          <a:xfrm>
            <a:off x="0" y="836712"/>
            <a:ext cx="8964488" cy="369332"/>
          </a:xfrm>
          <a:prstGeom prst="rect">
            <a:avLst/>
          </a:prstGeom>
        </p:spPr>
        <p:txBody>
          <a:bodyPr wrap="square">
            <a:spAutoFit/>
          </a:bodyPr>
          <a:lstStyle/>
          <a:p>
            <a:r>
              <a:rPr lang="en-US" dirty="0"/>
              <a:t>.</a:t>
            </a:r>
            <a:r>
              <a:rPr lang="en-IN" b="1" dirty="0"/>
              <a:t> Example 1: Calculate the Interest of a Bank Deposit</a:t>
            </a:r>
            <a:endParaRPr lang="en-IN" dirty="0"/>
          </a:p>
        </p:txBody>
      </p:sp>
      <p:sp>
        <p:nvSpPr>
          <p:cNvPr id="6" name="TextBox 5"/>
          <p:cNvSpPr txBox="1"/>
          <p:nvPr/>
        </p:nvSpPr>
        <p:spPr>
          <a:xfrm>
            <a:off x="6372200" y="5445224"/>
            <a:ext cx="2304256" cy="369332"/>
          </a:xfrm>
          <a:prstGeom prst="rect">
            <a:avLst/>
          </a:prstGeom>
          <a:noFill/>
        </p:spPr>
        <p:txBody>
          <a:bodyPr wrap="square" rtlCol="0">
            <a:spAutoFit/>
          </a:bodyPr>
          <a:lstStyle/>
          <a:p>
            <a:r>
              <a:rPr lang="en-US" dirty="0">
                <a:hlinkClick r:id="rId3" action="ppaction://hlinkfile"/>
              </a:rPr>
              <a:t>MORE_EXAMPLES</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5</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buFont typeface="Arial"/>
              <a:buChar char="•"/>
            </a:pPr>
            <a:r>
              <a:rPr lang="en-IN" sz="2600" b="1" dirty="0">
                <a:solidFill>
                  <a:srgbClr val="000000"/>
                </a:solidFill>
                <a:latin typeface="Times New Roman" pitchFamily="18" charset="0"/>
                <a:cs typeface="Times New Roman" pitchFamily="18" charset="0"/>
              </a:rPr>
              <a:t>Understand operators, and expressions in C.</a:t>
            </a:r>
            <a:endParaRPr lang="en-US" sz="2600" b="1" dirty="0">
              <a:solidFill>
                <a:srgbClr val="000000"/>
              </a:solidFill>
              <a:latin typeface="Times New Roman" pitchFamily="18" charset="0"/>
              <a:cs typeface="Times New Roman" pitchFamily="18" charset="0"/>
            </a:endParaRPr>
          </a:p>
          <a:p>
            <a:pPr>
              <a:lnSpc>
                <a:spcPct val="150000"/>
              </a:lnSpc>
              <a:buFont typeface="Arial"/>
              <a:buChar char="•"/>
            </a:pPr>
            <a:r>
              <a:rPr lang="en-US" sz="2600" b="1" dirty="0">
                <a:solidFill>
                  <a:srgbClr val="000000"/>
                </a:solidFill>
                <a:latin typeface="Times New Roman" pitchFamily="18" charset="0"/>
                <a:cs typeface="Times New Roman" pitchFamily="18" charset="0"/>
              </a:rPr>
              <a:t>Understand and grasp the precedence and </a:t>
            </a:r>
            <a:r>
              <a:rPr lang="en-US" sz="2600" b="1" dirty="0" err="1">
                <a:solidFill>
                  <a:srgbClr val="000000"/>
                </a:solidFill>
                <a:latin typeface="Times New Roman" pitchFamily="18" charset="0"/>
                <a:cs typeface="Times New Roman" pitchFamily="18" charset="0"/>
              </a:rPr>
              <a:t>associativity</a:t>
            </a:r>
            <a:r>
              <a:rPr lang="en-US" sz="2600" b="1" dirty="0">
                <a:solidFill>
                  <a:srgbClr val="000000"/>
                </a:solidFill>
                <a:latin typeface="Times New Roman" pitchFamily="18" charset="0"/>
                <a:cs typeface="Times New Roman" pitchFamily="18" charset="0"/>
              </a:rPr>
              <a:t>  rules of operators in C.</a:t>
            </a:r>
            <a:endParaRPr sz="2600" b="1" dirty="0">
              <a:latin typeface="Times New Roman" pitchFamily="18" charset="0"/>
              <a:cs typeface="Times New Roman" pitchFamily="18" charset="0"/>
            </a:endParaRPr>
          </a:p>
          <a:p>
            <a:pPr>
              <a:lnSpc>
                <a:spcPct val="150000"/>
              </a:lnSpc>
              <a:buFont typeface="Arial"/>
              <a:buChar char="•"/>
            </a:pPr>
            <a:r>
              <a:rPr lang="en-US" sz="2600" b="1" dirty="0">
                <a:solidFill>
                  <a:srgbClr val="000000"/>
                </a:solidFill>
                <a:latin typeface="Times New Roman" pitchFamily="18" charset="0"/>
                <a:cs typeface="Times New Roman" pitchFamily="18" charset="0"/>
              </a:rPr>
              <a:t>Get acquainted with the rules of type conversions in C. </a:t>
            </a:r>
            <a:endParaRPr sz="2600" b="1" dirty="0">
              <a:latin typeface="Times New Roman" pitchFamily="18" charset="0"/>
              <a:cs typeface="Times New Roman" pitchFamily="18" charset="0"/>
            </a:endParaRPr>
          </a:p>
          <a:p>
            <a:pPr>
              <a:lnSpc>
                <a:spcPct val="150000"/>
              </a:lnSpc>
              <a:buFont typeface="Arial"/>
              <a:buChar char="•"/>
            </a:pPr>
            <a:r>
              <a:rPr lang="en-US" sz="2600" b="1" dirty="0">
                <a:solidFill>
                  <a:srgbClr val="000000"/>
                </a:solidFill>
                <a:latin typeface="Times New Roman" pitchFamily="18" charset="0"/>
                <a:cs typeface="Times New Roman" pitchFamily="18" charset="0"/>
              </a:rPr>
              <a:t> Understand that C provides a set of input and output functions</a:t>
            </a:r>
            <a:endParaRPr sz="2600" b="1" dirty="0">
              <a:latin typeface="Times New Roman" pitchFamily="18" charset="0"/>
              <a:cs typeface="Times New Roman" pitchFamily="18" charset="0"/>
            </a:endParaRPr>
          </a:p>
          <a:p>
            <a:pPr>
              <a:lnSpc>
                <a:spcPct val="150000"/>
              </a:lnSpc>
              <a:buFont typeface="Arial"/>
              <a:buChar char="•"/>
            </a:pPr>
            <a:r>
              <a:rPr lang="en-US" sz="2600" b="1" dirty="0">
                <a:solidFill>
                  <a:srgbClr val="000000"/>
                </a:solidFill>
                <a:latin typeface="Times New Roman" pitchFamily="18" charset="0"/>
                <a:cs typeface="Times New Roman" pitchFamily="18" charset="0"/>
              </a:rPr>
              <a:t>Learn to use the formatted input and output functions </a:t>
            </a:r>
            <a:r>
              <a:rPr lang="en-US" sz="2600" b="1" dirty="0" err="1">
                <a:solidFill>
                  <a:srgbClr val="000000"/>
                </a:solidFill>
                <a:latin typeface="Times New Roman" pitchFamily="18" charset="0"/>
                <a:cs typeface="Times New Roman" pitchFamily="18" charset="0"/>
              </a:rPr>
              <a:t>scanf</a:t>
            </a:r>
            <a:r>
              <a:rPr lang="en-US" sz="2600" b="1" dirty="0">
                <a:solidFill>
                  <a:srgbClr val="000000"/>
                </a:solidFill>
                <a:latin typeface="Times New Roman" pitchFamily="18" charset="0"/>
                <a:cs typeface="Times New Roman" pitchFamily="18" charset="0"/>
              </a:rPr>
              <a:t>() and </a:t>
            </a:r>
            <a:r>
              <a:rPr lang="en-US" sz="2600" b="1" dirty="0" err="1">
                <a:solidFill>
                  <a:srgbClr val="000000"/>
                </a:solidFill>
                <a:latin typeface="Times New Roman" pitchFamily="18" charset="0"/>
                <a:cs typeface="Times New Roman" pitchFamily="18" charset="0"/>
              </a:rPr>
              <a:t>printf</a:t>
            </a:r>
            <a:r>
              <a:rPr lang="en-US" sz="2600" b="1" dirty="0">
                <a:solidFill>
                  <a:srgbClr val="000000"/>
                </a:solidFill>
                <a:latin typeface="Times New Roman" pitchFamily="18" charset="0"/>
                <a:cs typeface="Times New Roman" pitchFamily="18" charset="0"/>
              </a:rPr>
              <a:t>() for handling multiple input and output</a:t>
            </a:r>
            <a:r>
              <a:rPr lang="en-US" sz="2600" dirty="0">
                <a:solidFill>
                  <a:srgbClr val="000000"/>
                </a:solidFill>
                <a:latin typeface="Bell MT"/>
              </a:rPr>
              <a:t>.</a:t>
            </a:r>
            <a:endParaRPr sz="2600" dirty="0"/>
          </a:p>
        </p:txBody>
      </p:sp>
      <p:sp>
        <p:nvSpPr>
          <p:cNvPr id="6" name="CustomShape 3"/>
          <p:cNvSpPr/>
          <p:nvPr/>
        </p:nvSpPr>
        <p:spPr>
          <a:xfrm>
            <a:off x="1080" y="0"/>
            <a:ext cx="9142920" cy="908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800" b="1" dirty="0">
                <a:solidFill>
                  <a:srgbClr val="000000"/>
                </a:solidFill>
                <a:latin typeface="Arial"/>
              </a:rPr>
              <a:t>UNIT-1</a:t>
            </a:r>
            <a:endParaRPr sz="48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36712"/>
            <a:ext cx="8964488" cy="6124754"/>
          </a:xfrm>
          <a:prstGeom prst="rect">
            <a:avLst/>
          </a:prstGeom>
          <a:noFill/>
        </p:spPr>
        <p:txBody>
          <a:bodyPr wrap="square" rtlCol="0">
            <a:spAutoFit/>
          </a:bodyPr>
          <a:lstStyle/>
          <a:p>
            <a:r>
              <a:rPr lang="en-US" sz="2800" dirty="0"/>
              <a:t>Problem Solving is the process of solving a problem in a computer system by following a sequence of steps.</a:t>
            </a:r>
            <a:endParaRPr lang="en-IN" sz="2800" dirty="0"/>
          </a:p>
          <a:p>
            <a:pPr lvl="0">
              <a:buFont typeface="Wingdings" pitchFamily="2" charset="2"/>
              <a:buChar char="Ø"/>
            </a:pPr>
            <a:r>
              <a:rPr lang="en-US" sz="2800" dirty="0"/>
              <a:t>Defining the problem.</a:t>
            </a:r>
          </a:p>
          <a:p>
            <a:pPr lvl="0"/>
            <a:endParaRPr lang="en-US" sz="2800" dirty="0"/>
          </a:p>
          <a:p>
            <a:pPr lvl="0">
              <a:buFont typeface="Wingdings" pitchFamily="2" charset="2"/>
              <a:buChar char="Ø"/>
            </a:pPr>
            <a:r>
              <a:rPr lang="en-US" sz="2800" dirty="0"/>
              <a:t>Designing the algorithm.</a:t>
            </a:r>
          </a:p>
          <a:p>
            <a:pPr lvl="0">
              <a:buFont typeface="Wingdings" pitchFamily="2" charset="2"/>
              <a:buChar char="Ø"/>
            </a:pPr>
            <a:endParaRPr lang="en-US" sz="2800" dirty="0"/>
          </a:p>
          <a:p>
            <a:pPr lvl="0">
              <a:buFont typeface="Wingdings" pitchFamily="2" charset="2"/>
              <a:buChar char="Ø"/>
            </a:pPr>
            <a:r>
              <a:rPr lang="en-US" sz="2800" dirty="0"/>
              <a:t>Coding the program.</a:t>
            </a:r>
          </a:p>
          <a:p>
            <a:pPr lvl="0">
              <a:buFont typeface="Wingdings" pitchFamily="2" charset="2"/>
              <a:buChar char="Ø"/>
            </a:pPr>
            <a:endParaRPr lang="en-US" sz="2800" dirty="0"/>
          </a:p>
          <a:p>
            <a:pPr lvl="0">
              <a:buFont typeface="Wingdings" pitchFamily="2" charset="2"/>
              <a:buChar char="Ø"/>
            </a:pPr>
            <a:r>
              <a:rPr lang="en-US" sz="2800" dirty="0"/>
              <a:t>Testing and debugging the program</a:t>
            </a:r>
          </a:p>
          <a:p>
            <a:pPr lvl="0">
              <a:buFont typeface="Wingdings" pitchFamily="2" charset="2"/>
              <a:buChar char="Ø"/>
            </a:pPr>
            <a:endParaRPr lang="en-US" sz="2800" dirty="0"/>
          </a:p>
          <a:p>
            <a:pPr lvl="0">
              <a:buFont typeface="Wingdings" pitchFamily="2" charset="2"/>
              <a:buChar char="Ø"/>
            </a:pPr>
            <a:r>
              <a:rPr lang="en-US" sz="2800" dirty="0"/>
              <a:t>Implementing the program.</a:t>
            </a:r>
          </a:p>
          <a:p>
            <a:pPr lvl="0">
              <a:buFont typeface="Wingdings" pitchFamily="2" charset="2"/>
              <a:buChar char="Ø"/>
            </a:pPr>
            <a:endParaRPr lang="en-US" sz="2800" dirty="0"/>
          </a:p>
          <a:p>
            <a:pPr lvl="0">
              <a:buFont typeface="Wingdings" pitchFamily="2" charset="2"/>
              <a:buChar char="Ø"/>
            </a:pPr>
            <a:r>
              <a:rPr lang="en-US" sz="2800" dirty="0"/>
              <a:t>Maintaining and updating the program.</a:t>
            </a:r>
            <a:endParaRPr lang="en-IN" sz="2800" dirty="0"/>
          </a:p>
          <a:p>
            <a:endParaRPr lang="en-IN" sz="2800" dirty="0">
              <a:latin typeface="Times New Roman" pitchFamily="18" charset="0"/>
              <a:cs typeface="Times New Roman" pitchFamily="18" charset="0"/>
            </a:endParaRPr>
          </a:p>
        </p:txBody>
      </p:sp>
      <p:sp>
        <p:nvSpPr>
          <p:cNvPr id="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2400" b="1" dirty="0"/>
          </a:p>
          <a:p>
            <a:pPr lvl="1"/>
            <a:endParaRPr lang="en-IN" sz="2400" b="1" dirty="0"/>
          </a:p>
          <a:p>
            <a:pPr lvl="1"/>
            <a:r>
              <a:rPr lang="en-IN" sz="2400" b="1" dirty="0"/>
              <a:t>Problem Solving or Program Development Steps</a:t>
            </a:r>
          </a:p>
          <a:p>
            <a:r>
              <a:rPr lang="en-IN" sz="2400" dirty="0"/>
              <a:t> </a:t>
            </a:r>
          </a:p>
          <a:p>
            <a:pPr lvl="1"/>
            <a:endParaRPr lang="en-IN" sz="2400" b="1" dirty="0"/>
          </a:p>
          <a:p>
            <a:pPr lvl="1"/>
            <a:endParaRPr lang="en-IN"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36712"/>
            <a:ext cx="8964488" cy="6124754"/>
          </a:xfrm>
          <a:prstGeom prst="rect">
            <a:avLst/>
          </a:prstGeom>
          <a:noFill/>
        </p:spPr>
        <p:txBody>
          <a:bodyPr wrap="square" rtlCol="0">
            <a:spAutoFit/>
          </a:bodyPr>
          <a:lstStyle/>
          <a:p>
            <a:r>
              <a:rPr lang="en-US" sz="2800" dirty="0"/>
              <a:t>Problem Solving is the process of solving a problem in a computer system by following a sequence of steps.</a:t>
            </a:r>
            <a:endParaRPr lang="en-IN" sz="2800" dirty="0"/>
          </a:p>
          <a:p>
            <a:pPr lvl="0">
              <a:buFont typeface="Wingdings" pitchFamily="2" charset="2"/>
              <a:buChar char="Ø"/>
            </a:pPr>
            <a:r>
              <a:rPr lang="en-US" sz="2800" dirty="0"/>
              <a:t>Defining the problem.</a:t>
            </a:r>
          </a:p>
          <a:p>
            <a:pPr lvl="0"/>
            <a:endParaRPr lang="en-US" sz="2800" dirty="0"/>
          </a:p>
          <a:p>
            <a:pPr lvl="0">
              <a:buFont typeface="Wingdings" pitchFamily="2" charset="2"/>
              <a:buChar char="Ø"/>
            </a:pPr>
            <a:r>
              <a:rPr lang="en-US" sz="2800" dirty="0"/>
              <a:t>Designing the algorithm.</a:t>
            </a:r>
          </a:p>
          <a:p>
            <a:pPr lvl="0">
              <a:buFont typeface="Wingdings" pitchFamily="2" charset="2"/>
              <a:buChar char="Ø"/>
            </a:pPr>
            <a:endParaRPr lang="en-US" sz="2800" dirty="0"/>
          </a:p>
          <a:p>
            <a:pPr lvl="0">
              <a:buFont typeface="Wingdings" pitchFamily="2" charset="2"/>
              <a:buChar char="Ø"/>
            </a:pPr>
            <a:r>
              <a:rPr lang="en-US" sz="2800" dirty="0"/>
              <a:t>Coding the program.</a:t>
            </a:r>
          </a:p>
          <a:p>
            <a:pPr lvl="0">
              <a:buFont typeface="Wingdings" pitchFamily="2" charset="2"/>
              <a:buChar char="Ø"/>
            </a:pPr>
            <a:endParaRPr lang="en-US" sz="2800" dirty="0"/>
          </a:p>
          <a:p>
            <a:pPr lvl="0">
              <a:buFont typeface="Wingdings" pitchFamily="2" charset="2"/>
              <a:buChar char="Ø"/>
            </a:pPr>
            <a:r>
              <a:rPr lang="en-US" sz="2800" dirty="0"/>
              <a:t>Testing and debugging the program</a:t>
            </a:r>
          </a:p>
          <a:p>
            <a:pPr lvl="0">
              <a:buFont typeface="Wingdings" pitchFamily="2" charset="2"/>
              <a:buChar char="Ø"/>
            </a:pPr>
            <a:endParaRPr lang="en-US" sz="2800" dirty="0"/>
          </a:p>
          <a:p>
            <a:pPr lvl="0">
              <a:buFont typeface="Wingdings" pitchFamily="2" charset="2"/>
              <a:buChar char="Ø"/>
            </a:pPr>
            <a:r>
              <a:rPr lang="en-US" sz="2800" dirty="0"/>
              <a:t>Implementing the program.</a:t>
            </a:r>
          </a:p>
          <a:p>
            <a:pPr lvl="0">
              <a:buFont typeface="Wingdings" pitchFamily="2" charset="2"/>
              <a:buChar char="Ø"/>
            </a:pPr>
            <a:endParaRPr lang="en-US" sz="2800" dirty="0"/>
          </a:p>
          <a:p>
            <a:pPr lvl="0">
              <a:buFont typeface="Wingdings" pitchFamily="2" charset="2"/>
              <a:buChar char="Ø"/>
            </a:pPr>
            <a:r>
              <a:rPr lang="en-US" sz="2800" dirty="0"/>
              <a:t>Maintaining and updating the program.</a:t>
            </a:r>
            <a:endParaRPr lang="en-IN" sz="2800" dirty="0"/>
          </a:p>
          <a:p>
            <a:endParaRPr lang="en-IN" sz="2800" dirty="0">
              <a:latin typeface="Times New Roman" pitchFamily="18" charset="0"/>
              <a:cs typeface="Times New Roman" pitchFamily="18" charset="0"/>
            </a:endParaRPr>
          </a:p>
        </p:txBody>
      </p:sp>
      <p:sp>
        <p:nvSpPr>
          <p:cNvPr id="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IN" sz="2400" b="1" dirty="0"/>
          </a:p>
          <a:p>
            <a:pPr lvl="1"/>
            <a:endParaRPr lang="en-IN" sz="2400" b="1" dirty="0"/>
          </a:p>
          <a:p>
            <a:pPr lvl="1"/>
            <a:endParaRPr lang="en-IN" sz="2400" b="1" dirty="0"/>
          </a:p>
          <a:p>
            <a:pPr lvl="1"/>
            <a:r>
              <a:rPr lang="en-IN" sz="2400" b="1" dirty="0"/>
              <a:t>Problem Solving or Program Development Steps</a:t>
            </a:r>
          </a:p>
          <a:p>
            <a:r>
              <a:rPr lang="en-IN" sz="2400" dirty="0"/>
              <a:t> </a:t>
            </a:r>
          </a:p>
          <a:p>
            <a:pPr lvl="1"/>
            <a:endParaRPr lang="en-IN" sz="2400" b="1" dirty="0"/>
          </a:p>
          <a:p>
            <a:pPr lvl="1"/>
            <a:endParaRPr lang="en-IN" sz="2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3"/>
          <p:cNvSpPr/>
          <p:nvPr/>
        </p:nvSpPr>
        <p:spPr>
          <a:xfrm>
            <a:off x="1080" y="0"/>
            <a:ext cx="9142920" cy="764704"/>
          </a:xfrm>
          <a:prstGeom prst="rect">
            <a:avLst/>
          </a:prstGeom>
          <a:solidFill>
            <a:srgbClr val="FFFF66"/>
          </a:solidFill>
          <a:ln w="9360">
            <a:solidFill>
              <a:srgbClr val="000000"/>
            </a:solidFill>
            <a:miter/>
          </a:ln>
        </p:spPr>
        <p:txBody>
          <a:bodyPr wrap="none" lIns="90000" tIns="45000" rIns="90000" bIns="45000" anchor="ctr"/>
          <a:lstStyle/>
          <a:p>
            <a:pPr lvl="1"/>
            <a:endParaRPr lang="en-US" sz="3200" dirty="0"/>
          </a:p>
          <a:p>
            <a:pPr lvl="1"/>
            <a:r>
              <a:rPr lang="en-US" sz="3200" dirty="0"/>
              <a:t>Types of errors or bugs</a:t>
            </a:r>
            <a:endParaRPr lang="en-IN" sz="3200" b="1" dirty="0"/>
          </a:p>
          <a:p>
            <a:pPr lvl="1"/>
            <a:endParaRPr lang="en-IN" sz="3200" b="1" dirty="0"/>
          </a:p>
        </p:txBody>
      </p:sp>
      <p:sp>
        <p:nvSpPr>
          <p:cNvPr id="8" name="Rectangle 7"/>
          <p:cNvSpPr/>
          <p:nvPr/>
        </p:nvSpPr>
        <p:spPr>
          <a:xfrm>
            <a:off x="0" y="836712"/>
            <a:ext cx="8964488" cy="5632311"/>
          </a:xfrm>
          <a:prstGeom prst="rect">
            <a:avLst/>
          </a:prstGeom>
        </p:spPr>
        <p:txBody>
          <a:bodyPr wrap="square">
            <a:spAutoFit/>
          </a:bodyPr>
          <a:lstStyle/>
          <a:p>
            <a:r>
              <a:rPr lang="en-US" sz="2400" dirty="0"/>
              <a:t>Three types of errors or bugs can be found which are</a:t>
            </a:r>
          </a:p>
          <a:p>
            <a:pPr>
              <a:buFont typeface="Wingdings" pitchFamily="2" charset="2"/>
              <a:buChar char="Ø"/>
            </a:pPr>
            <a:r>
              <a:rPr lang="en-IN" sz="2400" dirty="0"/>
              <a:t>Syntax Error</a:t>
            </a:r>
          </a:p>
          <a:p>
            <a:r>
              <a:rPr lang="en-US" sz="2400" dirty="0"/>
              <a:t>Syntax is a set of rules by which a programming language is governed. Syntax error occurs when these rules are violated while coding of the program.</a:t>
            </a:r>
            <a:endParaRPr lang="en-IN" sz="2400" dirty="0"/>
          </a:p>
          <a:p>
            <a:r>
              <a:rPr lang="en-US" sz="2400" dirty="0"/>
              <a:t> </a:t>
            </a:r>
            <a:endParaRPr lang="en-IN" sz="2400" dirty="0"/>
          </a:p>
          <a:p>
            <a:pPr>
              <a:buFont typeface="Wingdings" pitchFamily="2" charset="2"/>
              <a:buChar char="Ø"/>
            </a:pPr>
            <a:r>
              <a:rPr lang="en-US" sz="2400" dirty="0"/>
              <a:t>Logical Error</a:t>
            </a:r>
            <a:endParaRPr lang="en-IN" sz="2400" dirty="0"/>
          </a:p>
          <a:p>
            <a:r>
              <a:rPr lang="en-US" sz="2400" dirty="0"/>
              <a:t>Improper coding of individual statements either or sequence of statements causes this type of computer program. It does not stop the program execution but gives wrong results.</a:t>
            </a:r>
            <a:endParaRPr lang="en-IN" sz="2400" dirty="0"/>
          </a:p>
          <a:p>
            <a:r>
              <a:rPr lang="en-US" sz="2400" dirty="0"/>
              <a:t> </a:t>
            </a:r>
            <a:endParaRPr lang="en-IN" sz="2400" dirty="0"/>
          </a:p>
          <a:p>
            <a:pPr>
              <a:buFont typeface="Wingdings" pitchFamily="2" charset="2"/>
              <a:buChar char="Ø"/>
            </a:pPr>
            <a:r>
              <a:rPr lang="en-US" sz="2400" dirty="0"/>
              <a:t>Runtime Error</a:t>
            </a:r>
            <a:endParaRPr lang="en-IN" sz="2400" dirty="0"/>
          </a:p>
          <a:p>
            <a:r>
              <a:rPr lang="en-US" sz="2400" dirty="0"/>
              <a:t>This error in a computer program stops its execution. It may be caused by an entry of invalid data.</a:t>
            </a:r>
            <a:endParaRPr lang="en-IN" sz="2400" dirty="0"/>
          </a:p>
          <a:p>
            <a:pPr lvl="1"/>
            <a:endParaRPr lang="en-IN"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3528" y="980728"/>
            <a:ext cx="8191822" cy="5196235"/>
          </a:xfrm>
          <a:prstGeom prst="rect">
            <a:avLst/>
          </a:prstGeom>
          <a:ln>
            <a:solidFill>
              <a:srgbClr val="C00000"/>
            </a:solidFill>
          </a:ln>
        </p:spPr>
        <p:txBody>
          <a:bodyPr>
            <a:normAutofit lnSpcReduction="10000"/>
          </a:bodyPr>
          <a:lstStyle/>
          <a:p>
            <a:pPr lvl="1"/>
            <a:r>
              <a:rPr lang="en-US" sz="3600" dirty="0">
                <a:solidFill>
                  <a:srgbClr val="0070C0"/>
                </a:solidFill>
                <a:latin typeface="Times New Roman" panose="02020603050405020304" pitchFamily="18" charset="0"/>
                <a:cs typeface="Times New Roman" panose="02020603050405020304" pitchFamily="18" charset="0"/>
              </a:rPr>
              <a:t>L3:</a:t>
            </a:r>
          </a:p>
          <a:p>
            <a:pPr lvl="0"/>
            <a:endParaRPr lang="en-US" sz="4400" dirty="0">
              <a:solidFill>
                <a:srgbClr val="0070C0"/>
              </a:solidFill>
              <a:latin typeface="Times New Roman" panose="02020603050405020304" pitchFamily="18" charset="0"/>
              <a:cs typeface="Times New Roman" panose="02020603050405020304" pitchFamily="18" charset="0"/>
            </a:endParaRPr>
          </a:p>
          <a:p>
            <a:pPr lvl="0"/>
            <a:r>
              <a:rPr lang="en-US" sz="4400" dirty="0">
                <a:solidFill>
                  <a:srgbClr val="0070C0"/>
                </a:solidFill>
                <a:latin typeface="Times New Roman" panose="02020603050405020304" pitchFamily="18" charset="0"/>
                <a:cs typeface="Times New Roman" panose="02020603050405020304" pitchFamily="18" charset="0"/>
              </a:rPr>
              <a:t>1.Introduction to C</a:t>
            </a:r>
          </a:p>
          <a:p>
            <a:pPr lvl="0"/>
            <a:r>
              <a:rPr lang="en-US" sz="4400" dirty="0">
                <a:solidFill>
                  <a:srgbClr val="0070C0"/>
                </a:solidFill>
                <a:latin typeface="Times New Roman" panose="02020603050405020304" pitchFamily="18" charset="0"/>
                <a:cs typeface="Times New Roman" panose="02020603050405020304" pitchFamily="18" charset="0"/>
              </a:rPr>
              <a:t>2.Desirable Program characteristics</a:t>
            </a:r>
            <a:endParaRPr lang="en-IN" sz="4400" dirty="0">
              <a:solidFill>
                <a:srgbClr val="0070C0"/>
              </a:solidFill>
              <a:latin typeface="Times New Roman" panose="02020603050405020304" pitchFamily="18" charset="0"/>
              <a:cs typeface="Times New Roman" panose="02020603050405020304" pitchFamily="18" charset="0"/>
            </a:endParaRPr>
          </a:p>
          <a:p>
            <a:pPr lvl="0"/>
            <a:r>
              <a:rPr lang="en-IN" sz="4400" dirty="0">
                <a:solidFill>
                  <a:srgbClr val="0070C0"/>
                </a:solidFill>
                <a:latin typeface="Times New Roman" panose="02020603050405020304" pitchFamily="18" charset="0"/>
                <a:cs typeface="Times New Roman" panose="02020603050405020304" pitchFamily="18" charset="0"/>
              </a:rPr>
              <a:t>3.C Character Set</a:t>
            </a:r>
          </a:p>
          <a:p>
            <a:pPr lvl="0"/>
            <a:r>
              <a:rPr lang="en-IN" sz="4400" dirty="0">
                <a:solidFill>
                  <a:srgbClr val="0070C0"/>
                </a:solidFill>
                <a:latin typeface="Times New Roman" panose="02020603050405020304" pitchFamily="18" charset="0"/>
                <a:cs typeface="Times New Roman" panose="02020603050405020304" pitchFamily="18" charset="0"/>
              </a:rPr>
              <a:t>4.Identifiers </a:t>
            </a:r>
          </a:p>
          <a:p>
            <a:pPr lvl="0"/>
            <a:r>
              <a:rPr lang="en-IN" sz="4400" dirty="0">
                <a:solidFill>
                  <a:srgbClr val="0070C0"/>
                </a:solidFill>
                <a:latin typeface="Times New Roman" panose="02020603050405020304" pitchFamily="18" charset="0"/>
                <a:cs typeface="Times New Roman" panose="02020603050405020304" pitchFamily="18" charset="0"/>
              </a:rPr>
              <a:t>5. Keywords</a:t>
            </a:r>
          </a:p>
          <a:p>
            <a:r>
              <a:rPr lang="en-IN" sz="4400" dirty="0">
                <a:solidFill>
                  <a:srgbClr val="0070C0"/>
                </a:solidFill>
                <a:latin typeface="Times New Roman" panose="02020603050405020304" pitchFamily="18" charset="0"/>
                <a:cs typeface="Times New Roman" panose="02020603050405020304" pitchFamily="18" charset="0"/>
              </a:rPr>
              <a:t>6. Data Types</a:t>
            </a:r>
          </a:p>
        </p:txBody>
      </p:sp>
      <p:sp>
        <p:nvSpPr>
          <p:cNvPr id="5" name="CustomShape 3"/>
          <p:cNvSpPr/>
          <p:nvPr/>
        </p:nvSpPr>
        <p:spPr>
          <a:xfrm>
            <a:off x="1080" y="0"/>
            <a:ext cx="9142920" cy="908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800" b="1" dirty="0">
                <a:solidFill>
                  <a:srgbClr val="000000"/>
                </a:solidFill>
                <a:latin typeface="Arial"/>
              </a:rPr>
              <a:t>UNIT-1</a:t>
            </a:r>
            <a:endParaRPr sz="4800" dirty="0"/>
          </a:p>
        </p:txBody>
      </p:sp>
    </p:spTree>
    <p:extLst>
      <p:ext uri="{BB962C8B-B14F-4D97-AF65-F5344CB8AC3E}">
        <p14:creationId xmlns:p14="http://schemas.microsoft.com/office/powerpoint/2010/main" val="3299675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380880" y="1447920"/>
            <a:ext cx="1904040" cy="455400"/>
          </a:xfrm>
          <a:prstGeom prst="rect">
            <a:avLst/>
          </a:prstGeom>
        </p:spPr>
        <p:txBody>
          <a:bodyPr lIns="90000" tIns="45000" rIns="90000" bIns="45000"/>
          <a:lstStyle/>
          <a:p>
            <a:pPr>
              <a:lnSpc>
                <a:spcPct val="100000"/>
              </a:lnSpc>
            </a:pPr>
            <a:r>
              <a:rPr lang="en-US" sz="2400" b="1">
                <a:solidFill>
                  <a:srgbClr val="000000"/>
                </a:solidFill>
                <a:latin typeface="Lucida Sans"/>
              </a:rPr>
              <a:t> </a:t>
            </a:r>
            <a:endParaRPr/>
          </a:p>
        </p:txBody>
      </p:sp>
      <p:sp>
        <p:nvSpPr>
          <p:cNvPr id="152" name="CustomShape 2"/>
          <p:cNvSpPr/>
          <p:nvPr/>
        </p:nvSpPr>
        <p:spPr>
          <a:xfrm>
            <a:off x="8039160" y="6400800"/>
            <a:ext cx="183240" cy="365760"/>
          </a:xfrm>
          <a:prstGeom prst="rect">
            <a:avLst/>
          </a:prstGeom>
        </p:spPr>
        <p:txBody>
          <a:bodyPr/>
          <a:lstStyle/>
          <a:p>
            <a:endParaRPr lang="en-IN"/>
          </a:p>
        </p:txBody>
      </p:sp>
      <p:sp>
        <p:nvSpPr>
          <p:cNvPr id="153"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4000" dirty="0">
                <a:latin typeface="Times New Roman" pitchFamily="18" charset="0"/>
                <a:cs typeface="Times New Roman" pitchFamily="18" charset="0"/>
              </a:rPr>
              <a:t>Introduction to C</a:t>
            </a:r>
            <a:endParaRPr dirty="0">
              <a:latin typeface="Times New Roman" pitchFamily="18" charset="0"/>
              <a:cs typeface="Times New Roman" pitchFamily="18" charset="0"/>
            </a:endParaRPr>
          </a:p>
        </p:txBody>
      </p:sp>
      <p:sp>
        <p:nvSpPr>
          <p:cNvPr id="154" name="CustomShape 4"/>
          <p:cNvSpPr/>
          <p:nvPr/>
        </p:nvSpPr>
        <p:spPr>
          <a:xfrm>
            <a:off x="3124080" y="6356520"/>
            <a:ext cx="2894400" cy="363960"/>
          </a:xfrm>
          <a:prstGeom prst="rect">
            <a:avLst/>
          </a:prstGeom>
        </p:spPr>
        <p:txBody>
          <a:bodyPr lIns="90000" tIns="45000" rIns="90000" bIns="45000" anchor="ctr"/>
          <a:lstStyle/>
          <a:p>
            <a:pPr>
              <a:lnSpc>
                <a:spcPct val="100000"/>
              </a:lnSpc>
            </a:pPr>
            <a:fld id="{6EDBD6FE-D283-49D4-8754-6575E9C5FCC0}" type="slidenum">
              <a:rPr lang="en-US" sz="1200">
                <a:solidFill>
                  <a:srgbClr val="8B8B8B"/>
                </a:solidFill>
                <a:latin typeface="Calibri"/>
              </a:rPr>
              <a:pPr>
                <a:lnSpc>
                  <a:spcPct val="100000"/>
                </a:lnSpc>
              </a:pPr>
              <a:t>54</a:t>
            </a:fld>
            <a:endParaRPr/>
          </a:p>
        </p:txBody>
      </p:sp>
      <p:sp>
        <p:nvSpPr>
          <p:cNvPr id="155" name="CustomShape 5"/>
          <p:cNvSpPr/>
          <p:nvPr/>
        </p:nvSpPr>
        <p:spPr>
          <a:xfrm>
            <a:off x="0" y="908720"/>
            <a:ext cx="9144000" cy="5949280"/>
          </a:xfrm>
          <a:prstGeom prst="rect">
            <a:avLst/>
          </a:prstGeom>
        </p:spPr>
        <p:txBody>
          <a:bodyPr lIns="90000" tIns="45000" rIns="90000" bIns="45000"/>
          <a:lstStyle/>
          <a:p>
            <a:r>
              <a:rPr lang="en-IN" sz="2800" dirty="0">
                <a:latin typeface="Times New Roman" panose="02020603050405020304" pitchFamily="18" charset="0"/>
                <a:cs typeface="Times New Roman" panose="02020603050405020304" pitchFamily="18" charset="0"/>
              </a:rPr>
              <a:t>C is high level language developed by Dennis </a:t>
            </a:r>
            <a:r>
              <a:rPr lang="en-IN" sz="2800" dirty="0" err="1">
                <a:latin typeface="Times New Roman" panose="02020603050405020304" pitchFamily="18" charset="0"/>
                <a:cs typeface="Times New Roman" panose="02020603050405020304" pitchFamily="18" charset="0"/>
              </a:rPr>
              <a:t>Ritche</a:t>
            </a:r>
            <a:r>
              <a:rPr lang="en-IN" sz="2800" dirty="0">
                <a:latin typeface="Times New Roman" panose="02020603050405020304" pitchFamily="18" charset="0"/>
                <a:cs typeface="Times New Roman" panose="02020603050405020304" pitchFamily="18" charset="0"/>
              </a:rPr>
              <a:t> at </a:t>
            </a:r>
            <a:r>
              <a:rPr lang="en-IN" sz="2800" dirty="0" err="1">
                <a:latin typeface="Times New Roman" panose="02020603050405020304" pitchFamily="18" charset="0"/>
                <a:cs typeface="Times New Roman" panose="02020603050405020304" pitchFamily="18" charset="0"/>
              </a:rPr>
              <a:t>AT</a:t>
            </a:r>
            <a:r>
              <a:rPr lang="en-IN" sz="2800" dirty="0">
                <a:latin typeface="Times New Roman" panose="02020603050405020304" pitchFamily="18" charset="0"/>
                <a:cs typeface="Times New Roman" panose="02020603050405020304" pitchFamily="18" charset="0"/>
              </a:rPr>
              <a:t> &amp;T Bell Laboratories</a:t>
            </a:r>
          </a:p>
          <a:p>
            <a:r>
              <a:rPr lang="en-IN" sz="2800" b="1" u="sng" dirty="0">
                <a:solidFill>
                  <a:srgbClr val="00B0F0"/>
                </a:solidFill>
                <a:latin typeface="Times New Roman" panose="02020603050405020304" pitchFamily="18" charset="0"/>
                <a:cs typeface="Times New Roman" panose="02020603050405020304" pitchFamily="18" charset="0"/>
              </a:rPr>
              <a:t>Features of C</a:t>
            </a:r>
            <a:endParaRPr lang="en-IN" sz="2800" dirty="0">
              <a:solidFill>
                <a:srgbClr val="00B0F0"/>
              </a:solidFill>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1.  It is a </a:t>
            </a:r>
            <a:r>
              <a:rPr lang="en-US" sz="2800" b="1" dirty="0">
                <a:latin typeface="Times New Roman" panose="02020603050405020304" pitchFamily="18" charset="0"/>
                <a:cs typeface="Times New Roman" panose="02020603050405020304" pitchFamily="18" charset="0"/>
              </a:rPr>
              <a:t>robust language</a:t>
            </a:r>
            <a:r>
              <a:rPr lang="en-US" sz="2800" dirty="0">
                <a:latin typeface="Times New Roman" panose="02020603050405020304" pitchFamily="18" charset="0"/>
                <a:cs typeface="Times New Roman" panose="02020603050405020304" pitchFamily="18" charset="0"/>
              </a:rPr>
              <a:t>, whose rich set of built-in functions and operations can be used to write any complex program</a:t>
            </a:r>
            <a:endParaRPr lang="en-IN"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2. It is a </a:t>
            </a:r>
            <a:r>
              <a:rPr lang="en-US" sz="2800" b="1" dirty="0">
                <a:latin typeface="Times New Roman" panose="02020603050405020304" pitchFamily="18" charset="0"/>
                <a:cs typeface="Times New Roman" panose="02020603050405020304" pitchFamily="18" charset="0"/>
              </a:rPr>
              <a:t>middle level language</a:t>
            </a:r>
            <a:r>
              <a:rPr lang="en-US" sz="2800" dirty="0">
                <a:latin typeface="Times New Roman" panose="02020603050405020304" pitchFamily="18" charset="0"/>
                <a:cs typeface="Times New Roman" panose="02020603050405020304" pitchFamily="18" charset="0"/>
              </a:rPr>
              <a:t> because the ‘C’ compiler combines the capabilities of an </a:t>
            </a:r>
            <a:r>
              <a:rPr lang="en-US" sz="2800" dirty="0">
                <a:solidFill>
                  <a:srgbClr val="7030A0"/>
                </a:solidFill>
                <a:latin typeface="Times New Roman" panose="02020603050405020304" pitchFamily="18" charset="0"/>
                <a:cs typeface="Times New Roman" panose="02020603050405020304" pitchFamily="18" charset="0"/>
              </a:rPr>
              <a:t>assembly language </a:t>
            </a:r>
            <a:r>
              <a:rPr lang="en-US" sz="2800" dirty="0">
                <a:latin typeface="Times New Roman" panose="02020603050405020304" pitchFamily="18" charset="0"/>
                <a:cs typeface="Times New Roman" panose="02020603050405020304" pitchFamily="18" charset="0"/>
              </a:rPr>
              <a:t>with the </a:t>
            </a:r>
            <a:r>
              <a:rPr lang="en-US" sz="2800" dirty="0">
                <a:solidFill>
                  <a:srgbClr val="7030A0"/>
                </a:solidFill>
                <a:latin typeface="Times New Roman" panose="02020603050405020304" pitchFamily="18" charset="0"/>
                <a:cs typeface="Times New Roman" panose="02020603050405020304" pitchFamily="18" charset="0"/>
              </a:rPr>
              <a:t>features of a high-level </a:t>
            </a:r>
            <a:r>
              <a:rPr lang="en-US" sz="2800" dirty="0">
                <a:latin typeface="Times New Roman" panose="02020603050405020304" pitchFamily="18" charset="0"/>
                <a:cs typeface="Times New Roman" panose="02020603050405020304" pitchFamily="18" charset="0"/>
              </a:rPr>
              <a:t>language and therefore it is well suited for writing both system software and business packages.</a:t>
            </a:r>
            <a:endParaRPr lang="en-IN"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3. ‘C’ Programs are </a:t>
            </a:r>
            <a:r>
              <a:rPr lang="en-US" sz="2800" b="1" dirty="0">
                <a:latin typeface="Times New Roman" panose="02020603050405020304" pitchFamily="18" charset="0"/>
                <a:cs typeface="Times New Roman" panose="02020603050405020304" pitchFamily="18" charset="0"/>
              </a:rPr>
              <a:t>efficient and fast</a:t>
            </a:r>
            <a:endParaRPr lang="en-IN"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4. C is highly </a:t>
            </a:r>
            <a:r>
              <a:rPr lang="en-US" sz="2800" b="1" dirty="0">
                <a:latin typeface="Times New Roman" panose="02020603050405020304" pitchFamily="18" charset="0"/>
                <a:cs typeface="Times New Roman" panose="02020603050405020304" pitchFamily="18" charset="0"/>
              </a:rPr>
              <a:t>portable</a:t>
            </a:r>
            <a:r>
              <a:rPr lang="en-US" sz="2800" dirty="0">
                <a:latin typeface="Times New Roman" panose="02020603050405020304" pitchFamily="18" charset="0"/>
                <a:cs typeface="Times New Roman" panose="02020603050405020304" pitchFamily="18" charset="0"/>
              </a:rPr>
              <a:t>, that is c programs written for one computer can be run on another with little (or) modification. </a:t>
            </a:r>
            <a:endParaRPr lang="en-IN"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5. ‘C’ Language is well suited for </a:t>
            </a:r>
            <a:r>
              <a:rPr lang="en-US" sz="2800" b="1" dirty="0">
                <a:latin typeface="Times New Roman" panose="02020603050405020304" pitchFamily="18" charset="0"/>
                <a:cs typeface="Times New Roman" panose="02020603050405020304" pitchFamily="18" charset="0"/>
              </a:rPr>
              <a:t>structured programming</a:t>
            </a:r>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380880" y="1447920"/>
            <a:ext cx="1904040" cy="455400"/>
          </a:xfrm>
          <a:prstGeom prst="rect">
            <a:avLst/>
          </a:prstGeom>
        </p:spPr>
        <p:txBody>
          <a:bodyPr lIns="90000" tIns="45000" rIns="90000" bIns="45000"/>
          <a:lstStyle/>
          <a:p>
            <a:pPr>
              <a:lnSpc>
                <a:spcPct val="100000"/>
              </a:lnSpc>
            </a:pPr>
            <a:r>
              <a:rPr lang="en-US" sz="2400" b="1">
                <a:solidFill>
                  <a:srgbClr val="000000"/>
                </a:solidFill>
                <a:latin typeface="Lucida Sans"/>
              </a:rPr>
              <a:t> </a:t>
            </a:r>
            <a:endParaRPr/>
          </a:p>
        </p:txBody>
      </p:sp>
      <p:sp>
        <p:nvSpPr>
          <p:cNvPr id="152" name="CustomShape 2"/>
          <p:cNvSpPr/>
          <p:nvPr/>
        </p:nvSpPr>
        <p:spPr>
          <a:xfrm>
            <a:off x="8039160" y="6400800"/>
            <a:ext cx="183240" cy="365760"/>
          </a:xfrm>
          <a:prstGeom prst="rect">
            <a:avLst/>
          </a:prstGeom>
        </p:spPr>
        <p:txBody>
          <a:bodyPr/>
          <a:lstStyle/>
          <a:p>
            <a:endParaRPr lang="en-IN"/>
          </a:p>
        </p:txBody>
      </p:sp>
      <p:sp>
        <p:nvSpPr>
          <p:cNvPr id="153"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600" dirty="0">
                <a:latin typeface="Times New Roman" pitchFamily="18" charset="0"/>
                <a:cs typeface="Times New Roman" pitchFamily="18" charset="0"/>
              </a:rPr>
              <a:t>Desirable Program Characteristics</a:t>
            </a:r>
            <a:endParaRPr sz="3600" dirty="0">
              <a:latin typeface="Times New Roman" pitchFamily="18" charset="0"/>
              <a:cs typeface="Times New Roman" pitchFamily="18" charset="0"/>
            </a:endParaRPr>
          </a:p>
        </p:txBody>
      </p:sp>
      <p:sp>
        <p:nvSpPr>
          <p:cNvPr id="154" name="CustomShape 4"/>
          <p:cNvSpPr/>
          <p:nvPr/>
        </p:nvSpPr>
        <p:spPr>
          <a:xfrm>
            <a:off x="3124080" y="6356520"/>
            <a:ext cx="2894400" cy="363960"/>
          </a:xfrm>
          <a:prstGeom prst="rect">
            <a:avLst/>
          </a:prstGeom>
        </p:spPr>
        <p:txBody>
          <a:bodyPr lIns="90000" tIns="45000" rIns="90000" bIns="45000" anchor="ctr"/>
          <a:lstStyle/>
          <a:p>
            <a:pPr>
              <a:lnSpc>
                <a:spcPct val="100000"/>
              </a:lnSpc>
            </a:pPr>
            <a:fld id="{6EDBD6FE-D283-49D4-8754-6575E9C5FCC0}" type="slidenum">
              <a:rPr lang="en-US" sz="1200">
                <a:solidFill>
                  <a:srgbClr val="8B8B8B"/>
                </a:solidFill>
                <a:latin typeface="Calibri"/>
              </a:rPr>
              <a:pPr>
                <a:lnSpc>
                  <a:spcPct val="100000"/>
                </a:lnSpc>
              </a:pPr>
              <a:t>55</a:t>
            </a:fld>
            <a:endParaRPr/>
          </a:p>
        </p:txBody>
      </p:sp>
      <p:sp>
        <p:nvSpPr>
          <p:cNvPr id="155" name="CustomShape 5"/>
          <p:cNvSpPr/>
          <p:nvPr/>
        </p:nvSpPr>
        <p:spPr>
          <a:xfrm>
            <a:off x="0" y="908720"/>
            <a:ext cx="9144000" cy="5949280"/>
          </a:xfrm>
          <a:prstGeom prst="rect">
            <a:avLst/>
          </a:prstGeom>
        </p:spPr>
        <p:txBody>
          <a:bodyPr lIns="90000" tIns="45000" rIns="90000" bIns="45000"/>
          <a:lstStyle/>
          <a:p>
            <a:r>
              <a:rPr lang="en-IN" sz="2800" dirty="0">
                <a:solidFill>
                  <a:srgbClr val="0070C0"/>
                </a:solidFill>
                <a:latin typeface="Times New Roman" panose="02020603050405020304" pitchFamily="18" charset="0"/>
                <a:cs typeface="Times New Roman" panose="02020603050405020304" pitchFamily="18" charset="0"/>
              </a:rPr>
              <a:t>Integrity</a:t>
            </a:r>
          </a:p>
          <a:p>
            <a:pPr lvl="1" algn="just"/>
            <a:r>
              <a:rPr lang="en-IN" sz="2800" dirty="0">
                <a:latin typeface="Times New Roman" panose="02020603050405020304" pitchFamily="18" charset="0"/>
                <a:cs typeface="Times New Roman" panose="02020603050405020304" pitchFamily="18" charset="0"/>
              </a:rPr>
              <a:t>Refers to the </a:t>
            </a:r>
            <a:r>
              <a:rPr lang="en-IN" sz="2800" dirty="0">
                <a:solidFill>
                  <a:schemeClr val="accent4">
                    <a:lumMod val="75000"/>
                  </a:schemeClr>
                </a:solidFill>
                <a:latin typeface="Times New Roman" panose="02020603050405020304" pitchFamily="18" charset="0"/>
                <a:cs typeface="Times New Roman" panose="02020603050405020304" pitchFamily="18" charset="0"/>
              </a:rPr>
              <a:t>accuracy</a:t>
            </a:r>
            <a:r>
              <a:rPr lang="en-IN" sz="2800" dirty="0">
                <a:latin typeface="Times New Roman" panose="02020603050405020304" pitchFamily="18" charset="0"/>
                <a:cs typeface="Times New Roman" panose="02020603050405020304" pitchFamily="18" charset="0"/>
              </a:rPr>
              <a:t> of the computations</a:t>
            </a:r>
          </a:p>
          <a:p>
            <a:r>
              <a:rPr lang="en-IN" sz="2800" dirty="0">
                <a:solidFill>
                  <a:srgbClr val="0070C0"/>
                </a:solidFill>
                <a:latin typeface="Times New Roman" panose="02020603050405020304" pitchFamily="18" charset="0"/>
                <a:cs typeface="Times New Roman" panose="02020603050405020304" pitchFamily="18" charset="0"/>
              </a:rPr>
              <a:t>Clarity</a:t>
            </a:r>
          </a:p>
          <a:p>
            <a:pPr lvl="1"/>
            <a:r>
              <a:rPr lang="en-IN" sz="2800" dirty="0">
                <a:latin typeface="Times New Roman" panose="02020603050405020304" pitchFamily="18" charset="0"/>
                <a:cs typeface="Times New Roman" panose="02020603050405020304" pitchFamily="18" charset="0"/>
              </a:rPr>
              <a:t>Refers to the </a:t>
            </a:r>
            <a:r>
              <a:rPr lang="en-IN" sz="2800" dirty="0">
                <a:solidFill>
                  <a:schemeClr val="accent4">
                    <a:lumMod val="75000"/>
                  </a:schemeClr>
                </a:solidFill>
                <a:latin typeface="Times New Roman" panose="02020603050405020304" pitchFamily="18" charset="0"/>
                <a:cs typeface="Times New Roman" panose="02020603050405020304" pitchFamily="18" charset="0"/>
              </a:rPr>
              <a:t>overall readability</a:t>
            </a:r>
            <a:r>
              <a:rPr lang="en-IN" sz="2800" dirty="0">
                <a:latin typeface="Times New Roman" panose="02020603050405020304" pitchFamily="18" charset="0"/>
                <a:cs typeface="Times New Roman" panose="02020603050405020304" pitchFamily="18" charset="0"/>
              </a:rPr>
              <a:t> of the program</a:t>
            </a:r>
          </a:p>
          <a:p>
            <a:pPr lvl="1" algn="just"/>
            <a:r>
              <a:rPr lang="en-IN" sz="2800" dirty="0">
                <a:latin typeface="Times New Roman" panose="02020603050405020304" pitchFamily="18" charset="0"/>
                <a:cs typeface="Times New Roman" panose="02020603050405020304" pitchFamily="18" charset="0"/>
              </a:rPr>
              <a:t>If a program is clearly written, it should be possible for another programmer to follow the program logic without undue effort.</a:t>
            </a:r>
          </a:p>
          <a:p>
            <a:r>
              <a:rPr lang="en-IN" sz="2800" dirty="0">
                <a:solidFill>
                  <a:srgbClr val="0070C0"/>
                </a:solidFill>
                <a:latin typeface="Times New Roman" panose="02020603050405020304" pitchFamily="18" charset="0"/>
                <a:cs typeface="Times New Roman" panose="02020603050405020304" pitchFamily="18" charset="0"/>
              </a:rPr>
              <a:t>Simplicity</a:t>
            </a:r>
          </a:p>
          <a:p>
            <a:pPr lvl="1" algn="just"/>
            <a:r>
              <a:rPr lang="en-IN" sz="2800" dirty="0">
                <a:latin typeface="Times New Roman" panose="02020603050405020304" pitchFamily="18" charset="0"/>
                <a:cs typeface="Times New Roman" panose="02020603050405020304" pitchFamily="18" charset="0"/>
              </a:rPr>
              <a:t>The clarity and accuracy of a program are usually enhanced by keeping things as simple as possible, consistent with the overall program objectives</a:t>
            </a:r>
          </a:p>
          <a:p>
            <a:pPr lvl="1" algn="just"/>
            <a:r>
              <a:rPr lang="en-IN" sz="2800" dirty="0">
                <a:solidFill>
                  <a:schemeClr val="accent4">
                    <a:lumMod val="75000"/>
                  </a:schemeClr>
                </a:solidFill>
                <a:latin typeface="Times New Roman" panose="02020603050405020304" pitchFamily="18" charset="0"/>
                <a:cs typeface="Times New Roman" panose="02020603050405020304" pitchFamily="18" charset="0"/>
              </a:rPr>
              <a:t>Computational efficiency </a:t>
            </a:r>
            <a:r>
              <a:rPr lang="en-IN" sz="2800" dirty="0">
                <a:latin typeface="Times New Roman" panose="02020603050405020304" pitchFamily="18" charset="0"/>
                <a:cs typeface="Times New Roman" panose="02020603050405020304" pitchFamily="18" charset="0"/>
              </a:rPr>
              <a:t>would increase if the program structure must be  simple, straightforward.</a:t>
            </a:r>
          </a:p>
          <a:p>
            <a:pPr lvl="1" algn="just"/>
            <a:endParaRPr lang="en-IN"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380880" y="1447920"/>
            <a:ext cx="1904040" cy="455400"/>
          </a:xfrm>
          <a:prstGeom prst="rect">
            <a:avLst/>
          </a:prstGeom>
        </p:spPr>
        <p:txBody>
          <a:bodyPr lIns="90000" tIns="45000" rIns="90000" bIns="45000"/>
          <a:lstStyle/>
          <a:p>
            <a:pPr>
              <a:lnSpc>
                <a:spcPct val="100000"/>
              </a:lnSpc>
            </a:pPr>
            <a:r>
              <a:rPr lang="en-US" sz="2400" b="1">
                <a:solidFill>
                  <a:srgbClr val="000000"/>
                </a:solidFill>
                <a:latin typeface="Lucida Sans"/>
              </a:rPr>
              <a:t> </a:t>
            </a:r>
            <a:endParaRPr/>
          </a:p>
        </p:txBody>
      </p:sp>
      <p:sp>
        <p:nvSpPr>
          <p:cNvPr id="152" name="CustomShape 2"/>
          <p:cNvSpPr/>
          <p:nvPr/>
        </p:nvSpPr>
        <p:spPr>
          <a:xfrm>
            <a:off x="8039160" y="6400800"/>
            <a:ext cx="183240" cy="365760"/>
          </a:xfrm>
          <a:prstGeom prst="rect">
            <a:avLst/>
          </a:prstGeom>
        </p:spPr>
        <p:txBody>
          <a:bodyPr/>
          <a:lstStyle/>
          <a:p>
            <a:endParaRPr lang="en-IN"/>
          </a:p>
        </p:txBody>
      </p:sp>
      <p:sp>
        <p:nvSpPr>
          <p:cNvPr id="153"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3600" dirty="0">
                <a:solidFill>
                  <a:srgbClr val="C00000"/>
                </a:solidFill>
                <a:latin typeface="Arial Black" panose="020B0A04020102020204" pitchFamily="34" charset="0"/>
              </a:rPr>
              <a:t>Desirable Program Characteristics</a:t>
            </a:r>
            <a:endParaRPr sz="3600" dirty="0"/>
          </a:p>
        </p:txBody>
      </p:sp>
      <p:sp>
        <p:nvSpPr>
          <p:cNvPr id="154" name="CustomShape 4"/>
          <p:cNvSpPr/>
          <p:nvPr/>
        </p:nvSpPr>
        <p:spPr>
          <a:xfrm>
            <a:off x="3124080" y="6356520"/>
            <a:ext cx="2894400" cy="363960"/>
          </a:xfrm>
          <a:prstGeom prst="rect">
            <a:avLst/>
          </a:prstGeom>
        </p:spPr>
        <p:txBody>
          <a:bodyPr lIns="90000" tIns="45000" rIns="90000" bIns="45000" anchor="ctr"/>
          <a:lstStyle/>
          <a:p>
            <a:pPr>
              <a:lnSpc>
                <a:spcPct val="100000"/>
              </a:lnSpc>
            </a:pPr>
            <a:fld id="{6EDBD6FE-D283-49D4-8754-6575E9C5FCC0}" type="slidenum">
              <a:rPr lang="en-US" sz="1200">
                <a:solidFill>
                  <a:srgbClr val="8B8B8B"/>
                </a:solidFill>
                <a:latin typeface="Calibri"/>
              </a:rPr>
              <a:pPr>
                <a:lnSpc>
                  <a:spcPct val="100000"/>
                </a:lnSpc>
              </a:pPr>
              <a:t>56</a:t>
            </a:fld>
            <a:endParaRPr/>
          </a:p>
        </p:txBody>
      </p:sp>
      <p:sp>
        <p:nvSpPr>
          <p:cNvPr id="155" name="CustomShape 5"/>
          <p:cNvSpPr/>
          <p:nvPr/>
        </p:nvSpPr>
        <p:spPr>
          <a:xfrm>
            <a:off x="0" y="908720"/>
            <a:ext cx="9144000" cy="5949280"/>
          </a:xfrm>
          <a:prstGeom prst="rect">
            <a:avLst/>
          </a:prstGeom>
        </p:spPr>
        <p:txBody>
          <a:bodyPr lIns="90000" tIns="45000" rIns="90000" bIns="45000"/>
          <a:lstStyle/>
          <a:p>
            <a:r>
              <a:rPr lang="en-IN" sz="2600" dirty="0">
                <a:solidFill>
                  <a:srgbClr val="0070C0"/>
                </a:solidFill>
                <a:latin typeface="Times New Roman" panose="02020603050405020304" pitchFamily="18" charset="0"/>
                <a:cs typeface="Times New Roman" panose="02020603050405020304" pitchFamily="18" charset="0"/>
              </a:rPr>
              <a:t>Efficiency</a:t>
            </a:r>
          </a:p>
          <a:p>
            <a:pPr lvl="1"/>
            <a:r>
              <a:rPr lang="en-IN" sz="2600" dirty="0">
                <a:latin typeface="Times New Roman" panose="02020603050405020304" pitchFamily="18" charset="0"/>
                <a:cs typeface="Times New Roman" panose="02020603050405020304" pitchFamily="18" charset="0"/>
              </a:rPr>
              <a:t>concerned with </a:t>
            </a:r>
            <a:r>
              <a:rPr lang="en-IN" sz="2600" dirty="0">
                <a:solidFill>
                  <a:schemeClr val="accent4">
                    <a:lumMod val="75000"/>
                  </a:schemeClr>
                </a:solidFill>
                <a:latin typeface="Times New Roman" panose="02020603050405020304" pitchFamily="18" charset="0"/>
                <a:cs typeface="Times New Roman" panose="02020603050405020304" pitchFamily="18" charset="0"/>
              </a:rPr>
              <a:t>execution speed </a:t>
            </a:r>
            <a:r>
              <a:rPr lang="en-IN" sz="2600" dirty="0">
                <a:latin typeface="Times New Roman" panose="02020603050405020304" pitchFamily="18" charset="0"/>
                <a:cs typeface="Times New Roman" panose="02020603050405020304" pitchFamily="18" charset="0"/>
              </a:rPr>
              <a:t>and efficient </a:t>
            </a:r>
            <a:r>
              <a:rPr lang="en-IN" sz="2600" dirty="0">
                <a:solidFill>
                  <a:schemeClr val="accent4">
                    <a:lumMod val="75000"/>
                  </a:schemeClr>
                </a:solidFill>
                <a:latin typeface="Times New Roman" panose="02020603050405020304" pitchFamily="18" charset="0"/>
                <a:cs typeface="Times New Roman" panose="02020603050405020304" pitchFamily="18" charset="0"/>
              </a:rPr>
              <a:t>memory utilization.</a:t>
            </a:r>
          </a:p>
          <a:p>
            <a:r>
              <a:rPr lang="en-IN" sz="2600" dirty="0">
                <a:solidFill>
                  <a:srgbClr val="0070C0"/>
                </a:solidFill>
                <a:latin typeface="Times New Roman" panose="02020603050405020304" pitchFamily="18" charset="0"/>
                <a:cs typeface="Times New Roman" panose="02020603050405020304" pitchFamily="18" charset="0"/>
              </a:rPr>
              <a:t>Modularity</a:t>
            </a:r>
          </a:p>
          <a:p>
            <a:pPr lvl="1" algn="just"/>
            <a:r>
              <a:rPr lang="en-IN" sz="2600" dirty="0">
                <a:latin typeface="Times New Roman" panose="02020603050405020304" pitchFamily="18" charset="0"/>
                <a:cs typeface="Times New Roman" panose="02020603050405020304" pitchFamily="18" charset="0"/>
              </a:rPr>
              <a:t>programs can be broken down into a series of identifiable </a:t>
            </a:r>
            <a:r>
              <a:rPr lang="en-IN" sz="2600" dirty="0">
                <a:solidFill>
                  <a:schemeClr val="accent4">
                    <a:lumMod val="75000"/>
                  </a:schemeClr>
                </a:solidFill>
                <a:latin typeface="Times New Roman" panose="02020603050405020304" pitchFamily="18" charset="0"/>
                <a:cs typeface="Times New Roman" panose="02020603050405020304" pitchFamily="18" charset="0"/>
              </a:rPr>
              <a:t>subtasks</a:t>
            </a:r>
          </a:p>
          <a:p>
            <a:pPr lvl="1" algn="just"/>
            <a:r>
              <a:rPr lang="en-IN" sz="2600" dirty="0">
                <a:latin typeface="Times New Roman" panose="02020603050405020304" pitchFamily="18" charset="0"/>
                <a:cs typeface="Times New Roman" panose="02020603050405020304" pitchFamily="18" charset="0"/>
              </a:rPr>
              <a:t>In C, such modules are written as </a:t>
            </a:r>
            <a:r>
              <a:rPr lang="en-IN" sz="2600" dirty="0">
                <a:solidFill>
                  <a:schemeClr val="accent4">
                    <a:lumMod val="75000"/>
                  </a:schemeClr>
                </a:solidFill>
                <a:latin typeface="Times New Roman" panose="02020603050405020304" pitchFamily="18" charset="0"/>
                <a:cs typeface="Times New Roman" panose="02020603050405020304" pitchFamily="18" charset="0"/>
              </a:rPr>
              <a:t>functions</a:t>
            </a:r>
            <a:r>
              <a:rPr lang="en-IN" sz="2600" dirty="0">
                <a:latin typeface="Times New Roman" panose="02020603050405020304" pitchFamily="18" charset="0"/>
                <a:cs typeface="Times New Roman" panose="02020603050405020304" pitchFamily="18" charset="0"/>
              </a:rPr>
              <a:t>. </a:t>
            </a:r>
          </a:p>
          <a:p>
            <a:pPr lvl="1" algn="just"/>
            <a:r>
              <a:rPr lang="en-IN" sz="2600" dirty="0">
                <a:latin typeface="Times New Roman" panose="02020603050405020304" pitchFamily="18" charset="0"/>
                <a:cs typeface="Times New Roman" panose="02020603050405020304" pitchFamily="18" charset="0"/>
              </a:rPr>
              <a:t>The use of a modular programming structure enhances the </a:t>
            </a:r>
            <a:r>
              <a:rPr lang="en-IN" sz="2600" dirty="0">
                <a:solidFill>
                  <a:schemeClr val="accent4">
                    <a:lumMod val="75000"/>
                  </a:schemeClr>
                </a:solidFill>
                <a:latin typeface="Times New Roman" panose="02020603050405020304" pitchFamily="18" charset="0"/>
                <a:cs typeface="Times New Roman" panose="02020603050405020304" pitchFamily="18" charset="0"/>
              </a:rPr>
              <a:t>accuracy</a:t>
            </a:r>
            <a:r>
              <a:rPr lang="en-IN" sz="2600" dirty="0">
                <a:latin typeface="Times New Roman" panose="02020603050405020304" pitchFamily="18" charset="0"/>
                <a:cs typeface="Times New Roman" panose="02020603050405020304" pitchFamily="18" charset="0"/>
              </a:rPr>
              <a:t> and </a:t>
            </a:r>
            <a:r>
              <a:rPr lang="en-IN" sz="2600" dirty="0">
                <a:solidFill>
                  <a:schemeClr val="accent4">
                    <a:lumMod val="75000"/>
                  </a:schemeClr>
                </a:solidFill>
                <a:latin typeface="Times New Roman" panose="02020603050405020304" pitchFamily="18" charset="0"/>
                <a:cs typeface="Times New Roman" panose="02020603050405020304" pitchFamily="18" charset="0"/>
              </a:rPr>
              <a:t>clarity</a:t>
            </a:r>
            <a:r>
              <a:rPr lang="en-IN" sz="2600" dirty="0">
                <a:latin typeface="Times New Roman" panose="02020603050405020304" pitchFamily="18" charset="0"/>
                <a:cs typeface="Times New Roman" panose="02020603050405020304" pitchFamily="18" charset="0"/>
              </a:rPr>
              <a:t> of a program, and it facilitates future program alterations. </a:t>
            </a:r>
          </a:p>
          <a:p>
            <a:r>
              <a:rPr lang="en-IN" sz="2600" dirty="0">
                <a:solidFill>
                  <a:srgbClr val="0070C0"/>
                </a:solidFill>
                <a:latin typeface="Times New Roman" panose="02020603050405020304" pitchFamily="18" charset="0"/>
                <a:cs typeface="Times New Roman" panose="02020603050405020304" pitchFamily="18" charset="0"/>
              </a:rPr>
              <a:t>Generality</a:t>
            </a:r>
          </a:p>
          <a:p>
            <a:pPr lvl="1"/>
            <a:r>
              <a:rPr lang="en-IN" sz="2600" dirty="0">
                <a:latin typeface="Times New Roman" panose="02020603050405020304" pitchFamily="18" charset="0"/>
                <a:cs typeface="Times New Roman" panose="02020603050405020304" pitchFamily="18" charset="0"/>
              </a:rPr>
              <a:t>Program should be written in </a:t>
            </a:r>
            <a:r>
              <a:rPr lang="en-IN" sz="2600" dirty="0">
                <a:solidFill>
                  <a:schemeClr val="accent4">
                    <a:lumMod val="75000"/>
                  </a:schemeClr>
                </a:solidFill>
                <a:latin typeface="Times New Roman" panose="02020603050405020304" pitchFamily="18" charset="0"/>
                <a:cs typeface="Times New Roman" panose="02020603050405020304" pitchFamily="18" charset="0"/>
              </a:rPr>
              <a:t>generalization fashion </a:t>
            </a:r>
            <a:r>
              <a:rPr lang="en-IN" sz="2600" dirty="0">
                <a:latin typeface="Times New Roman" panose="02020603050405020304" pitchFamily="18" charset="0"/>
                <a:cs typeface="Times New Roman" panose="02020603050405020304" pitchFamily="18" charset="0"/>
              </a:rPr>
              <a:t>rather than static.</a:t>
            </a:r>
          </a:p>
          <a:p>
            <a:pPr lvl="1"/>
            <a:r>
              <a:rPr lang="en-IN" sz="2600" dirty="0">
                <a:latin typeface="Times New Roman" panose="02020603050405020304" pitchFamily="18" charset="0"/>
                <a:cs typeface="Times New Roman" panose="02020603050405020304" pitchFamily="18" charset="0"/>
              </a:rPr>
              <a:t>Ex. Assigning values to the operands as constants rather than dynamic values from the user.</a:t>
            </a:r>
          </a:p>
          <a:p>
            <a:pPr lvl="1" algn="just"/>
            <a:endParaRPr lang="en-IN"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p:cNvPicPr>
            <a:picLocks noChangeAspect="1" noChangeArrowheads="1"/>
          </p:cNvPicPr>
          <p:nvPr/>
        </p:nvPicPr>
        <p:blipFill>
          <a:blip r:embed="rId2" cstate="print"/>
          <a:srcRect/>
          <a:stretch>
            <a:fillRect/>
          </a:stretch>
        </p:blipFill>
        <p:spPr bwMode="auto">
          <a:xfrm>
            <a:off x="-22223" y="4149080"/>
            <a:ext cx="9166223" cy="2520280"/>
          </a:xfrm>
          <a:prstGeom prst="rect">
            <a:avLst/>
          </a:prstGeom>
          <a:noFill/>
          <a:ln w="9525">
            <a:noFill/>
            <a:miter lim="800000"/>
            <a:headEnd/>
            <a:tailEnd/>
          </a:ln>
        </p:spPr>
      </p:pic>
      <p:sp>
        <p:nvSpPr>
          <p:cNvPr id="5" name="TextBox 4"/>
          <p:cNvSpPr txBox="1"/>
          <p:nvPr/>
        </p:nvSpPr>
        <p:spPr>
          <a:xfrm>
            <a:off x="0" y="908720"/>
            <a:ext cx="9144000" cy="3108543"/>
          </a:xfrm>
          <a:prstGeom prst="rect">
            <a:avLst/>
          </a:prstGeom>
          <a:noFill/>
        </p:spPr>
        <p:txBody>
          <a:bodyPr wrap="square" rtlCol="0">
            <a:spAutoFit/>
          </a:bodyPr>
          <a:lstStyle/>
          <a:p>
            <a:pPr>
              <a:buFont typeface="Wingdings" pitchFamily="2" charset="2"/>
              <a:buChar char="Ø"/>
            </a:pPr>
            <a:r>
              <a:rPr lang="en-IN" sz="2800" dirty="0"/>
              <a:t>To write  C programs, we must know what alphabets, numbers and special symbols are used in C, then how using them constants, variables and keywords are constructed.</a:t>
            </a:r>
          </a:p>
          <a:p>
            <a:pPr>
              <a:buFont typeface="Wingdings" pitchFamily="2" charset="2"/>
              <a:buChar char="Ø"/>
            </a:pPr>
            <a:r>
              <a:rPr lang="en-IN" sz="2800" dirty="0"/>
              <a:t>How are these combined to form an instruction.</a:t>
            </a:r>
          </a:p>
          <a:p>
            <a:pPr>
              <a:buFont typeface="Wingdings" pitchFamily="2" charset="2"/>
              <a:buChar char="Ø"/>
            </a:pPr>
            <a:r>
              <a:rPr lang="en-IN" sz="2800" dirty="0"/>
              <a:t> A group of instructions would be combined later on to form a program. </a:t>
            </a:r>
          </a:p>
        </p:txBody>
      </p:sp>
      <p:sp>
        <p:nvSpPr>
          <p:cNvPr id="6"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4000" dirty="0">
                <a:solidFill>
                  <a:srgbClr val="C00000"/>
                </a:solidFill>
                <a:latin typeface="Arial Black" panose="020B0A04020102020204" pitchFamily="34" charset="0"/>
              </a:rPr>
              <a:t>Introduction to C</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r>
              <a:rPr lang="en-IN" sz="3600" dirty="0">
                <a:latin typeface="Times New Roman" pitchFamily="18" charset="0"/>
                <a:cs typeface="Times New Roman" pitchFamily="18" charset="0"/>
              </a:rPr>
              <a:t>KEYWORDS</a:t>
            </a:r>
          </a:p>
        </p:txBody>
      </p:sp>
      <p:sp>
        <p:nvSpPr>
          <p:cNvPr id="5" name="TextBox 4"/>
          <p:cNvSpPr txBox="1"/>
          <p:nvPr/>
        </p:nvSpPr>
        <p:spPr>
          <a:xfrm>
            <a:off x="0" y="836712"/>
            <a:ext cx="8892480" cy="3108543"/>
          </a:xfrm>
          <a:prstGeom prst="rect">
            <a:avLst/>
          </a:prstGeom>
          <a:noFill/>
        </p:spPr>
        <p:txBody>
          <a:bodyPr wrap="square" rtlCol="0">
            <a:spAutoFit/>
          </a:bodyPr>
          <a:lstStyle/>
          <a:p>
            <a:pPr>
              <a:buFont typeface="Wingdings" pitchFamily="2" charset="2"/>
              <a:buChar char="Ø"/>
            </a:pPr>
            <a:r>
              <a:rPr lang="en-IN" sz="2000" dirty="0"/>
              <a:t>The keywords are also called ‘</a:t>
            </a:r>
            <a:r>
              <a:rPr lang="en-IN" sz="2000" b="1" dirty="0"/>
              <a:t>Reserved words</a:t>
            </a:r>
            <a:r>
              <a:rPr lang="en-IN" sz="2000" dirty="0"/>
              <a:t>’.</a:t>
            </a:r>
          </a:p>
          <a:p>
            <a:pPr>
              <a:buFont typeface="Wingdings" pitchFamily="2" charset="2"/>
              <a:buChar char="Ø"/>
            </a:pPr>
            <a:r>
              <a:rPr lang="en-IN" sz="2000" dirty="0"/>
              <a:t>Keywords are the words whose meaning has already been explained to the</a:t>
            </a:r>
          </a:p>
          <a:p>
            <a:r>
              <a:rPr lang="en-IN" sz="2000" dirty="0"/>
              <a:t> C compiler and their meanings cannot be changed.</a:t>
            </a:r>
          </a:p>
          <a:p>
            <a:pPr>
              <a:buFont typeface="Wingdings" pitchFamily="2" charset="2"/>
              <a:buChar char="Ø"/>
            </a:pPr>
            <a:r>
              <a:rPr lang="en-IN" sz="2000" dirty="0"/>
              <a:t>Keywords serve as basic building blocks for program statements.</a:t>
            </a:r>
          </a:p>
          <a:p>
            <a:pPr>
              <a:buFont typeface="Wingdings" pitchFamily="2" charset="2"/>
              <a:buChar char="Ø"/>
            </a:pPr>
            <a:r>
              <a:rPr lang="en-IN" sz="2000" dirty="0"/>
              <a:t>Keywords can be used only for their intended purpose.</a:t>
            </a:r>
          </a:p>
          <a:p>
            <a:pPr>
              <a:buFont typeface="Wingdings" pitchFamily="2" charset="2"/>
              <a:buChar char="Ø"/>
            </a:pPr>
            <a:r>
              <a:rPr lang="en-IN" sz="2000" dirty="0"/>
              <a:t>Keywords cannot be used as user-defined variables.</a:t>
            </a:r>
          </a:p>
          <a:p>
            <a:pPr>
              <a:buFont typeface="Wingdings" pitchFamily="2" charset="2"/>
              <a:buChar char="Ø"/>
            </a:pPr>
            <a:r>
              <a:rPr lang="en-IN" sz="2000" dirty="0"/>
              <a:t>All keywords must be written in lowercase.</a:t>
            </a:r>
          </a:p>
          <a:p>
            <a:r>
              <a:rPr lang="en-IN" sz="2000" dirty="0"/>
              <a:t>32 keywords available in C.</a:t>
            </a:r>
          </a:p>
          <a:p>
            <a:endParaRPr lang="en-IN" dirty="0"/>
          </a:p>
          <a:p>
            <a:endParaRPr lang="en-IN" dirty="0"/>
          </a:p>
        </p:txBody>
      </p:sp>
      <p:sp>
        <p:nvSpPr>
          <p:cNvPr id="6" name="TextBox 5"/>
          <p:cNvSpPr txBox="1"/>
          <p:nvPr/>
        </p:nvSpPr>
        <p:spPr>
          <a:xfrm>
            <a:off x="5364088" y="1196752"/>
            <a:ext cx="2952328" cy="369332"/>
          </a:xfrm>
          <a:prstGeom prst="rect">
            <a:avLst/>
          </a:prstGeom>
          <a:noFill/>
        </p:spPr>
        <p:txBody>
          <a:bodyPr wrap="square" rtlCol="0">
            <a:spAutoFit/>
          </a:bodyPr>
          <a:lstStyle/>
          <a:p>
            <a:endParaRPr lang="en-IN" dirty="0"/>
          </a:p>
        </p:txBody>
      </p:sp>
      <p:graphicFrame>
        <p:nvGraphicFramePr>
          <p:cNvPr id="7" name="Table 6"/>
          <p:cNvGraphicFramePr>
            <a:graphicFrameLocks noGrp="1"/>
          </p:cNvGraphicFramePr>
          <p:nvPr/>
        </p:nvGraphicFramePr>
        <p:xfrm>
          <a:off x="395536" y="3356992"/>
          <a:ext cx="7848873" cy="3095248"/>
        </p:xfrm>
        <a:graphic>
          <a:graphicData uri="http://schemas.openxmlformats.org/drawingml/2006/table">
            <a:tbl>
              <a:tblPr/>
              <a:tblGrid>
                <a:gridCol w="1799518">
                  <a:extLst>
                    <a:ext uri="{9D8B030D-6E8A-4147-A177-3AD203B41FA5}">
                      <a16:colId xmlns:a16="http://schemas.microsoft.com/office/drawing/2014/main" val="20000"/>
                    </a:ext>
                  </a:extLst>
                </a:gridCol>
                <a:gridCol w="2015542">
                  <a:extLst>
                    <a:ext uri="{9D8B030D-6E8A-4147-A177-3AD203B41FA5}">
                      <a16:colId xmlns:a16="http://schemas.microsoft.com/office/drawing/2014/main" val="20001"/>
                    </a:ext>
                  </a:extLst>
                </a:gridCol>
                <a:gridCol w="2018271">
                  <a:extLst>
                    <a:ext uri="{9D8B030D-6E8A-4147-A177-3AD203B41FA5}">
                      <a16:colId xmlns:a16="http://schemas.microsoft.com/office/drawing/2014/main" val="20002"/>
                    </a:ext>
                  </a:extLst>
                </a:gridCol>
                <a:gridCol w="2015542">
                  <a:extLst>
                    <a:ext uri="{9D8B030D-6E8A-4147-A177-3AD203B41FA5}">
                      <a16:colId xmlns:a16="http://schemas.microsoft.com/office/drawing/2014/main" val="20003"/>
                    </a:ext>
                  </a:extLst>
                </a:gridCol>
              </a:tblGrid>
              <a:tr h="351039">
                <a:tc>
                  <a:txBody>
                    <a:bodyPr/>
                    <a:lstStyle/>
                    <a:p>
                      <a:pPr marL="66675">
                        <a:lnSpc>
                          <a:spcPct val="115000"/>
                        </a:lnSpc>
                      </a:pPr>
                      <a:r>
                        <a:rPr lang="en-US" sz="2400" i="1" dirty="0">
                          <a:solidFill>
                            <a:srgbClr val="000000"/>
                          </a:solidFill>
                          <a:latin typeface="Times New Roman" pitchFamily="18" charset="0"/>
                          <a:cs typeface="Times New Roman" pitchFamily="18" charset="0"/>
                        </a:rPr>
                        <a:t>auto</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a:solidFill>
                            <a:srgbClr val="000000"/>
                          </a:solidFill>
                          <a:latin typeface="Times New Roman" pitchFamily="18" charset="0"/>
                          <a:cs typeface="Times New Roman" pitchFamily="18" charset="0"/>
                        </a:rPr>
                        <a:t>double</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a:solidFill>
                            <a:srgbClr val="000000"/>
                          </a:solidFill>
                          <a:latin typeface="Times New Roman" pitchFamily="18" charset="0"/>
                          <a:cs typeface="Times New Roman" pitchFamily="18" charset="0"/>
                        </a:rPr>
                        <a:t>int</a:t>
                      </a:r>
                      <a:endParaRPr lang="en-IN" sz="24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5405">
                        <a:lnSpc>
                          <a:spcPct val="115000"/>
                        </a:lnSpc>
                      </a:pPr>
                      <a:r>
                        <a:rPr lang="en-US" sz="2400" i="1">
                          <a:solidFill>
                            <a:srgbClr val="000000"/>
                          </a:solidFill>
                          <a:latin typeface="Times New Roman" pitchFamily="18" charset="0"/>
                          <a:cs typeface="Times New Roman" pitchFamily="18" charset="0"/>
                        </a:rPr>
                        <a:t>struct</a:t>
                      </a:r>
                      <a:endParaRPr lang="en-IN" sz="24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1039">
                <a:tc>
                  <a:txBody>
                    <a:bodyPr/>
                    <a:lstStyle/>
                    <a:p>
                      <a:pPr marL="66675">
                        <a:lnSpc>
                          <a:spcPct val="115000"/>
                        </a:lnSpc>
                      </a:pPr>
                      <a:r>
                        <a:rPr lang="en-US" sz="2400" i="1" dirty="0">
                          <a:solidFill>
                            <a:srgbClr val="000000"/>
                          </a:solidFill>
                          <a:latin typeface="Times New Roman" pitchFamily="18" charset="0"/>
                          <a:cs typeface="Times New Roman" pitchFamily="18" charset="0"/>
                        </a:rPr>
                        <a:t>break</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a:solidFill>
                            <a:srgbClr val="000000"/>
                          </a:solidFill>
                          <a:latin typeface="Times New Roman" pitchFamily="18" charset="0"/>
                          <a:cs typeface="Times New Roman" pitchFamily="18" charset="0"/>
                        </a:rPr>
                        <a:t>else</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a:solidFill>
                            <a:srgbClr val="000000"/>
                          </a:solidFill>
                          <a:latin typeface="Times New Roman" pitchFamily="18" charset="0"/>
                          <a:cs typeface="Times New Roman" pitchFamily="18" charset="0"/>
                        </a:rPr>
                        <a:t>long</a:t>
                      </a:r>
                      <a:endParaRPr lang="en-IN" sz="24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5405">
                        <a:lnSpc>
                          <a:spcPct val="115000"/>
                        </a:lnSpc>
                      </a:pPr>
                      <a:r>
                        <a:rPr lang="en-US" sz="2400" i="1">
                          <a:solidFill>
                            <a:srgbClr val="000000"/>
                          </a:solidFill>
                          <a:latin typeface="Times New Roman" pitchFamily="18" charset="0"/>
                          <a:cs typeface="Times New Roman" pitchFamily="18" charset="0"/>
                        </a:rPr>
                        <a:t>switch</a:t>
                      </a:r>
                      <a:endParaRPr lang="en-IN" sz="24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1039">
                <a:tc>
                  <a:txBody>
                    <a:bodyPr/>
                    <a:lstStyle/>
                    <a:p>
                      <a:pPr marL="66675">
                        <a:lnSpc>
                          <a:spcPct val="115000"/>
                        </a:lnSpc>
                      </a:pPr>
                      <a:r>
                        <a:rPr lang="en-US" sz="2400" i="1" dirty="0">
                          <a:solidFill>
                            <a:srgbClr val="000000"/>
                          </a:solidFill>
                          <a:latin typeface="Times New Roman" pitchFamily="18" charset="0"/>
                          <a:cs typeface="Times New Roman" pitchFamily="18" charset="0"/>
                        </a:rPr>
                        <a:t>case</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err="1">
                          <a:solidFill>
                            <a:srgbClr val="000000"/>
                          </a:solidFill>
                          <a:latin typeface="Times New Roman" pitchFamily="18" charset="0"/>
                          <a:cs typeface="Times New Roman" pitchFamily="18" charset="0"/>
                        </a:rPr>
                        <a:t>enum</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a:solidFill>
                            <a:srgbClr val="000000"/>
                          </a:solidFill>
                          <a:latin typeface="Times New Roman" pitchFamily="18" charset="0"/>
                          <a:cs typeface="Times New Roman" pitchFamily="18" charset="0"/>
                        </a:rPr>
                        <a:t>register</a:t>
                      </a:r>
                      <a:endParaRPr lang="en-IN" sz="24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5405">
                        <a:lnSpc>
                          <a:spcPct val="115000"/>
                        </a:lnSpc>
                      </a:pPr>
                      <a:r>
                        <a:rPr lang="en-US" sz="2400" i="1">
                          <a:solidFill>
                            <a:srgbClr val="000000"/>
                          </a:solidFill>
                          <a:latin typeface="Times New Roman" pitchFamily="18" charset="0"/>
                          <a:cs typeface="Times New Roman" pitchFamily="18" charset="0"/>
                        </a:rPr>
                        <a:t>typedef</a:t>
                      </a:r>
                      <a:endParaRPr lang="en-IN" sz="24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1039">
                <a:tc>
                  <a:txBody>
                    <a:bodyPr/>
                    <a:lstStyle/>
                    <a:p>
                      <a:pPr marL="66675">
                        <a:lnSpc>
                          <a:spcPct val="115000"/>
                        </a:lnSpc>
                      </a:pPr>
                      <a:r>
                        <a:rPr lang="en-US" sz="2400" i="1" dirty="0">
                          <a:solidFill>
                            <a:srgbClr val="000000"/>
                          </a:solidFill>
                          <a:latin typeface="Times New Roman" pitchFamily="18" charset="0"/>
                          <a:cs typeface="Times New Roman" pitchFamily="18" charset="0"/>
                        </a:rPr>
                        <a:t>char</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a:solidFill>
                            <a:srgbClr val="000000"/>
                          </a:solidFill>
                          <a:latin typeface="Times New Roman" pitchFamily="18" charset="0"/>
                          <a:cs typeface="Times New Roman" pitchFamily="18" charset="0"/>
                        </a:rPr>
                        <a:t>extern</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a:solidFill>
                            <a:srgbClr val="000000"/>
                          </a:solidFill>
                          <a:latin typeface="Times New Roman" pitchFamily="18" charset="0"/>
                          <a:cs typeface="Times New Roman" pitchFamily="18" charset="0"/>
                        </a:rPr>
                        <a:t>return</a:t>
                      </a:r>
                      <a:endParaRPr lang="en-IN" sz="24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5405">
                        <a:lnSpc>
                          <a:spcPct val="115000"/>
                        </a:lnSpc>
                      </a:pPr>
                      <a:r>
                        <a:rPr lang="en-US" sz="2400" i="1">
                          <a:solidFill>
                            <a:srgbClr val="000000"/>
                          </a:solidFill>
                          <a:latin typeface="Times New Roman" pitchFamily="18" charset="0"/>
                          <a:cs typeface="Times New Roman" pitchFamily="18" charset="0"/>
                        </a:rPr>
                        <a:t>union</a:t>
                      </a:r>
                      <a:endParaRPr lang="en-IN" sz="24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1039">
                <a:tc>
                  <a:txBody>
                    <a:bodyPr/>
                    <a:lstStyle/>
                    <a:p>
                      <a:pPr marL="66675">
                        <a:lnSpc>
                          <a:spcPct val="115000"/>
                        </a:lnSpc>
                      </a:pPr>
                      <a:r>
                        <a:rPr lang="en-US" sz="2400" i="1" dirty="0">
                          <a:solidFill>
                            <a:srgbClr val="000000"/>
                          </a:solidFill>
                          <a:latin typeface="Times New Roman" pitchFamily="18" charset="0"/>
                          <a:cs typeface="Times New Roman" pitchFamily="18" charset="0"/>
                        </a:rPr>
                        <a:t>const</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a:solidFill>
                            <a:srgbClr val="000000"/>
                          </a:solidFill>
                          <a:latin typeface="Times New Roman" pitchFamily="18" charset="0"/>
                          <a:cs typeface="Times New Roman" pitchFamily="18" charset="0"/>
                        </a:rPr>
                        <a:t>float</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a:solidFill>
                            <a:srgbClr val="000000"/>
                          </a:solidFill>
                          <a:latin typeface="Times New Roman" pitchFamily="18" charset="0"/>
                          <a:cs typeface="Times New Roman" pitchFamily="18" charset="0"/>
                        </a:rPr>
                        <a:t>short</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5405">
                        <a:lnSpc>
                          <a:spcPct val="115000"/>
                        </a:lnSpc>
                      </a:pPr>
                      <a:r>
                        <a:rPr lang="en-US" sz="2400" i="1">
                          <a:solidFill>
                            <a:srgbClr val="000000"/>
                          </a:solidFill>
                          <a:latin typeface="Times New Roman" pitchFamily="18" charset="0"/>
                          <a:cs typeface="Times New Roman" pitchFamily="18" charset="0"/>
                        </a:rPr>
                        <a:t>unsigned</a:t>
                      </a:r>
                      <a:endParaRPr lang="en-IN" sz="24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1039">
                <a:tc>
                  <a:txBody>
                    <a:bodyPr/>
                    <a:lstStyle/>
                    <a:p>
                      <a:pPr marL="66675">
                        <a:lnSpc>
                          <a:spcPct val="115000"/>
                        </a:lnSpc>
                      </a:pPr>
                      <a:r>
                        <a:rPr lang="en-US" sz="2400" i="1" dirty="0">
                          <a:solidFill>
                            <a:srgbClr val="000000"/>
                          </a:solidFill>
                          <a:latin typeface="Times New Roman" pitchFamily="18" charset="0"/>
                          <a:cs typeface="Times New Roman" pitchFamily="18" charset="0"/>
                        </a:rPr>
                        <a:t>continue</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a:solidFill>
                            <a:srgbClr val="000000"/>
                          </a:solidFill>
                          <a:latin typeface="Times New Roman" pitchFamily="18" charset="0"/>
                          <a:cs typeface="Times New Roman" pitchFamily="18" charset="0"/>
                        </a:rPr>
                        <a:t>for</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a:solidFill>
                            <a:srgbClr val="000000"/>
                          </a:solidFill>
                          <a:latin typeface="Times New Roman" pitchFamily="18" charset="0"/>
                          <a:cs typeface="Times New Roman" pitchFamily="18" charset="0"/>
                        </a:rPr>
                        <a:t>signed</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5405">
                        <a:lnSpc>
                          <a:spcPct val="115000"/>
                        </a:lnSpc>
                      </a:pPr>
                      <a:r>
                        <a:rPr lang="en-US" sz="2400" i="1" dirty="0">
                          <a:solidFill>
                            <a:srgbClr val="000000"/>
                          </a:solidFill>
                          <a:latin typeface="Times New Roman" pitchFamily="18" charset="0"/>
                          <a:cs typeface="Times New Roman" pitchFamily="18" charset="0"/>
                        </a:rPr>
                        <a:t>void</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1039">
                <a:tc>
                  <a:txBody>
                    <a:bodyPr/>
                    <a:lstStyle/>
                    <a:p>
                      <a:pPr marL="66675">
                        <a:lnSpc>
                          <a:spcPct val="115000"/>
                        </a:lnSpc>
                      </a:pPr>
                      <a:r>
                        <a:rPr lang="en-US" sz="2400" i="1" dirty="0">
                          <a:solidFill>
                            <a:srgbClr val="000000"/>
                          </a:solidFill>
                          <a:latin typeface="Times New Roman" pitchFamily="18" charset="0"/>
                          <a:cs typeface="Times New Roman" pitchFamily="18" charset="0"/>
                        </a:rPr>
                        <a:t>default</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err="1">
                          <a:solidFill>
                            <a:srgbClr val="000000"/>
                          </a:solidFill>
                          <a:latin typeface="Times New Roman" pitchFamily="18" charset="0"/>
                          <a:cs typeface="Times New Roman" pitchFamily="18" charset="0"/>
                        </a:rPr>
                        <a:t>goto</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err="1">
                          <a:solidFill>
                            <a:srgbClr val="000000"/>
                          </a:solidFill>
                          <a:latin typeface="Times New Roman" pitchFamily="18" charset="0"/>
                          <a:cs typeface="Times New Roman" pitchFamily="18" charset="0"/>
                        </a:rPr>
                        <a:t>sizeof</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5405">
                        <a:lnSpc>
                          <a:spcPct val="115000"/>
                        </a:lnSpc>
                      </a:pPr>
                      <a:r>
                        <a:rPr lang="en-US" sz="2400" i="1" dirty="0">
                          <a:solidFill>
                            <a:srgbClr val="000000"/>
                          </a:solidFill>
                          <a:latin typeface="Times New Roman" pitchFamily="18" charset="0"/>
                          <a:cs typeface="Times New Roman" pitchFamily="18" charset="0"/>
                        </a:rPr>
                        <a:t>volatile</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1039">
                <a:tc>
                  <a:txBody>
                    <a:bodyPr/>
                    <a:lstStyle/>
                    <a:p>
                      <a:pPr marL="66675">
                        <a:lnSpc>
                          <a:spcPct val="115000"/>
                        </a:lnSpc>
                      </a:pPr>
                      <a:r>
                        <a:rPr lang="en-US" sz="2400" i="1" dirty="0">
                          <a:solidFill>
                            <a:srgbClr val="000000"/>
                          </a:solidFill>
                          <a:latin typeface="Times New Roman" pitchFamily="18" charset="0"/>
                          <a:cs typeface="Times New Roman" pitchFamily="18" charset="0"/>
                        </a:rPr>
                        <a:t>do</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a:solidFill>
                            <a:srgbClr val="000000"/>
                          </a:solidFill>
                          <a:latin typeface="Times New Roman" pitchFamily="18" charset="0"/>
                          <a:cs typeface="Times New Roman" pitchFamily="18" charset="0"/>
                        </a:rPr>
                        <a:t>if</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US" sz="2400" i="1" dirty="0">
                          <a:solidFill>
                            <a:srgbClr val="000000"/>
                          </a:solidFill>
                          <a:latin typeface="Times New Roman" pitchFamily="18" charset="0"/>
                          <a:cs typeface="Times New Roman" pitchFamily="18" charset="0"/>
                        </a:rPr>
                        <a:t>static</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5405">
                        <a:lnSpc>
                          <a:spcPct val="115000"/>
                        </a:lnSpc>
                      </a:pPr>
                      <a:r>
                        <a:rPr lang="en-US" sz="2400" i="1" dirty="0">
                          <a:solidFill>
                            <a:srgbClr val="000000"/>
                          </a:solidFill>
                          <a:latin typeface="Times New Roman" pitchFamily="18" charset="0"/>
                          <a:cs typeface="Times New Roman" pitchFamily="18" charset="0"/>
                        </a:rPr>
                        <a:t>while</a:t>
                      </a:r>
                      <a:endParaRPr lang="en-IN" sz="2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16D5-81C1-4027-B8D3-494FCB2CFC37}"/>
              </a:ext>
            </a:extLst>
          </p:cNvPr>
          <p:cNvSpPr>
            <a:spLocks noGrp="1"/>
          </p:cNvSpPr>
          <p:nvPr>
            <p:ph type="title"/>
          </p:nvPr>
        </p:nvSpPr>
        <p:spPr>
          <a:xfrm>
            <a:off x="457200" y="273600"/>
            <a:ext cx="6275040" cy="779136"/>
          </a:xfrm>
        </p:spPr>
        <p:txBody>
          <a:bodyPr/>
          <a:lstStyle/>
          <a:p>
            <a:r>
              <a:rPr lang="en-US" sz="2400" dirty="0">
                <a:solidFill>
                  <a:schemeClr val="tx2">
                    <a:lumMod val="75000"/>
                  </a:schemeClr>
                </a:solidFill>
              </a:rPr>
              <a:t>Examples :*/addition of 2 numbers*/</a:t>
            </a:r>
            <a:endParaRPr lang="en-IN" sz="2400" dirty="0">
              <a:solidFill>
                <a:schemeClr val="tx2">
                  <a:lumMod val="75000"/>
                </a:schemeClr>
              </a:solidFill>
            </a:endParaRPr>
          </a:p>
        </p:txBody>
      </p:sp>
      <p:sp>
        <p:nvSpPr>
          <p:cNvPr id="3" name="Subtitle 2">
            <a:extLst>
              <a:ext uri="{FF2B5EF4-FFF2-40B4-BE49-F238E27FC236}">
                <a16:creationId xmlns:a16="http://schemas.microsoft.com/office/drawing/2014/main" id="{778EFAD6-A5ED-4230-B05E-D17CC8DE9E79}"/>
              </a:ext>
            </a:extLst>
          </p:cNvPr>
          <p:cNvSpPr>
            <a:spLocks noGrp="1"/>
          </p:cNvSpPr>
          <p:nvPr>
            <p:ph type="subTitle"/>
          </p:nvPr>
        </p:nvSpPr>
        <p:spPr>
          <a:xfrm>
            <a:off x="251520" y="1052736"/>
            <a:ext cx="8434920" cy="4752528"/>
          </a:xfrm>
        </p:spPr>
        <p:txBody>
          <a:bodyPr/>
          <a:lstStyle/>
          <a:p>
            <a:pPr marL="457200" indent="-457200" algn="just">
              <a:buFont typeface="+mj-lt"/>
              <a:buAutoNum type="arabicPeriod"/>
            </a:pPr>
            <a:r>
              <a:rPr lang="en-IN" sz="2400" b="0" i="0" dirty="0">
                <a:solidFill>
                  <a:srgbClr val="202124"/>
                </a:solidFill>
                <a:effectLst/>
                <a:latin typeface="arial" panose="020B0604020202020204" pitchFamily="34" charset="0"/>
              </a:rPr>
              <a:t>#include&lt;stdio.h&gt;</a:t>
            </a:r>
          </a:p>
          <a:p>
            <a:pPr marL="457200" indent="-457200" algn="just">
              <a:buFont typeface="+mj-lt"/>
              <a:buAutoNum type="arabicPeriod"/>
            </a:pPr>
            <a:r>
              <a:rPr lang="en-IN" sz="2400" b="0" i="0" dirty="0">
                <a:solidFill>
                  <a:srgbClr val="202124"/>
                </a:solidFill>
                <a:effectLst/>
                <a:latin typeface="arial" panose="020B0604020202020204" pitchFamily="34" charset="0"/>
              </a:rPr>
              <a:t>int main() {</a:t>
            </a:r>
          </a:p>
          <a:p>
            <a:pPr marL="457200" indent="-457200" algn="just">
              <a:buFont typeface="+mj-lt"/>
              <a:buAutoNum type="arabicPeriod"/>
            </a:pPr>
            <a:r>
              <a:rPr lang="en-IN" sz="2400" b="0" i="0" dirty="0">
                <a:solidFill>
                  <a:srgbClr val="FF0000"/>
                </a:solidFill>
                <a:effectLst/>
                <a:latin typeface="arial" panose="020B0604020202020204" pitchFamily="34" charset="0"/>
              </a:rPr>
              <a:t>int a, b, </a:t>
            </a:r>
            <a:r>
              <a:rPr lang="en-IN" sz="2400" b="1" i="0" dirty="0">
                <a:solidFill>
                  <a:srgbClr val="FF0000"/>
                </a:solidFill>
                <a:effectLst/>
                <a:latin typeface="arial" panose="020B0604020202020204" pitchFamily="34" charset="0"/>
              </a:rPr>
              <a:t>sum</a:t>
            </a:r>
            <a:r>
              <a:rPr lang="en-IN" sz="2400" b="0" i="0" dirty="0">
                <a:solidFill>
                  <a:srgbClr val="FF0000"/>
                </a:solidFill>
                <a:effectLst/>
                <a:latin typeface="arial" panose="020B0604020202020204" pitchFamily="34" charset="0"/>
              </a:rPr>
              <a:t>;//declaration by using of keywords//</a:t>
            </a:r>
          </a:p>
          <a:p>
            <a:pPr marL="457200" indent="-457200" algn="just">
              <a:buFont typeface="+mj-lt"/>
              <a:buAutoNum type="arabicPeriod"/>
            </a:pPr>
            <a:r>
              <a:rPr lang="en-IN" sz="2400" b="0" i="0" dirty="0" err="1">
                <a:solidFill>
                  <a:srgbClr val="202124"/>
                </a:solidFill>
                <a:effectLst/>
                <a:latin typeface="arial" panose="020B0604020202020204" pitchFamily="34" charset="0"/>
              </a:rPr>
              <a:t>printf</a:t>
            </a:r>
            <a:r>
              <a:rPr lang="en-IN" sz="2400" b="0" i="0" dirty="0">
                <a:solidFill>
                  <a:srgbClr val="202124"/>
                </a:solidFill>
                <a:effectLst/>
                <a:latin typeface="arial" panose="020B0604020202020204" pitchFamily="34" charset="0"/>
              </a:rPr>
              <a:t>("\</a:t>
            </a:r>
            <a:r>
              <a:rPr lang="en-IN" sz="2400" b="0" i="0" dirty="0" err="1">
                <a:solidFill>
                  <a:srgbClr val="202124"/>
                </a:solidFill>
                <a:effectLst/>
                <a:latin typeface="arial" panose="020B0604020202020204" pitchFamily="34" charset="0"/>
              </a:rPr>
              <a:t>nEnter</a:t>
            </a:r>
            <a:r>
              <a:rPr lang="en-IN" sz="2400" b="0" i="0" dirty="0">
                <a:solidFill>
                  <a:srgbClr val="202124"/>
                </a:solidFill>
                <a:effectLst/>
                <a:latin typeface="arial" panose="020B0604020202020204" pitchFamily="34" charset="0"/>
              </a:rPr>
              <a:t> </a:t>
            </a:r>
            <a:r>
              <a:rPr lang="en-IN" sz="2400" b="1" i="0" dirty="0">
                <a:solidFill>
                  <a:srgbClr val="202124"/>
                </a:solidFill>
                <a:effectLst/>
                <a:latin typeface="arial" panose="020B0604020202020204" pitchFamily="34" charset="0"/>
              </a:rPr>
              <a:t>two</a:t>
            </a:r>
            <a:r>
              <a:rPr lang="en-IN" sz="2400" b="0" i="0" dirty="0">
                <a:solidFill>
                  <a:srgbClr val="202124"/>
                </a:solidFill>
                <a:effectLst/>
                <a:latin typeface="arial" panose="020B0604020202020204" pitchFamily="34" charset="0"/>
              </a:rPr>
              <a:t> no: ");</a:t>
            </a:r>
          </a:p>
          <a:p>
            <a:pPr marL="457200" indent="-457200" algn="just">
              <a:buFont typeface="+mj-lt"/>
              <a:buAutoNum type="arabicPeriod"/>
            </a:pPr>
            <a:r>
              <a:rPr lang="en-IN" sz="2400" b="0" i="0" dirty="0" err="1">
                <a:solidFill>
                  <a:srgbClr val="202124"/>
                </a:solidFill>
                <a:effectLst/>
                <a:latin typeface="arial" panose="020B0604020202020204" pitchFamily="34" charset="0"/>
              </a:rPr>
              <a:t>scanf</a:t>
            </a:r>
            <a:r>
              <a:rPr lang="en-IN" sz="2400" b="0" i="0" dirty="0">
                <a:solidFill>
                  <a:srgbClr val="202124"/>
                </a:solidFill>
                <a:effectLst/>
                <a:latin typeface="arial" panose="020B0604020202020204" pitchFamily="34" charset="0"/>
              </a:rPr>
              <a:t>("%d %d", &amp;a, &amp;b);</a:t>
            </a:r>
          </a:p>
          <a:p>
            <a:pPr marL="457200" indent="-457200" algn="just">
              <a:buFont typeface="+mj-lt"/>
              <a:buAutoNum type="arabicPeriod"/>
            </a:pPr>
            <a:r>
              <a:rPr lang="en-IN" sz="2400" b="1" i="0" dirty="0">
                <a:solidFill>
                  <a:srgbClr val="202124"/>
                </a:solidFill>
                <a:effectLst/>
                <a:latin typeface="arial" panose="020B0604020202020204" pitchFamily="34" charset="0"/>
              </a:rPr>
              <a:t>sum</a:t>
            </a:r>
            <a:r>
              <a:rPr lang="en-IN" sz="2400" b="0" i="0" dirty="0">
                <a:solidFill>
                  <a:srgbClr val="202124"/>
                </a:solidFill>
                <a:effectLst/>
                <a:latin typeface="arial" panose="020B0604020202020204" pitchFamily="34" charset="0"/>
              </a:rPr>
              <a:t> = a + b;</a:t>
            </a:r>
          </a:p>
          <a:p>
            <a:pPr marL="457200" indent="-457200" algn="just">
              <a:buFont typeface="+mj-lt"/>
              <a:buAutoNum type="arabicPeriod"/>
            </a:pPr>
            <a:r>
              <a:rPr lang="en-IN" sz="2400" b="0" i="0" dirty="0" err="1">
                <a:solidFill>
                  <a:srgbClr val="202124"/>
                </a:solidFill>
                <a:effectLst/>
                <a:latin typeface="arial" panose="020B0604020202020204" pitchFamily="34" charset="0"/>
              </a:rPr>
              <a:t>printf</a:t>
            </a:r>
            <a:r>
              <a:rPr lang="en-IN" sz="2400" b="0" i="0" dirty="0">
                <a:solidFill>
                  <a:srgbClr val="202124"/>
                </a:solidFill>
                <a:effectLst/>
                <a:latin typeface="arial" panose="020B0604020202020204" pitchFamily="34" charset="0"/>
              </a:rPr>
              <a:t>("</a:t>
            </a:r>
            <a:r>
              <a:rPr lang="en-IN" sz="2400" b="1" i="0" dirty="0">
                <a:solidFill>
                  <a:srgbClr val="202124"/>
                </a:solidFill>
                <a:effectLst/>
                <a:latin typeface="arial" panose="020B0604020202020204" pitchFamily="34" charset="0"/>
              </a:rPr>
              <a:t>Sum</a:t>
            </a:r>
            <a:r>
              <a:rPr lang="en-IN" sz="2400" b="0" i="0" dirty="0">
                <a:solidFill>
                  <a:srgbClr val="202124"/>
                </a:solidFill>
                <a:effectLst/>
                <a:latin typeface="arial" panose="020B0604020202020204" pitchFamily="34" charset="0"/>
              </a:rPr>
              <a:t> : %d", </a:t>
            </a:r>
            <a:r>
              <a:rPr lang="en-IN" sz="2400" b="1" i="0" dirty="0">
                <a:solidFill>
                  <a:srgbClr val="202124"/>
                </a:solidFill>
                <a:effectLst/>
                <a:latin typeface="arial" panose="020B0604020202020204" pitchFamily="34" charset="0"/>
              </a:rPr>
              <a:t>sum</a:t>
            </a:r>
            <a:r>
              <a:rPr lang="en-IN" sz="2400" b="0" i="0" dirty="0">
                <a:solidFill>
                  <a:srgbClr val="202124"/>
                </a:solidFill>
                <a:effectLst/>
                <a:latin typeface="arial" panose="020B0604020202020204" pitchFamily="34" charset="0"/>
              </a:rPr>
              <a:t>);</a:t>
            </a:r>
          </a:p>
          <a:p>
            <a:pPr marL="457200" indent="-457200" algn="just">
              <a:buFont typeface="+mj-lt"/>
              <a:buAutoNum type="arabicPeriod"/>
            </a:pPr>
            <a:r>
              <a:rPr lang="en-IN" sz="2400" b="0" i="0" dirty="0">
                <a:solidFill>
                  <a:srgbClr val="202124"/>
                </a:solidFill>
                <a:effectLst/>
                <a:latin typeface="arial" panose="020B0604020202020204" pitchFamily="34" charset="0"/>
              </a:rPr>
              <a:t>return(0);</a:t>
            </a:r>
          </a:p>
          <a:p>
            <a:endParaRPr lang="en-IN" dirty="0"/>
          </a:p>
        </p:txBody>
      </p:sp>
    </p:spTree>
    <p:extLst>
      <p:ext uri="{BB962C8B-B14F-4D97-AF65-F5344CB8AC3E}">
        <p14:creationId xmlns:p14="http://schemas.microsoft.com/office/powerpoint/2010/main" val="386318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1520" y="908720"/>
            <a:ext cx="8263830" cy="5052219"/>
          </a:xfrm>
          <a:prstGeom prst="rect">
            <a:avLst/>
          </a:prstGeom>
          <a:ln>
            <a:solidFill>
              <a:srgbClr val="C00000"/>
            </a:solidFill>
          </a:ln>
        </p:spPr>
        <p:txBody>
          <a:bodyPr>
            <a:normAutofit/>
          </a:bodyPr>
          <a:lstStyle/>
          <a:p>
            <a:pPr lvl="1"/>
            <a:r>
              <a:rPr lang="en-US" sz="3600" b="1" dirty="0">
                <a:solidFill>
                  <a:srgbClr val="0070C0"/>
                </a:solidFill>
              </a:rPr>
              <a:t>L-1 : </a:t>
            </a:r>
          </a:p>
          <a:p>
            <a:pPr lvl="1"/>
            <a:endParaRPr lang="en-US" sz="3600" b="1" dirty="0">
              <a:solidFill>
                <a:srgbClr val="0070C0"/>
              </a:solidFill>
            </a:endParaRPr>
          </a:p>
          <a:p>
            <a:pPr lvl="1"/>
            <a:endParaRPr lang="en-IN" sz="3600" b="1" dirty="0">
              <a:solidFill>
                <a:srgbClr val="0070C0"/>
              </a:solidFill>
            </a:endParaRPr>
          </a:p>
          <a:p>
            <a:pPr lvl="1"/>
            <a:r>
              <a:rPr lang="en-IN" sz="3600" b="1" dirty="0">
                <a:solidFill>
                  <a:srgbClr val="0070C0"/>
                </a:solidFill>
              </a:rPr>
              <a:t>1. Introduction to Computers </a:t>
            </a:r>
          </a:p>
          <a:p>
            <a:pPr lvl="1"/>
            <a:r>
              <a:rPr lang="en-IN" sz="3600" b="1" dirty="0">
                <a:solidFill>
                  <a:srgbClr val="0070C0"/>
                </a:solidFill>
              </a:rPr>
              <a:t>2. Computer Characteristics </a:t>
            </a:r>
          </a:p>
          <a:p>
            <a:pPr lvl="1"/>
            <a:r>
              <a:rPr lang="en-IN" sz="3600" b="1" dirty="0">
                <a:solidFill>
                  <a:srgbClr val="0070C0"/>
                </a:solidFill>
              </a:rPr>
              <a:t>3. Modes of Operation </a:t>
            </a:r>
          </a:p>
        </p:txBody>
      </p:sp>
      <p:sp>
        <p:nvSpPr>
          <p:cNvPr id="5" name="Footer Placeholder 4"/>
          <p:cNvSpPr>
            <a:spLocks noGrp="1"/>
          </p:cNvSpPr>
          <p:nvPr>
            <p:ph type="ftr" sz="quarter" idx="4294967295"/>
          </p:nvPr>
        </p:nvSpPr>
        <p:spPr>
          <a:xfrm>
            <a:off x="3028950" y="6356351"/>
            <a:ext cx="3086100" cy="365125"/>
          </a:xfrm>
          <a:prstGeom prst="rect">
            <a:avLst/>
          </a:prstGeom>
        </p:spPr>
        <p:txBody>
          <a:bodyPr/>
          <a:lstStyle/>
          <a:p>
            <a:r>
              <a:rPr lang="en-IN" dirty="0"/>
              <a:t>CMRCET</a:t>
            </a:r>
          </a:p>
        </p:txBody>
      </p:sp>
      <p:sp>
        <p:nvSpPr>
          <p:cNvPr id="6" name="CustomShape 3"/>
          <p:cNvSpPr/>
          <p:nvPr/>
        </p:nvSpPr>
        <p:spPr>
          <a:xfrm>
            <a:off x="1080" y="0"/>
            <a:ext cx="9142920" cy="908720"/>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800" b="1" dirty="0">
                <a:solidFill>
                  <a:srgbClr val="000000"/>
                </a:solidFill>
                <a:latin typeface="Arial"/>
              </a:rPr>
              <a:t>UNIT-1</a:t>
            </a:r>
            <a:endParaRPr sz="4800" dirty="0"/>
          </a:p>
        </p:txBody>
      </p:sp>
    </p:spTree>
    <p:extLst>
      <p:ext uri="{BB962C8B-B14F-4D97-AF65-F5344CB8AC3E}">
        <p14:creationId xmlns:p14="http://schemas.microsoft.com/office/powerpoint/2010/main" val="4118603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80880" y="1447920"/>
            <a:ext cx="1904040" cy="455400"/>
          </a:xfrm>
          <a:prstGeom prst="rect">
            <a:avLst/>
          </a:prstGeom>
        </p:spPr>
        <p:txBody>
          <a:bodyPr lIns="90000" tIns="45000" rIns="90000" bIns="45000"/>
          <a:lstStyle/>
          <a:p>
            <a:pPr>
              <a:lnSpc>
                <a:spcPct val="100000"/>
              </a:lnSpc>
            </a:pPr>
            <a:r>
              <a:rPr lang="en-US" sz="2400" b="1">
                <a:solidFill>
                  <a:srgbClr val="000000"/>
                </a:solidFill>
                <a:latin typeface="Lucida Sans"/>
              </a:rPr>
              <a:t> </a:t>
            </a:r>
            <a:endParaRPr/>
          </a:p>
        </p:txBody>
      </p:sp>
      <p:sp>
        <p:nvSpPr>
          <p:cNvPr id="157" name="CustomShape 2"/>
          <p:cNvSpPr/>
          <p:nvPr/>
        </p:nvSpPr>
        <p:spPr>
          <a:xfrm>
            <a:off x="8039160" y="6400800"/>
            <a:ext cx="183240" cy="365760"/>
          </a:xfrm>
          <a:prstGeom prst="rect">
            <a:avLst/>
          </a:prstGeom>
        </p:spPr>
        <p:txBody>
          <a:bodyPr/>
          <a:lstStyle/>
          <a:p>
            <a:endParaRPr lang="en-IN"/>
          </a:p>
        </p:txBody>
      </p:sp>
      <p:sp>
        <p:nvSpPr>
          <p:cNvPr id="158" name="CustomShape 3"/>
          <p:cNvSpPr/>
          <p:nvPr/>
        </p:nvSpPr>
        <p:spPr>
          <a:xfrm>
            <a:off x="0" y="0"/>
            <a:ext cx="9142920" cy="620688"/>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4000" b="1" dirty="0">
                <a:latin typeface="Times New Roman" panose="02020603050405020304" pitchFamily="18" charset="0"/>
                <a:cs typeface="Times New Roman" panose="02020603050405020304" pitchFamily="18" charset="0"/>
              </a:rPr>
              <a:t>Identifier</a:t>
            </a:r>
            <a:endParaRPr dirty="0"/>
          </a:p>
        </p:txBody>
      </p:sp>
      <p:sp>
        <p:nvSpPr>
          <p:cNvPr id="159" name="CustomShape 4"/>
          <p:cNvSpPr/>
          <p:nvPr/>
        </p:nvSpPr>
        <p:spPr>
          <a:xfrm>
            <a:off x="3124080" y="6356520"/>
            <a:ext cx="2894400" cy="363960"/>
          </a:xfrm>
          <a:prstGeom prst="rect">
            <a:avLst/>
          </a:prstGeom>
        </p:spPr>
        <p:txBody>
          <a:bodyPr lIns="90000" tIns="45000" rIns="90000" bIns="45000" anchor="ctr"/>
          <a:lstStyle/>
          <a:p>
            <a:pPr>
              <a:lnSpc>
                <a:spcPct val="100000"/>
              </a:lnSpc>
            </a:pPr>
            <a:fld id="{E47F0806-09D7-47B1-A5B5-6918E45283B7}" type="slidenum">
              <a:rPr lang="en-US" sz="1200">
                <a:solidFill>
                  <a:srgbClr val="8B8B8B"/>
                </a:solidFill>
                <a:latin typeface="Calibri"/>
              </a:rPr>
              <a:pPr>
                <a:lnSpc>
                  <a:spcPct val="100000"/>
                </a:lnSpc>
              </a:pPr>
              <a:t>60</a:t>
            </a:fld>
            <a:endParaRPr/>
          </a:p>
        </p:txBody>
      </p:sp>
      <p:sp>
        <p:nvSpPr>
          <p:cNvPr id="160" name="CustomShape 5"/>
          <p:cNvSpPr/>
          <p:nvPr/>
        </p:nvSpPr>
        <p:spPr>
          <a:xfrm>
            <a:off x="0" y="620688"/>
            <a:ext cx="8964488" cy="6237312"/>
          </a:xfrm>
          <a:prstGeom prst="rect">
            <a:avLst/>
          </a:prstGeom>
        </p:spPr>
        <p:txBody>
          <a:bodyPr lIns="90000" tIns="45000" rIns="90000" bIns="45000"/>
          <a:lstStyle/>
          <a:p>
            <a:pPr algn="just">
              <a:buFont typeface="Wingdings" pitchFamily="2" charset="2"/>
              <a:buChar char="Ø"/>
            </a:pPr>
            <a:r>
              <a:rPr lang="en-IN" sz="2800" dirty="0">
                <a:latin typeface="Times New Roman" panose="02020603050405020304" pitchFamily="18" charset="0"/>
                <a:cs typeface="Times New Roman" panose="02020603050405020304" pitchFamily="18" charset="0"/>
              </a:rPr>
              <a:t>An </a:t>
            </a:r>
            <a:r>
              <a:rPr lang="en-IN" sz="2800" b="1" dirty="0">
                <a:latin typeface="Times New Roman" panose="02020603050405020304" pitchFamily="18" charset="0"/>
                <a:cs typeface="Times New Roman" panose="02020603050405020304" pitchFamily="18" charset="0"/>
              </a:rPr>
              <a:t>identifier</a:t>
            </a:r>
            <a:r>
              <a:rPr lang="en-IN" sz="2800" dirty="0">
                <a:latin typeface="Times New Roman" panose="02020603050405020304" pitchFamily="18" charset="0"/>
                <a:cs typeface="Times New Roman" panose="02020603050405020304" pitchFamily="18" charset="0"/>
              </a:rPr>
              <a:t> is a string of alphanumeric characters.</a:t>
            </a:r>
          </a:p>
          <a:p>
            <a:pPr algn="just">
              <a:buFont typeface="Wingdings" pitchFamily="2" charset="2"/>
              <a:buChar char="Ø"/>
            </a:pPr>
            <a:r>
              <a:rPr lang="en-IN" sz="2800" dirty="0">
                <a:latin typeface="Times New Roman" panose="02020603050405020304" pitchFamily="18" charset="0"/>
                <a:cs typeface="Times New Roman" panose="02020603050405020304" pitchFamily="18" charset="0"/>
              </a:rPr>
              <a:t>It begins with an alphabetic character or an underscore character.</a:t>
            </a:r>
          </a:p>
          <a:p>
            <a:pPr algn="just">
              <a:buFont typeface="Wingdings" pitchFamily="2" charset="2"/>
              <a:buChar char="Ø"/>
            </a:pPr>
            <a:r>
              <a:rPr lang="en-IN" sz="2800" dirty="0">
                <a:latin typeface="Times New Roman" panose="02020603050405020304" pitchFamily="18" charset="0"/>
                <a:cs typeface="Times New Roman" panose="02020603050405020304" pitchFamily="18" charset="0"/>
              </a:rPr>
              <a:t>used to represent various programming elements such as variables, functions, arrays, structures, unions and so on. </a:t>
            </a:r>
          </a:p>
          <a:p>
            <a:pPr algn="just">
              <a:buFont typeface="Wingdings" pitchFamily="2" charset="2"/>
              <a:buChar char="Ø"/>
            </a:pPr>
            <a:r>
              <a:rPr lang="en-IN" sz="2800" dirty="0">
                <a:latin typeface="Times New Roman" panose="02020603050405020304" pitchFamily="18" charset="0"/>
                <a:cs typeface="Times New Roman" panose="02020603050405020304" pitchFamily="18" charset="0"/>
              </a:rPr>
              <a:t>Actually, an </a:t>
            </a:r>
            <a:r>
              <a:rPr lang="en-IN" sz="2800" b="1" dirty="0">
                <a:latin typeface="Times New Roman" panose="02020603050405020304" pitchFamily="18" charset="0"/>
                <a:cs typeface="Times New Roman" panose="02020603050405020304" pitchFamily="18" charset="0"/>
              </a:rPr>
              <a:t>identifier</a:t>
            </a:r>
            <a:r>
              <a:rPr lang="en-IN" sz="2800" dirty="0">
                <a:latin typeface="Times New Roman" panose="02020603050405020304" pitchFamily="18" charset="0"/>
                <a:cs typeface="Times New Roman" panose="02020603050405020304" pitchFamily="18" charset="0"/>
              </a:rPr>
              <a:t> is a user-defined word</a:t>
            </a:r>
          </a:p>
          <a:p>
            <a:r>
              <a:rPr lang="en-IN" sz="2800" b="1" dirty="0">
                <a:solidFill>
                  <a:srgbClr val="C00000"/>
                </a:solidFill>
                <a:latin typeface="Times New Roman" panose="02020603050405020304" pitchFamily="18" charset="0"/>
                <a:cs typeface="Times New Roman" panose="02020603050405020304" pitchFamily="18" charset="0"/>
              </a:rPr>
              <a:t>Rules for constructing identifiers</a:t>
            </a:r>
            <a:br>
              <a:rPr lang="en-IN" sz="2800" dirty="0">
                <a:solidFill>
                  <a:srgbClr val="C00000"/>
                </a:solidFill>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1.     The first character in an identifier must be an alphabet or an underscore and can be followed only by any number alphabets, or digits or underscores.</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2.     They must not begin with a digit.</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3.     Uppercase and lowercase letters are distinct. That is, identifiers are </a:t>
            </a:r>
            <a:r>
              <a:rPr lang="en-IN" sz="2800" dirty="0">
                <a:solidFill>
                  <a:srgbClr val="00B0F0"/>
                </a:solidFill>
                <a:latin typeface="Times New Roman" panose="02020603050405020304" pitchFamily="18" charset="0"/>
                <a:cs typeface="Times New Roman" panose="02020603050405020304" pitchFamily="18" charset="0"/>
              </a:rPr>
              <a:t>case sensitive.</a:t>
            </a:r>
            <a:br>
              <a:rPr lang="en-IN" sz="2800" dirty="0">
                <a:latin typeface="Times New Roman" panose="02020603050405020304" pitchFamily="18" charset="0"/>
                <a:cs typeface="Times New Roman" panose="02020603050405020304" pitchFamily="18" charset="0"/>
              </a:rPr>
            </a:br>
            <a:endParaRPr sz="2800" dirty="0"/>
          </a:p>
          <a:p>
            <a:pPr algn="just">
              <a:lnSpc>
                <a:spcPct val="150000"/>
              </a:lnSpc>
            </a:pPr>
            <a:endParaRPr sz="2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3871-1230-4463-9663-01911DCAEF0C}"/>
              </a:ext>
            </a:extLst>
          </p:cNvPr>
          <p:cNvSpPr>
            <a:spLocks noGrp="1"/>
          </p:cNvSpPr>
          <p:nvPr>
            <p:ph type="title" idx="4294967295"/>
          </p:nvPr>
        </p:nvSpPr>
        <p:spPr>
          <a:xfrm>
            <a:off x="0" y="273050"/>
            <a:ext cx="8229600" cy="1146175"/>
          </a:xfrm>
        </p:spPr>
        <p:txBody>
          <a:bodyPr/>
          <a:lstStyle/>
          <a:p>
            <a:r>
              <a:rPr lang="en-US" sz="2400" b="1" dirty="0">
                <a:solidFill>
                  <a:schemeClr val="accent6">
                    <a:lumMod val="75000"/>
                  </a:schemeClr>
                </a:solidFill>
              </a:rPr>
              <a:t>Identifier in c program</a:t>
            </a:r>
            <a:endParaRPr lang="en-IN" sz="2400" b="1" dirty="0">
              <a:solidFill>
                <a:schemeClr val="accent6">
                  <a:lumMod val="75000"/>
                </a:schemeClr>
              </a:solidFill>
            </a:endParaRPr>
          </a:p>
        </p:txBody>
      </p:sp>
      <p:sp>
        <p:nvSpPr>
          <p:cNvPr id="3" name="Subtitle 2">
            <a:extLst>
              <a:ext uri="{FF2B5EF4-FFF2-40B4-BE49-F238E27FC236}">
                <a16:creationId xmlns:a16="http://schemas.microsoft.com/office/drawing/2014/main" id="{8190BBB3-9BBB-4C6A-BB73-7CBB8FCADEC5}"/>
              </a:ext>
            </a:extLst>
          </p:cNvPr>
          <p:cNvSpPr>
            <a:spLocks noGrp="1"/>
          </p:cNvSpPr>
          <p:nvPr>
            <p:ph type="subTitle" idx="4294967295"/>
          </p:nvPr>
        </p:nvSpPr>
        <p:spPr>
          <a:xfrm>
            <a:off x="0" y="1604963"/>
            <a:ext cx="8229600" cy="5353050"/>
          </a:xfrm>
        </p:spPr>
        <p:txBody>
          <a:bodyPr/>
          <a:lstStyle/>
          <a:p>
            <a:pPr algn="l"/>
            <a:r>
              <a:rPr lang="en-US" sz="2000" dirty="0"/>
              <a:t>#include&lt;stdio.h&gt;</a:t>
            </a:r>
          </a:p>
          <a:p>
            <a:pPr algn="l"/>
            <a:r>
              <a:rPr lang="en-US" sz="2000" dirty="0"/>
              <a:t>Int main()</a:t>
            </a:r>
          </a:p>
          <a:p>
            <a:pPr algn="l"/>
            <a:r>
              <a:rPr lang="en-US" sz="2000" dirty="0"/>
              <a:t>{             //c is case sensitive language//</a:t>
            </a:r>
          </a:p>
          <a:p>
            <a:pPr algn="l"/>
            <a:r>
              <a:rPr lang="en-US" sz="2000" dirty="0"/>
              <a:t>Int  ab=10;//valid</a:t>
            </a:r>
          </a:p>
          <a:p>
            <a:pPr algn="l"/>
            <a:r>
              <a:rPr lang="en-US" sz="2000" dirty="0"/>
              <a:t>Int  _ab=10;//valid</a:t>
            </a:r>
          </a:p>
          <a:p>
            <a:pPr algn="l"/>
            <a:r>
              <a:rPr lang="en-US" sz="2000" dirty="0"/>
              <a:t>Int  AB=10;//valid</a:t>
            </a:r>
          </a:p>
          <a:p>
            <a:pPr algn="l"/>
            <a:r>
              <a:rPr lang="en-US" sz="2000" dirty="0"/>
              <a:t>Int  ab1=20;//valid</a:t>
            </a:r>
          </a:p>
          <a:p>
            <a:pPr algn="l"/>
            <a:r>
              <a:rPr lang="en-US" sz="2000" dirty="0">
                <a:solidFill>
                  <a:srgbClr val="FF0000"/>
                </a:solidFill>
              </a:rPr>
              <a:t> int 1ab=10;//invalid</a:t>
            </a:r>
          </a:p>
          <a:p>
            <a:pPr algn="l"/>
            <a:r>
              <a:rPr lang="en-US" sz="2000" dirty="0">
                <a:solidFill>
                  <a:srgbClr val="FF0000"/>
                </a:solidFill>
              </a:rPr>
              <a:t>Int a   b=20;//invalid</a:t>
            </a:r>
          </a:p>
          <a:p>
            <a:pPr algn="l"/>
            <a:r>
              <a:rPr lang="en-US" sz="2000" dirty="0"/>
              <a:t>Int </a:t>
            </a:r>
            <a:r>
              <a:rPr lang="en-US" sz="2000" dirty="0" err="1"/>
              <a:t>a_b</a:t>
            </a:r>
            <a:r>
              <a:rPr lang="en-US" sz="2000" dirty="0"/>
              <a:t>=30;//valid</a:t>
            </a:r>
          </a:p>
          <a:p>
            <a:pPr algn="l"/>
            <a:r>
              <a:rPr lang="en-US" sz="2000" dirty="0" err="1"/>
              <a:t>Printf</a:t>
            </a:r>
            <a:r>
              <a:rPr lang="en-US" sz="2000" dirty="0"/>
              <a:t>(“value of ab is:%</a:t>
            </a:r>
            <a:r>
              <a:rPr lang="en-US" sz="2000" dirty="0" err="1"/>
              <a:t>d”,ab</a:t>
            </a:r>
            <a:r>
              <a:rPr lang="en-US" sz="2000" dirty="0"/>
              <a:t>);</a:t>
            </a:r>
          </a:p>
          <a:p>
            <a:pPr algn="l"/>
            <a:r>
              <a:rPr lang="en-US" sz="2000" dirty="0" err="1"/>
              <a:t>Printf</a:t>
            </a:r>
            <a:r>
              <a:rPr lang="en-US" sz="2000" dirty="0"/>
              <a:t>(“\n value of ab is:%</a:t>
            </a:r>
            <a:r>
              <a:rPr lang="en-US" sz="2000" dirty="0" err="1"/>
              <a:t>d”,_ab</a:t>
            </a:r>
            <a:r>
              <a:rPr lang="en-US" sz="2000" dirty="0"/>
              <a:t>);</a:t>
            </a:r>
          </a:p>
          <a:p>
            <a:pPr algn="l"/>
            <a:r>
              <a:rPr lang="en-US" sz="2000" dirty="0" err="1"/>
              <a:t>Printf</a:t>
            </a:r>
            <a:r>
              <a:rPr lang="en-US" sz="2000" dirty="0"/>
              <a:t>(“ \n value of ab is:%</a:t>
            </a:r>
            <a:r>
              <a:rPr lang="en-US" sz="2000" dirty="0" err="1"/>
              <a:t>d”,AB</a:t>
            </a:r>
            <a:r>
              <a:rPr lang="en-US" sz="2000" dirty="0"/>
              <a:t>);</a:t>
            </a:r>
          </a:p>
          <a:p>
            <a:pPr algn="l"/>
            <a:r>
              <a:rPr lang="en-US" sz="2000" dirty="0" err="1"/>
              <a:t>Printf</a:t>
            </a:r>
            <a:r>
              <a:rPr lang="en-US" sz="2000" dirty="0"/>
              <a:t>(“\n value of ab is:%d”,ab1);</a:t>
            </a:r>
          </a:p>
          <a:p>
            <a:pPr algn="l"/>
            <a:r>
              <a:rPr lang="en-US" sz="2000" dirty="0" err="1"/>
              <a:t>Printf</a:t>
            </a:r>
            <a:r>
              <a:rPr lang="en-US" sz="2000" dirty="0"/>
              <a:t>(“\n value of ab is:%d”,</a:t>
            </a:r>
            <a:r>
              <a:rPr lang="en-US" sz="2000" dirty="0" err="1"/>
              <a:t>a_b</a:t>
            </a:r>
            <a:r>
              <a:rPr lang="en-US" sz="2000" dirty="0"/>
              <a:t>);</a:t>
            </a:r>
          </a:p>
          <a:p>
            <a:pPr algn="l"/>
            <a:endParaRPr lang="en-US" sz="2000" dirty="0"/>
          </a:p>
          <a:p>
            <a:pPr algn="l"/>
            <a:r>
              <a:rPr lang="en-US" sz="2000" dirty="0"/>
              <a:t>}</a:t>
            </a:r>
            <a:endParaRPr lang="en-IN" sz="2000" dirty="0"/>
          </a:p>
        </p:txBody>
      </p:sp>
    </p:spTree>
    <p:extLst>
      <p:ext uri="{BB962C8B-B14F-4D97-AF65-F5344CB8AC3E}">
        <p14:creationId xmlns:p14="http://schemas.microsoft.com/office/powerpoint/2010/main" val="1983288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779E-06B9-4D32-8778-44F4A4AAE7DE}"/>
              </a:ext>
            </a:extLst>
          </p:cNvPr>
          <p:cNvSpPr>
            <a:spLocks noGrp="1"/>
          </p:cNvSpPr>
          <p:nvPr>
            <p:ph type="title" idx="4294967295"/>
          </p:nvPr>
        </p:nvSpPr>
        <p:spPr>
          <a:xfrm>
            <a:off x="0" y="166328"/>
            <a:ext cx="8820472" cy="6525344"/>
          </a:xfrm>
        </p:spPr>
        <p:txBody>
          <a:bodyPr/>
          <a:lstStyle/>
          <a:p>
            <a:pPr algn="l"/>
            <a:r>
              <a:rPr lang="en-US" sz="2000" b="1" i="0" dirty="0">
                <a:solidFill>
                  <a:srgbClr val="222222"/>
                </a:solidFill>
                <a:effectLst/>
                <a:latin typeface="Source Sans Pro" panose="020B0503030403020204" pitchFamily="34" charset="0"/>
              </a:rPr>
              <a:t>       What is a Variable?:</a:t>
            </a:r>
            <a:br>
              <a:rPr lang="en-US" sz="2000" b="1" i="0" dirty="0">
                <a:solidFill>
                  <a:srgbClr val="222222"/>
                </a:solidFill>
                <a:effectLst/>
                <a:latin typeface="Source Sans Pro" panose="020B0503030403020204" pitchFamily="34" charset="0"/>
              </a:rPr>
            </a:br>
            <a:r>
              <a:rPr lang="en-US" sz="2000" b="1" i="0" dirty="0">
                <a:solidFill>
                  <a:srgbClr val="222222"/>
                </a:solidFill>
                <a:effectLst/>
                <a:latin typeface="Source Sans Pro" panose="020B0503030403020204" pitchFamily="34" charset="0"/>
              </a:rPr>
              <a:t>                   </a:t>
            </a:r>
            <a:r>
              <a:rPr lang="en-US" sz="2000" i="0" dirty="0">
                <a:solidFill>
                  <a:srgbClr val="222222"/>
                </a:solidFill>
                <a:effectLst/>
                <a:latin typeface="Source Sans Pro" panose="020B0503030403020204" pitchFamily="34" charset="0"/>
              </a:rPr>
              <a:t>name of the memory location</a:t>
            </a:r>
            <a:br>
              <a:rPr lang="en-US" sz="2000" b="1" i="0" dirty="0">
                <a:solidFill>
                  <a:srgbClr val="222222"/>
                </a:solidFill>
                <a:effectLst/>
                <a:latin typeface="Source Sans Pro" panose="020B0503030403020204" pitchFamily="34" charset="0"/>
              </a:rPr>
            </a:br>
            <a:r>
              <a:rPr lang="en-US" sz="2000" b="1" i="0" dirty="0">
                <a:solidFill>
                  <a:srgbClr val="222222"/>
                </a:solidFill>
                <a:effectLst/>
                <a:latin typeface="Source Sans Pro" panose="020B0503030403020204" pitchFamily="34" charset="0"/>
              </a:rPr>
              <a:t>                   </a:t>
            </a:r>
            <a:r>
              <a:rPr lang="en-US" sz="2000" b="0" i="0" dirty="0">
                <a:solidFill>
                  <a:srgbClr val="222222"/>
                </a:solidFill>
                <a:effectLst/>
                <a:latin typeface="Source Sans Pro" panose="020B0503030403020204" pitchFamily="34" charset="0"/>
              </a:rPr>
              <a:t>A variable is an identifier which is used to store some value. </a:t>
            </a:r>
            <a:br>
              <a:rPr lang="en-US" sz="2000" b="0" i="0" dirty="0">
                <a:solidFill>
                  <a:srgbClr val="222222"/>
                </a:solidFill>
                <a:effectLst/>
                <a:latin typeface="Source Sans Pro" panose="020B0503030403020204" pitchFamily="34" charset="0"/>
              </a:rPr>
            </a:br>
            <a:r>
              <a:rPr lang="en-US" sz="2000" b="0" i="0" dirty="0">
                <a:solidFill>
                  <a:srgbClr val="222222"/>
                </a:solidFill>
                <a:effectLst/>
                <a:latin typeface="Source Sans Pro" panose="020B0503030403020204" pitchFamily="34" charset="0"/>
              </a:rPr>
              <a:t>                   Constants can never change at the time of execution. </a:t>
            </a:r>
            <a:br>
              <a:rPr lang="en-US" sz="2000" b="0" i="0" dirty="0">
                <a:solidFill>
                  <a:srgbClr val="222222"/>
                </a:solidFill>
                <a:effectLst/>
                <a:latin typeface="Source Sans Pro" panose="020B0503030403020204" pitchFamily="34" charset="0"/>
              </a:rPr>
            </a:br>
            <a:r>
              <a:rPr lang="en-US" sz="2000" b="0" i="0" dirty="0">
                <a:solidFill>
                  <a:srgbClr val="222222"/>
                </a:solidFill>
                <a:effectLst/>
                <a:latin typeface="Source Sans Pro" panose="020B0503030403020204" pitchFamily="34" charset="0"/>
              </a:rPr>
              <a:t>                  Variables can change during the execution of a program and update </a:t>
            </a:r>
            <a:br>
              <a:rPr lang="en-US" sz="2000" b="0" i="0" dirty="0">
                <a:solidFill>
                  <a:srgbClr val="222222"/>
                </a:solidFill>
                <a:effectLst/>
                <a:latin typeface="Source Sans Pro" panose="020B0503030403020204" pitchFamily="34" charset="0"/>
              </a:rPr>
            </a:br>
            <a:r>
              <a:rPr lang="en-US" sz="2000" b="0" i="0" dirty="0">
                <a:solidFill>
                  <a:srgbClr val="222222"/>
                </a:solidFill>
                <a:effectLst/>
                <a:latin typeface="Source Sans Pro" panose="020B0503030403020204" pitchFamily="34" charset="0"/>
              </a:rPr>
              <a:t>                   the value stored inside it.</a:t>
            </a:r>
            <a:br>
              <a:rPr lang="en-US" sz="2000" b="0" i="0" dirty="0">
                <a:solidFill>
                  <a:srgbClr val="222222"/>
                </a:solidFill>
                <a:effectLst/>
                <a:latin typeface="Source Sans Pro" panose="020B0503030403020204" pitchFamily="34" charset="0"/>
              </a:rPr>
            </a:br>
            <a:br>
              <a:rPr lang="en-US" sz="2000" b="0" i="0" dirty="0">
                <a:solidFill>
                  <a:srgbClr val="222222"/>
                </a:solidFill>
                <a:effectLst/>
                <a:latin typeface="Source Sans Pro" panose="020B0503030403020204" pitchFamily="34" charset="0"/>
              </a:rPr>
            </a:br>
            <a:r>
              <a:rPr lang="en-US" sz="2000" b="0" i="0" dirty="0">
                <a:solidFill>
                  <a:srgbClr val="222222"/>
                </a:solidFill>
                <a:effectLst/>
                <a:latin typeface="Source Sans Pro" panose="020B0503030403020204" pitchFamily="34" charset="0"/>
              </a:rPr>
              <a:t>                  </a:t>
            </a:r>
            <a:r>
              <a:rPr lang="en-US" sz="2400" b="0" i="0" dirty="0">
                <a:solidFill>
                  <a:srgbClr val="222222"/>
                </a:solidFill>
                <a:effectLst/>
                <a:latin typeface="Source Sans Pro" panose="020B0503030403020204" pitchFamily="34" charset="0"/>
              </a:rPr>
              <a:t>Syntax: declare a variable:</a:t>
            </a:r>
            <a:br>
              <a:rPr lang="en-US" sz="2400" b="0" i="0" dirty="0">
                <a:solidFill>
                  <a:srgbClr val="222222"/>
                </a:solidFill>
                <a:effectLst/>
                <a:latin typeface="Source Sans Pro" panose="020B0503030403020204" pitchFamily="34" charset="0"/>
              </a:rPr>
            </a:br>
            <a:r>
              <a:rPr lang="en-US" sz="2400" b="0" i="0" dirty="0">
                <a:solidFill>
                  <a:srgbClr val="222222"/>
                </a:solidFill>
                <a:effectLst/>
                <a:latin typeface="Source Sans Pro" panose="020B0503030403020204" pitchFamily="34" charset="0"/>
              </a:rPr>
              <a:t>                                  type </a:t>
            </a:r>
            <a:r>
              <a:rPr lang="en-US" sz="2400" b="0" i="0" dirty="0" err="1">
                <a:solidFill>
                  <a:srgbClr val="222222"/>
                </a:solidFill>
                <a:effectLst/>
                <a:latin typeface="Source Sans Pro" panose="020B0503030403020204" pitchFamily="34" charset="0"/>
              </a:rPr>
              <a:t>variable_list</a:t>
            </a:r>
            <a:r>
              <a:rPr lang="en-US" sz="2400" b="0" i="0" dirty="0">
                <a:solidFill>
                  <a:srgbClr val="222222"/>
                </a:solidFill>
                <a:effectLst/>
                <a:latin typeface="Source Sans Pro" panose="020B0503030403020204" pitchFamily="34" charset="0"/>
              </a:rPr>
              <a:t>;</a:t>
            </a:r>
            <a:br>
              <a:rPr lang="en-US" sz="2400" b="0" i="0" dirty="0">
                <a:solidFill>
                  <a:srgbClr val="222222"/>
                </a:solidFill>
                <a:effectLst/>
                <a:latin typeface="Source Sans Pro" panose="020B0503030403020204" pitchFamily="34" charset="0"/>
              </a:rPr>
            </a:br>
            <a:r>
              <a:rPr lang="en-US" sz="2400" b="0" i="0" dirty="0">
                <a:solidFill>
                  <a:srgbClr val="FF0000"/>
                </a:solidFill>
                <a:effectLst/>
                <a:latin typeface="Source Sans Pro" panose="020B0503030403020204" pitchFamily="34" charset="0"/>
              </a:rPr>
              <a:t>                          examples:</a:t>
            </a:r>
            <a:br>
              <a:rPr lang="en-US" sz="2400" b="0" i="0" dirty="0">
                <a:solidFill>
                  <a:srgbClr val="FF0000"/>
                </a:solidFill>
                <a:effectLst/>
                <a:latin typeface="Source Sans Pro" panose="020B0503030403020204" pitchFamily="34" charset="0"/>
              </a:rPr>
            </a:br>
            <a:r>
              <a:rPr lang="en-US" sz="2400" b="0" i="0" dirty="0">
                <a:solidFill>
                  <a:srgbClr val="222222"/>
                </a:solidFill>
                <a:effectLst/>
                <a:latin typeface="Source Sans Pro" panose="020B0503030403020204" pitchFamily="34" charset="0"/>
              </a:rPr>
              <a:t>int a=10;</a:t>
            </a:r>
            <a:br>
              <a:rPr lang="en-US" sz="2400" b="0" i="0" dirty="0">
                <a:solidFill>
                  <a:srgbClr val="222222"/>
                </a:solidFill>
                <a:effectLst/>
                <a:latin typeface="Source Sans Pro" panose="020B0503030403020204" pitchFamily="34" charset="0"/>
              </a:rPr>
            </a:br>
            <a:r>
              <a:rPr lang="en-US" sz="2400" b="0" i="0" dirty="0">
                <a:solidFill>
                  <a:srgbClr val="222222"/>
                </a:solidFill>
                <a:effectLst/>
                <a:latin typeface="Source Sans Pro" panose="020B0503030403020204" pitchFamily="34" charset="0"/>
              </a:rPr>
              <a:t>float b=20.8;</a:t>
            </a:r>
            <a:br>
              <a:rPr lang="en-US" sz="2400" b="0" i="0" dirty="0">
                <a:solidFill>
                  <a:srgbClr val="222222"/>
                </a:solidFill>
                <a:effectLst/>
                <a:latin typeface="Source Sans Pro" panose="020B0503030403020204" pitchFamily="34" charset="0"/>
              </a:rPr>
            </a:br>
            <a:r>
              <a:rPr lang="en-US" sz="2400" b="0" i="0" dirty="0">
                <a:solidFill>
                  <a:srgbClr val="222222"/>
                </a:solidFill>
                <a:effectLst/>
                <a:latin typeface="Source Sans Pro" panose="020B0503030403020204" pitchFamily="34" charset="0"/>
              </a:rPr>
              <a:t>char c[7]=“</a:t>
            </a:r>
            <a:r>
              <a:rPr lang="en-US" sz="2400" b="0" i="0" dirty="0" err="1">
                <a:solidFill>
                  <a:srgbClr val="222222"/>
                </a:solidFill>
                <a:effectLst/>
                <a:latin typeface="Source Sans Pro" panose="020B0503030403020204" pitchFamily="34" charset="0"/>
              </a:rPr>
              <a:t>cmrcet</a:t>
            </a:r>
            <a:r>
              <a:rPr lang="en-US" sz="2400" dirty="0">
                <a:solidFill>
                  <a:srgbClr val="222222"/>
                </a:solidFill>
                <a:latin typeface="Source Sans Pro" panose="020B0503030403020204" pitchFamily="34" charset="0"/>
              </a:rPr>
              <a:t>”</a:t>
            </a:r>
            <a:r>
              <a:rPr lang="en-US" sz="2400" b="0" i="0" dirty="0">
                <a:solidFill>
                  <a:srgbClr val="222222"/>
                </a:solidFill>
                <a:effectLst/>
                <a:latin typeface="Source Sans Pro" panose="020B0503030403020204" pitchFamily="34" charset="0"/>
              </a:rPr>
              <a:t>;//collection of characters--string//</a:t>
            </a:r>
            <a:br>
              <a:rPr lang="en-US" sz="2400" b="0" i="0" dirty="0">
                <a:solidFill>
                  <a:srgbClr val="222222"/>
                </a:solidFill>
                <a:effectLst/>
                <a:latin typeface="Source Sans Pro" panose="020B0503030403020204" pitchFamily="34" charset="0"/>
              </a:rPr>
            </a:br>
            <a:r>
              <a:rPr lang="en-US" sz="2400" b="0" i="0" dirty="0">
                <a:solidFill>
                  <a:srgbClr val="222222"/>
                </a:solidFill>
                <a:effectLst/>
                <a:latin typeface="Source Sans Pro" panose="020B0503030403020204" pitchFamily="34" charset="0"/>
              </a:rPr>
              <a:t>char d[5]={‘</a:t>
            </a:r>
            <a:r>
              <a:rPr lang="en-US" sz="2400" b="0" i="0" dirty="0" err="1">
                <a:solidFill>
                  <a:srgbClr val="222222"/>
                </a:solidFill>
                <a:effectLst/>
                <a:latin typeface="Source Sans Pro" panose="020B0503030403020204" pitchFamily="34" charset="0"/>
              </a:rPr>
              <a:t>h’,’I</a:t>
            </a:r>
            <a:r>
              <a:rPr lang="en-US" sz="2400" b="0" i="0" dirty="0">
                <a:solidFill>
                  <a:srgbClr val="222222"/>
                </a:solidFill>
                <a:effectLst/>
                <a:latin typeface="Source Sans Pro" panose="020B0503030403020204" pitchFamily="34" charset="0"/>
              </a:rPr>
              <a:t>’};</a:t>
            </a:r>
            <a:br>
              <a:rPr lang="en-US" sz="2400" b="0" i="0" dirty="0">
                <a:solidFill>
                  <a:srgbClr val="222222"/>
                </a:solidFill>
                <a:effectLst/>
                <a:latin typeface="Source Sans Pro" panose="020B0503030403020204" pitchFamily="34" charset="0"/>
              </a:rPr>
            </a:br>
            <a:br>
              <a:rPr lang="en-US" sz="2000" b="0" i="0" dirty="0">
                <a:solidFill>
                  <a:srgbClr val="222222"/>
                </a:solidFill>
                <a:effectLst/>
                <a:latin typeface="Source Sans Pro" panose="020B0503030403020204" pitchFamily="34" charset="0"/>
              </a:rPr>
            </a:br>
            <a:r>
              <a:rPr lang="en-US" sz="2000" b="0" i="0" dirty="0">
                <a:solidFill>
                  <a:srgbClr val="222222"/>
                </a:solidFill>
                <a:effectLst/>
                <a:latin typeface="Source Sans Pro" panose="020B0503030403020204" pitchFamily="34" charset="0"/>
              </a:rPr>
              <a:t>          </a:t>
            </a:r>
            <a:endParaRPr lang="en-IN" sz="2000" dirty="0"/>
          </a:p>
        </p:txBody>
      </p:sp>
    </p:spTree>
    <p:extLst>
      <p:ext uri="{BB962C8B-B14F-4D97-AF65-F5344CB8AC3E}">
        <p14:creationId xmlns:p14="http://schemas.microsoft.com/office/powerpoint/2010/main" val="1824297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287C-60B0-4302-9BBF-1BA847A7FEE0}"/>
              </a:ext>
            </a:extLst>
          </p:cNvPr>
          <p:cNvSpPr>
            <a:spLocks noGrp="1"/>
          </p:cNvSpPr>
          <p:nvPr>
            <p:ph type="title"/>
          </p:nvPr>
        </p:nvSpPr>
        <p:spPr/>
        <p:txBody>
          <a:bodyPr/>
          <a:lstStyle/>
          <a:p>
            <a:r>
              <a:rPr lang="en-US" sz="2400" dirty="0">
                <a:solidFill>
                  <a:srgbClr val="FF0000"/>
                </a:solidFill>
              </a:rPr>
              <a:t>Rules for defining </a:t>
            </a:r>
            <a:r>
              <a:rPr lang="en-US" sz="2400" dirty="0" err="1">
                <a:solidFill>
                  <a:srgbClr val="FF0000"/>
                </a:solidFill>
              </a:rPr>
              <a:t>varaibles</a:t>
            </a:r>
            <a:r>
              <a:rPr lang="en-US" sz="2400" dirty="0">
                <a:solidFill>
                  <a:srgbClr val="FF0000"/>
                </a:solidFill>
              </a:rPr>
              <a:t>:</a:t>
            </a:r>
            <a:endParaRPr lang="en-IN" sz="2400" dirty="0">
              <a:solidFill>
                <a:srgbClr val="FF0000"/>
              </a:solidFill>
            </a:endParaRPr>
          </a:p>
        </p:txBody>
      </p:sp>
      <p:sp>
        <p:nvSpPr>
          <p:cNvPr id="3" name="Subtitle 2">
            <a:extLst>
              <a:ext uri="{FF2B5EF4-FFF2-40B4-BE49-F238E27FC236}">
                <a16:creationId xmlns:a16="http://schemas.microsoft.com/office/drawing/2014/main" id="{01FDB0A5-7BC0-4FE9-873B-D629AE27BD9A}"/>
              </a:ext>
            </a:extLst>
          </p:cNvPr>
          <p:cNvSpPr>
            <a:spLocks noGrp="1"/>
          </p:cNvSpPr>
          <p:nvPr>
            <p:ph type="subTitle"/>
          </p:nvPr>
        </p:nvSpPr>
        <p:spPr>
          <a:xfrm>
            <a:off x="251520" y="1124744"/>
            <a:ext cx="8434920" cy="4457056"/>
          </a:xfrm>
        </p:spPr>
        <p:txBody>
          <a:bodyPr/>
          <a:lstStyle/>
          <a:p>
            <a:r>
              <a:rPr lang="en-US" sz="2000" b="0" i="0" dirty="0">
                <a:solidFill>
                  <a:schemeClr val="accent5">
                    <a:lumMod val="50000"/>
                  </a:schemeClr>
                </a:solidFill>
                <a:effectLst/>
                <a:latin typeface="Source Sans Pro" panose="020B0503030403020204" pitchFamily="34" charset="0"/>
              </a:rPr>
              <a:t>Following are the examples of valid variable names in a 'C' program:</a:t>
            </a:r>
            <a:br>
              <a:rPr lang="en-US" sz="2000" b="0" i="0" dirty="0">
                <a:solidFill>
                  <a:schemeClr val="accent5">
                    <a:lumMod val="50000"/>
                  </a:schemeClr>
                </a:solidFill>
                <a:effectLst/>
                <a:latin typeface="Source Sans Pro" panose="020B0503030403020204" pitchFamily="34" charset="0"/>
              </a:rPr>
            </a:br>
            <a:r>
              <a:rPr lang="en-US" sz="2000" b="0" i="0" dirty="0">
                <a:solidFill>
                  <a:srgbClr val="222222"/>
                </a:solidFill>
                <a:effectLst/>
                <a:latin typeface="Source Sans Pro" panose="020B0503030403020204" pitchFamily="34" charset="0"/>
              </a:rPr>
              <a:t> </a:t>
            </a:r>
            <a:r>
              <a:rPr lang="en-US" sz="2000" b="0" i="0" dirty="0" err="1">
                <a:solidFill>
                  <a:schemeClr val="tx2"/>
                </a:solidFill>
                <a:effectLst/>
                <a:latin typeface="Source Sans Pro" panose="020B0503030403020204" pitchFamily="34" charset="0"/>
              </a:rPr>
              <a:t>height,HEIGHT</a:t>
            </a:r>
            <a:br>
              <a:rPr lang="en-US" sz="2000" b="0" i="0" dirty="0">
                <a:solidFill>
                  <a:schemeClr val="tx2"/>
                </a:solidFill>
                <a:effectLst/>
                <a:latin typeface="Source Sans Pro" panose="020B0503030403020204" pitchFamily="34" charset="0"/>
              </a:rPr>
            </a:br>
            <a:r>
              <a:rPr lang="en-US" sz="2000" b="0" i="0" dirty="0" err="1">
                <a:solidFill>
                  <a:schemeClr val="tx2"/>
                </a:solidFill>
                <a:effectLst/>
                <a:latin typeface="Source Sans Pro" panose="020B0503030403020204" pitchFamily="34" charset="0"/>
              </a:rPr>
              <a:t>my_name</a:t>
            </a:r>
            <a:r>
              <a:rPr lang="en-US" sz="2000" b="0" i="0" dirty="0">
                <a:solidFill>
                  <a:schemeClr val="tx2"/>
                </a:solidFill>
                <a:effectLst/>
                <a:latin typeface="Source Sans Pro" panose="020B0503030403020204" pitchFamily="34" charset="0"/>
              </a:rPr>
              <a:t>=“</a:t>
            </a:r>
            <a:r>
              <a:rPr lang="en-US" sz="2000" b="0" i="0" dirty="0" err="1">
                <a:solidFill>
                  <a:schemeClr val="tx2"/>
                </a:solidFill>
                <a:effectLst/>
                <a:latin typeface="Source Sans Pro" panose="020B0503030403020204" pitchFamily="34" charset="0"/>
              </a:rPr>
              <a:t>cmr</a:t>
            </a:r>
            <a:r>
              <a:rPr lang="en-US" sz="2000" b="0" i="0" dirty="0">
                <a:solidFill>
                  <a:schemeClr val="tx2"/>
                </a:solidFill>
                <a:effectLst/>
                <a:latin typeface="Source Sans Pro" panose="020B0503030403020204" pitchFamily="34" charset="0"/>
              </a:rPr>
              <a:t>”</a:t>
            </a:r>
            <a:r>
              <a:rPr lang="en-US" sz="2000" dirty="0">
                <a:solidFill>
                  <a:schemeClr val="tx2"/>
                </a:solidFill>
                <a:latin typeface="Source Sans Pro" panose="020B0503030403020204" pitchFamily="34" charset="0"/>
              </a:rPr>
              <a:t>;</a:t>
            </a:r>
            <a:br>
              <a:rPr lang="en-US" sz="2000" b="0" i="0" dirty="0">
                <a:solidFill>
                  <a:schemeClr val="tx2"/>
                </a:solidFill>
                <a:effectLst/>
                <a:latin typeface="Source Sans Pro" panose="020B0503030403020204" pitchFamily="34" charset="0"/>
              </a:rPr>
            </a:br>
            <a:r>
              <a:rPr lang="en-US" sz="2000" b="0" i="0" dirty="0">
                <a:solidFill>
                  <a:schemeClr val="tx2"/>
                </a:solidFill>
                <a:effectLst/>
                <a:latin typeface="Source Sans Pro" panose="020B0503030403020204" pitchFamily="34" charset="0"/>
              </a:rPr>
              <a:t>_name;</a:t>
            </a:r>
          </a:p>
          <a:p>
            <a:r>
              <a:rPr lang="en-US" sz="2000" dirty="0">
                <a:solidFill>
                  <a:schemeClr val="tx2"/>
                </a:solidFill>
                <a:latin typeface="Source Sans Pro" panose="020B0503030403020204" pitchFamily="34" charset="0"/>
              </a:rPr>
              <a:t>Examples:</a:t>
            </a:r>
          </a:p>
          <a:p>
            <a:r>
              <a:rPr lang="en-US" sz="2000" b="0" i="0" dirty="0">
                <a:solidFill>
                  <a:schemeClr val="tx2"/>
                </a:solidFill>
                <a:effectLst/>
                <a:latin typeface="Source Sans Pro" panose="020B0503030403020204" pitchFamily="34" charset="0"/>
              </a:rPr>
              <a:t>Int a;</a:t>
            </a:r>
          </a:p>
          <a:p>
            <a:r>
              <a:rPr lang="en-US" sz="2000" dirty="0">
                <a:solidFill>
                  <a:schemeClr val="tx2"/>
                </a:solidFill>
                <a:latin typeface="Source Sans Pro" panose="020B0503030403020204" pitchFamily="34" charset="0"/>
              </a:rPr>
              <a:t>Int _ab;</a:t>
            </a:r>
          </a:p>
          <a:p>
            <a:r>
              <a:rPr lang="en-US" sz="2000" dirty="0">
                <a:solidFill>
                  <a:schemeClr val="tx2"/>
                </a:solidFill>
                <a:latin typeface="Source Sans Pro" panose="020B0503030403020204" pitchFamily="34" charset="0"/>
              </a:rPr>
              <a:t>Int a30;</a:t>
            </a:r>
            <a:br>
              <a:rPr lang="en-US" sz="2000" b="0" i="0" dirty="0">
                <a:solidFill>
                  <a:srgbClr val="222222"/>
                </a:solidFill>
                <a:effectLst/>
                <a:latin typeface="Source Sans Pro" panose="020B0503030403020204" pitchFamily="34" charset="0"/>
              </a:rPr>
            </a:br>
            <a:br>
              <a:rPr lang="en-US" sz="2000" b="0" i="0" dirty="0">
                <a:solidFill>
                  <a:srgbClr val="222222"/>
                </a:solidFill>
                <a:effectLst/>
                <a:latin typeface="Source Sans Pro" panose="020B0503030403020204" pitchFamily="34" charset="0"/>
              </a:rPr>
            </a:br>
            <a:br>
              <a:rPr lang="en-US" sz="2000" b="0" i="0" dirty="0">
                <a:solidFill>
                  <a:srgbClr val="222222"/>
                </a:solidFill>
                <a:effectLst/>
                <a:latin typeface="Source Sans Pro" panose="020B0503030403020204" pitchFamily="34" charset="0"/>
              </a:rPr>
            </a:br>
            <a:r>
              <a:rPr lang="en-US" sz="2000" b="0" i="0" dirty="0">
                <a:solidFill>
                  <a:schemeClr val="accent2">
                    <a:lumMod val="75000"/>
                  </a:schemeClr>
                </a:solidFill>
                <a:effectLst/>
                <a:latin typeface="Source Sans Pro" panose="020B0503030403020204" pitchFamily="34" charset="0"/>
              </a:rPr>
              <a:t>For example, we declare an integer variable </a:t>
            </a:r>
            <a:r>
              <a:rPr lang="en-US" sz="2000" b="1" i="0" dirty="0" err="1">
                <a:solidFill>
                  <a:schemeClr val="accent2">
                    <a:lumMod val="75000"/>
                  </a:schemeClr>
                </a:solidFill>
                <a:effectLst/>
                <a:latin typeface="Source Sans Pro" panose="020B0503030403020204" pitchFamily="34" charset="0"/>
              </a:rPr>
              <a:t>my_age</a:t>
            </a:r>
            <a:r>
              <a:rPr lang="en-US" sz="2000" b="0" i="0" dirty="0">
                <a:solidFill>
                  <a:schemeClr val="accent2">
                    <a:lumMod val="75000"/>
                  </a:schemeClr>
                </a:solidFill>
                <a:effectLst/>
                <a:latin typeface="Source Sans Pro" panose="020B0503030403020204" pitchFamily="34" charset="0"/>
              </a:rPr>
              <a:t> and assign it the value 40:</a:t>
            </a:r>
            <a:br>
              <a:rPr lang="en-US" sz="2000" b="0" i="0" dirty="0">
                <a:solidFill>
                  <a:schemeClr val="accent2">
                    <a:lumMod val="75000"/>
                  </a:schemeClr>
                </a:solidFill>
                <a:effectLst/>
                <a:latin typeface="Source Sans Pro" panose="020B0503030403020204" pitchFamily="34" charset="0"/>
              </a:rPr>
            </a:br>
            <a:br>
              <a:rPr lang="en-US" sz="2000" b="0" i="0" dirty="0">
                <a:solidFill>
                  <a:schemeClr val="accent2">
                    <a:lumMod val="75000"/>
                  </a:schemeClr>
                </a:solidFill>
                <a:effectLst/>
                <a:latin typeface="Source Sans Pro" panose="020B0503030403020204" pitchFamily="34" charset="0"/>
              </a:rPr>
            </a:br>
            <a:r>
              <a:rPr lang="en-US" sz="2000" b="0" i="0" dirty="0">
                <a:solidFill>
                  <a:srgbClr val="00B0F0"/>
                </a:solidFill>
                <a:effectLst/>
                <a:latin typeface="Source Sans Pro" panose="020B0503030403020204" pitchFamily="34" charset="0"/>
              </a:rPr>
              <a:t>int </a:t>
            </a:r>
            <a:r>
              <a:rPr lang="en-US" sz="2000" b="0" i="0" dirty="0" err="1">
                <a:solidFill>
                  <a:srgbClr val="00B0F0"/>
                </a:solidFill>
                <a:effectLst/>
                <a:latin typeface="Source Sans Pro" panose="020B0503030403020204" pitchFamily="34" charset="0"/>
              </a:rPr>
              <a:t>my_age</a:t>
            </a:r>
            <a:r>
              <a:rPr lang="en-US" sz="2000" b="0" i="0" dirty="0">
                <a:solidFill>
                  <a:srgbClr val="00B0F0"/>
                </a:solidFill>
                <a:effectLst/>
                <a:latin typeface="Source Sans Pro" panose="020B0503030403020204" pitchFamily="34" charset="0"/>
              </a:rPr>
              <a:t>=40;</a:t>
            </a:r>
            <a:br>
              <a:rPr lang="en-US" sz="2000" b="0" i="0" dirty="0">
                <a:solidFill>
                  <a:srgbClr val="00B0F0"/>
                </a:solidFill>
                <a:effectLst/>
                <a:latin typeface="Source Sans Pro" panose="020B0503030403020204" pitchFamily="34" charset="0"/>
              </a:rPr>
            </a:br>
            <a:r>
              <a:rPr lang="en-US" sz="2000" b="0" i="0" dirty="0">
                <a:solidFill>
                  <a:srgbClr val="00B0F0"/>
                </a:solidFill>
                <a:effectLst/>
                <a:latin typeface="Source Sans Pro" panose="020B0503030403020204" pitchFamily="34" charset="0"/>
              </a:rPr>
              <a:t>float </a:t>
            </a:r>
            <a:r>
              <a:rPr lang="en-US" sz="2000" b="0" i="0" dirty="0" err="1">
                <a:solidFill>
                  <a:srgbClr val="00B0F0"/>
                </a:solidFill>
                <a:effectLst/>
                <a:latin typeface="Source Sans Pro" panose="020B0503030403020204" pitchFamily="34" charset="0"/>
              </a:rPr>
              <a:t>my_height</a:t>
            </a:r>
            <a:r>
              <a:rPr lang="en-US" sz="2000" b="0" i="0" dirty="0">
                <a:solidFill>
                  <a:srgbClr val="00B0F0"/>
                </a:solidFill>
                <a:effectLst/>
                <a:latin typeface="Source Sans Pro" panose="020B0503030403020204" pitchFamily="34" charset="0"/>
              </a:rPr>
              <a:t>=6;</a:t>
            </a:r>
            <a:br>
              <a:rPr lang="en-US" sz="2000" b="0" i="0" dirty="0">
                <a:solidFill>
                  <a:srgbClr val="222222"/>
                </a:solidFill>
                <a:effectLst/>
                <a:latin typeface="Source Sans Pro" panose="020B0503030403020204" pitchFamily="34" charset="0"/>
              </a:rPr>
            </a:br>
            <a:endParaRPr lang="en-IN" sz="2000" dirty="0"/>
          </a:p>
        </p:txBody>
      </p:sp>
    </p:spTree>
    <p:extLst>
      <p:ext uri="{BB962C8B-B14F-4D97-AF65-F5344CB8AC3E}">
        <p14:creationId xmlns:p14="http://schemas.microsoft.com/office/powerpoint/2010/main" val="3213976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C5BD-7240-4B38-92A5-F1D1D5AFEE7D}"/>
              </a:ext>
            </a:extLst>
          </p:cNvPr>
          <p:cNvSpPr>
            <a:spLocks noGrp="1"/>
          </p:cNvSpPr>
          <p:nvPr>
            <p:ph type="title" idx="4294967295"/>
          </p:nvPr>
        </p:nvSpPr>
        <p:spPr>
          <a:xfrm>
            <a:off x="0" y="273050"/>
            <a:ext cx="8229600" cy="1146175"/>
          </a:xfrm>
        </p:spPr>
        <p:txBody>
          <a:bodyPr/>
          <a:lstStyle/>
          <a:p>
            <a:r>
              <a:rPr lang="en-US" sz="2400" dirty="0">
                <a:solidFill>
                  <a:srgbClr val="FF0000"/>
                </a:solidFill>
              </a:rPr>
              <a:t>Variable in c</a:t>
            </a:r>
            <a:endParaRPr lang="en-IN" sz="2400" dirty="0">
              <a:solidFill>
                <a:srgbClr val="FF0000"/>
              </a:solidFill>
            </a:endParaRPr>
          </a:p>
        </p:txBody>
      </p:sp>
      <p:sp>
        <p:nvSpPr>
          <p:cNvPr id="3" name="Subtitle 2">
            <a:extLst>
              <a:ext uri="{FF2B5EF4-FFF2-40B4-BE49-F238E27FC236}">
                <a16:creationId xmlns:a16="http://schemas.microsoft.com/office/drawing/2014/main" id="{55CBA391-5565-4770-AF50-5AC804EFDE98}"/>
              </a:ext>
            </a:extLst>
          </p:cNvPr>
          <p:cNvSpPr>
            <a:spLocks noGrp="1"/>
          </p:cNvSpPr>
          <p:nvPr>
            <p:ph type="subTitle" idx="4294967295"/>
          </p:nvPr>
        </p:nvSpPr>
        <p:spPr>
          <a:xfrm>
            <a:off x="0" y="1604963"/>
            <a:ext cx="8964488" cy="3976687"/>
          </a:xfrm>
        </p:spPr>
        <p:txBody>
          <a:bodyPr/>
          <a:lstStyle/>
          <a:p>
            <a:r>
              <a:rPr lang="en-US" dirty="0"/>
              <a:t> </a:t>
            </a:r>
            <a:r>
              <a:rPr lang="en-US" sz="2400" dirty="0"/>
              <a:t>here </a:t>
            </a:r>
            <a:r>
              <a:rPr lang="en-US" sz="2400" dirty="0" err="1"/>
              <a:t>a,b,c</a:t>
            </a:r>
            <a:r>
              <a:rPr lang="en-US" sz="2400" dirty="0"/>
              <a:t> are variables the </a:t>
            </a:r>
            <a:r>
              <a:rPr lang="en-US" sz="2400" dirty="0" err="1"/>
              <a:t>in,float,char</a:t>
            </a:r>
            <a:r>
              <a:rPr lang="en-US" sz="2400" dirty="0"/>
              <a:t> are the data types.</a:t>
            </a:r>
          </a:p>
          <a:p>
            <a:endParaRPr lang="en-US" sz="2400" dirty="0"/>
          </a:p>
          <a:p>
            <a:r>
              <a:rPr lang="en-US" sz="2400" dirty="0"/>
              <a:t>We can also provide values while declaring the variables as </a:t>
            </a:r>
          </a:p>
          <a:p>
            <a:r>
              <a:rPr lang="en-US" sz="2400" dirty="0"/>
              <a:t>given below</a:t>
            </a:r>
          </a:p>
          <a:p>
            <a:endParaRPr lang="en-US" sz="2400" dirty="0"/>
          </a:p>
          <a:p>
            <a:r>
              <a:rPr lang="en-US" sz="2400" dirty="0"/>
              <a:t>Int a=20,b=30;//declaring 2 variables of integer type//</a:t>
            </a:r>
          </a:p>
          <a:p>
            <a:endParaRPr lang="en-US" sz="2400" dirty="0"/>
          </a:p>
          <a:p>
            <a:r>
              <a:rPr lang="en-US" sz="2400" dirty="0"/>
              <a:t>Float f=20.6;</a:t>
            </a:r>
          </a:p>
          <a:p>
            <a:endParaRPr lang="en-US" sz="2400" dirty="0"/>
          </a:p>
          <a:p>
            <a:r>
              <a:rPr lang="en-US" sz="2400" dirty="0"/>
              <a:t>Char c=‘a’;</a:t>
            </a:r>
          </a:p>
          <a:p>
            <a:endParaRPr lang="en-IN" dirty="0"/>
          </a:p>
        </p:txBody>
      </p:sp>
    </p:spTree>
    <p:extLst>
      <p:ext uri="{BB962C8B-B14F-4D97-AF65-F5344CB8AC3E}">
        <p14:creationId xmlns:p14="http://schemas.microsoft.com/office/powerpoint/2010/main" val="3157833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F59B57C1-E635-4EBF-8464-FD3B010C6AF5}"/>
              </a:ext>
            </a:extLst>
          </p:cNvPr>
          <p:cNvSpPr>
            <a:spLocks noGrp="1"/>
          </p:cNvSpPr>
          <p:nvPr>
            <p:ph type="subTitle"/>
          </p:nvPr>
        </p:nvSpPr>
        <p:spPr/>
        <p:txBody>
          <a:bodyPr/>
          <a:lstStyle/>
          <a:p>
            <a:pPr algn="l"/>
            <a:r>
              <a:rPr lang="en-IN" sz="2400" b="0" i="0" dirty="0">
                <a:solidFill>
                  <a:srgbClr val="202124"/>
                </a:solidFill>
                <a:effectLst/>
                <a:latin typeface="arial" panose="020B0604020202020204" pitchFamily="34" charset="0"/>
              </a:rPr>
              <a:t>#include&lt;stdio.h&gt;</a:t>
            </a:r>
          </a:p>
          <a:p>
            <a:pPr algn="l"/>
            <a:r>
              <a:rPr lang="en-IN" sz="2400" b="0" i="0" dirty="0">
                <a:solidFill>
                  <a:srgbClr val="202124"/>
                </a:solidFill>
                <a:effectLst/>
                <a:latin typeface="arial" panose="020B0604020202020204" pitchFamily="34" charset="0"/>
              </a:rPr>
              <a:t>int main()</a:t>
            </a:r>
          </a:p>
          <a:p>
            <a:pPr algn="l"/>
            <a:r>
              <a:rPr lang="en-IN" sz="2400" b="0" i="0" dirty="0">
                <a:solidFill>
                  <a:srgbClr val="202124"/>
                </a:solidFill>
                <a:effectLst/>
                <a:latin typeface="arial" panose="020B0604020202020204" pitchFamily="34" charset="0"/>
              </a:rPr>
              <a:t> {</a:t>
            </a:r>
          </a:p>
          <a:p>
            <a:pPr algn="l"/>
            <a:r>
              <a:rPr lang="en-IN" sz="2400" b="0" i="0" dirty="0">
                <a:solidFill>
                  <a:srgbClr val="202124"/>
                </a:solidFill>
                <a:effectLst/>
                <a:latin typeface="arial" panose="020B0604020202020204" pitchFamily="34" charset="0"/>
              </a:rPr>
              <a:t>int a=10, b=20, </a:t>
            </a:r>
            <a:r>
              <a:rPr lang="en-IN" sz="2400" b="1" i="0" dirty="0">
                <a:solidFill>
                  <a:srgbClr val="202124"/>
                </a:solidFill>
                <a:effectLst/>
                <a:latin typeface="arial" panose="020B0604020202020204" pitchFamily="34" charset="0"/>
              </a:rPr>
              <a:t>sum</a:t>
            </a:r>
            <a:r>
              <a:rPr lang="en-IN" sz="2400" b="0" i="0" dirty="0">
                <a:solidFill>
                  <a:srgbClr val="202124"/>
                </a:solidFill>
                <a:effectLst/>
                <a:latin typeface="arial" panose="020B0604020202020204" pitchFamily="34" charset="0"/>
              </a:rPr>
              <a:t>;//1011</a:t>
            </a:r>
          </a:p>
          <a:p>
            <a:pPr algn="l"/>
            <a:r>
              <a:rPr lang="en-IN" sz="2400" b="0" i="0" dirty="0" err="1">
                <a:solidFill>
                  <a:srgbClr val="202124"/>
                </a:solidFill>
                <a:effectLst/>
                <a:latin typeface="arial" panose="020B0604020202020204" pitchFamily="34" charset="0"/>
              </a:rPr>
              <a:t>printf</a:t>
            </a:r>
            <a:r>
              <a:rPr lang="en-IN" sz="2400" b="0" i="0" dirty="0">
                <a:solidFill>
                  <a:srgbClr val="202124"/>
                </a:solidFill>
                <a:effectLst/>
                <a:latin typeface="arial" panose="020B0604020202020204" pitchFamily="34" charset="0"/>
              </a:rPr>
              <a:t>("\</a:t>
            </a:r>
            <a:r>
              <a:rPr lang="en-IN" sz="2400" b="0" i="0" dirty="0" err="1">
                <a:solidFill>
                  <a:srgbClr val="202124"/>
                </a:solidFill>
                <a:effectLst/>
                <a:latin typeface="arial" panose="020B0604020202020204" pitchFamily="34" charset="0"/>
              </a:rPr>
              <a:t>nEnter</a:t>
            </a:r>
            <a:r>
              <a:rPr lang="en-IN" sz="2400" b="0" i="0" dirty="0">
                <a:solidFill>
                  <a:srgbClr val="202124"/>
                </a:solidFill>
                <a:effectLst/>
                <a:latin typeface="arial" panose="020B0604020202020204" pitchFamily="34" charset="0"/>
              </a:rPr>
              <a:t> </a:t>
            </a:r>
            <a:r>
              <a:rPr lang="en-IN" sz="2400" b="1" i="0" dirty="0">
                <a:solidFill>
                  <a:srgbClr val="202124"/>
                </a:solidFill>
                <a:effectLst/>
                <a:latin typeface="arial" panose="020B0604020202020204" pitchFamily="34" charset="0"/>
              </a:rPr>
              <a:t>two</a:t>
            </a:r>
            <a:r>
              <a:rPr lang="en-IN" sz="2400" b="0" i="0" dirty="0">
                <a:solidFill>
                  <a:srgbClr val="202124"/>
                </a:solidFill>
                <a:effectLst/>
                <a:latin typeface="arial" panose="020B0604020202020204" pitchFamily="34" charset="0"/>
              </a:rPr>
              <a:t> no: ");</a:t>
            </a:r>
          </a:p>
          <a:p>
            <a:pPr algn="l"/>
            <a:r>
              <a:rPr lang="en-IN" sz="2400" b="0" i="0" dirty="0" err="1">
                <a:solidFill>
                  <a:srgbClr val="202124"/>
                </a:solidFill>
                <a:effectLst/>
                <a:latin typeface="arial" panose="020B0604020202020204" pitchFamily="34" charset="0"/>
              </a:rPr>
              <a:t>scanf</a:t>
            </a:r>
            <a:r>
              <a:rPr lang="en-IN" sz="2400" b="0" i="0" dirty="0">
                <a:solidFill>
                  <a:srgbClr val="202124"/>
                </a:solidFill>
                <a:effectLst/>
                <a:latin typeface="arial" panose="020B0604020202020204" pitchFamily="34" charset="0"/>
              </a:rPr>
              <a:t>("%d %d", &amp;a, &amp;b);</a:t>
            </a:r>
          </a:p>
          <a:p>
            <a:pPr algn="l"/>
            <a:r>
              <a:rPr lang="en-IN" sz="2400" b="1" i="0" dirty="0">
                <a:solidFill>
                  <a:srgbClr val="202124"/>
                </a:solidFill>
                <a:effectLst/>
                <a:latin typeface="arial" panose="020B0604020202020204" pitchFamily="34" charset="0"/>
              </a:rPr>
              <a:t>sum</a:t>
            </a:r>
            <a:r>
              <a:rPr lang="en-IN" sz="2400" b="0" i="0" dirty="0">
                <a:solidFill>
                  <a:srgbClr val="202124"/>
                </a:solidFill>
                <a:effectLst/>
                <a:latin typeface="arial" panose="020B0604020202020204" pitchFamily="34" charset="0"/>
              </a:rPr>
              <a:t> = a + b;</a:t>
            </a:r>
          </a:p>
          <a:p>
            <a:pPr algn="l"/>
            <a:r>
              <a:rPr lang="en-IN" sz="2400" b="0" i="0" dirty="0" err="1">
                <a:solidFill>
                  <a:srgbClr val="202124"/>
                </a:solidFill>
                <a:effectLst/>
                <a:latin typeface="arial" panose="020B0604020202020204" pitchFamily="34" charset="0"/>
              </a:rPr>
              <a:t>printf</a:t>
            </a:r>
            <a:r>
              <a:rPr lang="en-IN" sz="2400" b="0" i="0" dirty="0">
                <a:solidFill>
                  <a:srgbClr val="202124"/>
                </a:solidFill>
                <a:effectLst/>
                <a:latin typeface="arial" panose="020B0604020202020204" pitchFamily="34" charset="0"/>
              </a:rPr>
              <a:t>("</a:t>
            </a:r>
            <a:r>
              <a:rPr lang="en-IN" sz="2400" b="1" i="0" dirty="0">
                <a:solidFill>
                  <a:srgbClr val="202124"/>
                </a:solidFill>
                <a:effectLst/>
                <a:latin typeface="arial" panose="020B0604020202020204" pitchFamily="34" charset="0"/>
              </a:rPr>
              <a:t>Sum</a:t>
            </a:r>
            <a:r>
              <a:rPr lang="en-IN" sz="2400" b="0" i="0" dirty="0">
                <a:solidFill>
                  <a:srgbClr val="202124"/>
                </a:solidFill>
                <a:effectLst/>
                <a:latin typeface="arial" panose="020B0604020202020204" pitchFamily="34" charset="0"/>
              </a:rPr>
              <a:t> : %d", </a:t>
            </a:r>
            <a:r>
              <a:rPr lang="en-IN" sz="2400" b="1" i="0" dirty="0">
                <a:solidFill>
                  <a:srgbClr val="202124"/>
                </a:solidFill>
                <a:effectLst/>
                <a:latin typeface="arial" panose="020B0604020202020204" pitchFamily="34" charset="0"/>
              </a:rPr>
              <a:t>sum</a:t>
            </a:r>
            <a:r>
              <a:rPr lang="en-IN" sz="2400" b="0" i="0" dirty="0">
                <a:solidFill>
                  <a:srgbClr val="202124"/>
                </a:solidFill>
                <a:effectLst/>
                <a:latin typeface="arial" panose="020B0604020202020204" pitchFamily="34" charset="0"/>
              </a:rPr>
              <a:t>);</a:t>
            </a:r>
          </a:p>
          <a:p>
            <a:pPr algn="l"/>
            <a:r>
              <a:rPr lang="en-IN" sz="2400" dirty="0">
                <a:solidFill>
                  <a:srgbClr val="202124"/>
                </a:solidFill>
                <a:latin typeface="arial" panose="020B0604020202020204" pitchFamily="34" charset="0"/>
              </a:rPr>
              <a:t>r</a:t>
            </a:r>
            <a:r>
              <a:rPr lang="en-IN" sz="2400" b="0" i="0" dirty="0">
                <a:solidFill>
                  <a:srgbClr val="202124"/>
                </a:solidFill>
                <a:effectLst/>
                <a:latin typeface="arial" panose="020B0604020202020204" pitchFamily="34" charset="0"/>
              </a:rPr>
              <a:t>eturn</a:t>
            </a:r>
            <a:r>
              <a:rPr lang="en-IN" sz="2400" dirty="0">
                <a:solidFill>
                  <a:srgbClr val="202124"/>
                </a:solidFill>
                <a:latin typeface="arial" panose="020B0604020202020204" pitchFamily="34" charset="0"/>
              </a:rPr>
              <a:t> </a:t>
            </a:r>
            <a:r>
              <a:rPr lang="en-IN" sz="2400" b="0" i="0" dirty="0">
                <a:solidFill>
                  <a:srgbClr val="202124"/>
                </a:solidFill>
                <a:effectLst/>
                <a:latin typeface="arial" panose="020B0604020202020204" pitchFamily="34" charset="0"/>
              </a:rPr>
              <a:t>0;</a:t>
            </a:r>
          </a:p>
          <a:p>
            <a:pPr algn="l"/>
            <a:r>
              <a:rPr lang="en-IN" sz="2400" dirty="0">
                <a:solidFill>
                  <a:srgbClr val="202124"/>
                </a:solidFill>
                <a:latin typeface="arial" panose="020B0604020202020204" pitchFamily="34" charset="0"/>
              </a:rPr>
              <a:t>}</a:t>
            </a:r>
            <a:endParaRPr lang="en-IN" sz="2400" b="0" i="0" dirty="0">
              <a:solidFill>
                <a:srgbClr val="202124"/>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224025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72AFDD-4E0C-44F9-8BEF-823D328EAC66}"/>
              </a:ext>
            </a:extLst>
          </p:cNvPr>
          <p:cNvSpPr>
            <a:spLocks noGrp="1"/>
          </p:cNvSpPr>
          <p:nvPr>
            <p:ph type="title"/>
          </p:nvPr>
        </p:nvSpPr>
        <p:spPr/>
        <p:txBody>
          <a:bodyPr/>
          <a:lstStyle/>
          <a:p>
            <a:r>
              <a:rPr lang="en-US" dirty="0"/>
              <a:t>Types of variables in c</a:t>
            </a:r>
            <a:endParaRPr lang="en-IN" dirty="0"/>
          </a:p>
        </p:txBody>
      </p:sp>
      <p:sp>
        <p:nvSpPr>
          <p:cNvPr id="5" name="Subtitle 4">
            <a:extLst>
              <a:ext uri="{FF2B5EF4-FFF2-40B4-BE49-F238E27FC236}">
                <a16:creationId xmlns:a16="http://schemas.microsoft.com/office/drawing/2014/main" id="{54684EB9-C09A-49AD-A755-B71728E69ED2}"/>
              </a:ext>
            </a:extLst>
          </p:cNvPr>
          <p:cNvSpPr>
            <a:spLocks noGrp="1"/>
          </p:cNvSpPr>
          <p:nvPr>
            <p:ph type="subTitle"/>
          </p:nvPr>
        </p:nvSpPr>
        <p:spPr>
          <a:xfrm>
            <a:off x="457200" y="273600"/>
            <a:ext cx="8229240" cy="5747688"/>
          </a:xfrm>
        </p:spPr>
        <p:txBody>
          <a:bodyPr/>
          <a:lstStyle/>
          <a:p>
            <a:r>
              <a:rPr lang="en-US" dirty="0">
                <a:solidFill>
                  <a:srgbClr val="FF0000"/>
                </a:solidFill>
              </a:rPr>
              <a:t>Local variables:</a:t>
            </a:r>
          </a:p>
          <a:p>
            <a:endParaRPr lang="en-US" dirty="0">
              <a:solidFill>
                <a:srgbClr val="FF0000"/>
              </a:solidFill>
            </a:endParaRPr>
          </a:p>
          <a:p>
            <a:endParaRPr lang="en-US" dirty="0">
              <a:solidFill>
                <a:srgbClr val="FF0000"/>
              </a:solidFill>
            </a:endParaRPr>
          </a:p>
          <a:p>
            <a:pPr marL="342900" indent="-342900">
              <a:buFont typeface="+mj-lt"/>
              <a:buAutoNum type="arabicPeriod"/>
            </a:pPr>
            <a:r>
              <a:rPr lang="en-US" dirty="0"/>
              <a:t> a variable  that is declared inside the function or block is called a local variable</a:t>
            </a:r>
          </a:p>
          <a:p>
            <a:pPr marL="342900" indent="-342900">
              <a:buFont typeface="+mj-lt"/>
              <a:buAutoNum type="arabicPeriod"/>
            </a:pPr>
            <a:r>
              <a:rPr lang="en-US" dirty="0"/>
              <a:t>It must be declared at the start of the block.</a:t>
            </a:r>
          </a:p>
          <a:p>
            <a:endParaRPr lang="en-US" dirty="0"/>
          </a:p>
          <a:p>
            <a:r>
              <a:rPr lang="en-US" dirty="0"/>
              <a:t> </a:t>
            </a:r>
            <a:r>
              <a:rPr lang="en-US" dirty="0">
                <a:solidFill>
                  <a:schemeClr val="accent3">
                    <a:lumMod val="50000"/>
                  </a:schemeClr>
                </a:solidFill>
              </a:rPr>
              <a:t>void  function()</a:t>
            </a:r>
          </a:p>
          <a:p>
            <a:r>
              <a:rPr lang="en-US" dirty="0">
                <a:solidFill>
                  <a:schemeClr val="accent3">
                    <a:lumMod val="50000"/>
                  </a:schemeClr>
                </a:solidFill>
              </a:rPr>
              <a:t>{</a:t>
            </a:r>
          </a:p>
          <a:p>
            <a:r>
              <a:rPr lang="en-US" dirty="0">
                <a:solidFill>
                  <a:schemeClr val="accent3">
                    <a:lumMod val="50000"/>
                  </a:schemeClr>
                </a:solidFill>
              </a:rPr>
              <a:t>Int x=10;</a:t>
            </a:r>
          </a:p>
          <a:p>
            <a:r>
              <a:rPr lang="en-US" dirty="0" err="1">
                <a:solidFill>
                  <a:schemeClr val="accent3">
                    <a:lumMod val="50000"/>
                  </a:schemeClr>
                </a:solidFill>
              </a:rPr>
              <a:t>Printf</a:t>
            </a:r>
            <a:r>
              <a:rPr lang="en-US" dirty="0">
                <a:solidFill>
                  <a:schemeClr val="accent3">
                    <a:lumMod val="50000"/>
                  </a:schemeClr>
                </a:solidFill>
              </a:rPr>
              <a:t>(“%</a:t>
            </a:r>
            <a:r>
              <a:rPr lang="en-US" dirty="0" err="1">
                <a:solidFill>
                  <a:schemeClr val="accent3">
                    <a:lumMod val="50000"/>
                  </a:schemeClr>
                </a:solidFill>
              </a:rPr>
              <a:t>d”,&amp;x</a:t>
            </a:r>
            <a:r>
              <a:rPr lang="en-US" dirty="0">
                <a:solidFill>
                  <a:schemeClr val="accent3">
                    <a:lumMod val="50000"/>
                  </a:schemeClr>
                </a:solidFill>
              </a:rPr>
              <a:t>)     //local variable*/ you must initialize the local variable before it is u</a:t>
            </a:r>
          </a:p>
          <a:p>
            <a:r>
              <a:rPr lang="en-US" dirty="0">
                <a:solidFill>
                  <a:schemeClr val="accent3">
                    <a:lumMod val="50000"/>
                  </a:schemeClr>
                </a:solidFill>
              </a:rPr>
              <a:t>}</a:t>
            </a:r>
          </a:p>
          <a:p>
            <a:endParaRPr lang="en-IN" dirty="0"/>
          </a:p>
        </p:txBody>
      </p:sp>
    </p:spTree>
    <p:extLst>
      <p:ext uri="{BB962C8B-B14F-4D97-AF65-F5344CB8AC3E}">
        <p14:creationId xmlns:p14="http://schemas.microsoft.com/office/powerpoint/2010/main" val="1966112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CA8963-D374-45EC-A2C3-86EF54AD93B0}"/>
              </a:ext>
            </a:extLst>
          </p:cNvPr>
          <p:cNvSpPr>
            <a:spLocks noGrp="1"/>
          </p:cNvSpPr>
          <p:nvPr>
            <p:ph type="subTitle"/>
          </p:nvPr>
        </p:nvSpPr>
        <p:spPr>
          <a:xfrm>
            <a:off x="179512" y="1700808"/>
            <a:ext cx="8229240" cy="3977280"/>
          </a:xfrm>
        </p:spPr>
        <p:txBody>
          <a:bodyPr/>
          <a:lstStyle/>
          <a:p>
            <a:r>
              <a:rPr lang="en-US" dirty="0"/>
              <a:t>Global variable</a:t>
            </a:r>
          </a:p>
          <a:p>
            <a:pPr marL="342900" indent="-342900">
              <a:buFont typeface="+mj-lt"/>
              <a:buAutoNum type="arabicPeriod"/>
            </a:pPr>
            <a:r>
              <a:rPr lang="en-US" dirty="0"/>
              <a:t>A variable that is declared outside the function or block is called a </a:t>
            </a:r>
            <a:r>
              <a:rPr lang="en-US" dirty="0" err="1"/>
              <a:t>gloabal</a:t>
            </a:r>
            <a:r>
              <a:rPr lang="en-US" dirty="0"/>
              <a:t> variable.</a:t>
            </a:r>
          </a:p>
          <a:p>
            <a:r>
              <a:rPr lang="en-US" dirty="0"/>
              <a:t>any function can change the value of the variable.</a:t>
            </a:r>
          </a:p>
          <a:p>
            <a:r>
              <a:rPr lang="en-US" dirty="0"/>
              <a:t>it is available to all the function</a:t>
            </a:r>
          </a:p>
          <a:p>
            <a:pPr marL="285750" indent="-285750">
              <a:buFont typeface="Arial" panose="020B0604020202020204" pitchFamily="34" charset="0"/>
              <a:buChar char="•"/>
            </a:pPr>
            <a:r>
              <a:rPr lang="en-US" dirty="0"/>
              <a:t>It must be declared at the start of the block.</a:t>
            </a:r>
          </a:p>
          <a:p>
            <a:endParaRPr lang="en-US" dirty="0"/>
          </a:p>
          <a:p>
            <a:r>
              <a:rPr lang="en-US" dirty="0">
                <a:solidFill>
                  <a:schemeClr val="accent6">
                    <a:lumMod val="75000"/>
                  </a:schemeClr>
                </a:solidFill>
              </a:rPr>
              <a:t>Int value=20;//global variable</a:t>
            </a:r>
          </a:p>
          <a:p>
            <a:r>
              <a:rPr lang="en-US" dirty="0">
                <a:solidFill>
                  <a:schemeClr val="accent6">
                    <a:lumMod val="75000"/>
                  </a:schemeClr>
                </a:solidFill>
              </a:rPr>
              <a:t>Void function()</a:t>
            </a:r>
          </a:p>
          <a:p>
            <a:r>
              <a:rPr lang="en-US" dirty="0">
                <a:solidFill>
                  <a:schemeClr val="accent6">
                    <a:lumMod val="75000"/>
                  </a:schemeClr>
                </a:solidFill>
              </a:rPr>
              <a:t>{</a:t>
            </a:r>
          </a:p>
          <a:p>
            <a:r>
              <a:rPr lang="en-US" dirty="0">
                <a:solidFill>
                  <a:schemeClr val="accent6">
                    <a:lumMod val="75000"/>
                  </a:schemeClr>
                </a:solidFill>
              </a:rPr>
              <a:t>Int x;’//local</a:t>
            </a:r>
          </a:p>
          <a:p>
            <a:r>
              <a:rPr lang="en-US" dirty="0">
                <a:solidFill>
                  <a:schemeClr val="accent1">
                    <a:lumMod val="50000"/>
                  </a:schemeClr>
                </a:solidFill>
              </a:rPr>
              <a:t>}</a:t>
            </a:r>
            <a:endParaRPr lang="en-IN" dirty="0">
              <a:solidFill>
                <a:schemeClr val="accent1">
                  <a:lumMod val="50000"/>
                </a:schemeClr>
              </a:solidFill>
            </a:endParaRPr>
          </a:p>
        </p:txBody>
      </p:sp>
    </p:spTree>
    <p:extLst>
      <p:ext uri="{BB962C8B-B14F-4D97-AF65-F5344CB8AC3E}">
        <p14:creationId xmlns:p14="http://schemas.microsoft.com/office/powerpoint/2010/main" val="16681237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A9F6-1618-48E8-85BC-3469AFD5B62B}"/>
              </a:ext>
            </a:extLst>
          </p:cNvPr>
          <p:cNvSpPr>
            <a:spLocks noGrp="1"/>
          </p:cNvSpPr>
          <p:nvPr>
            <p:ph type="title"/>
          </p:nvPr>
        </p:nvSpPr>
        <p:spPr/>
        <p:txBody>
          <a:bodyPr/>
          <a:lstStyle/>
          <a:p>
            <a:r>
              <a:rPr lang="en-US" sz="2400" dirty="0">
                <a:solidFill>
                  <a:schemeClr val="accent6">
                    <a:lumMod val="75000"/>
                  </a:schemeClr>
                </a:solidFill>
              </a:rPr>
              <a:t>static variable</a:t>
            </a:r>
            <a:endParaRPr lang="en-IN" sz="2400" dirty="0"/>
          </a:p>
        </p:txBody>
      </p:sp>
      <p:sp>
        <p:nvSpPr>
          <p:cNvPr id="3" name="Subtitle 2">
            <a:extLst>
              <a:ext uri="{FF2B5EF4-FFF2-40B4-BE49-F238E27FC236}">
                <a16:creationId xmlns:a16="http://schemas.microsoft.com/office/drawing/2014/main" id="{39699233-E2E7-4AB4-8332-693B7E584425}"/>
              </a:ext>
            </a:extLst>
          </p:cNvPr>
          <p:cNvSpPr>
            <a:spLocks noGrp="1"/>
          </p:cNvSpPr>
          <p:nvPr>
            <p:ph type="subTitle"/>
          </p:nvPr>
        </p:nvSpPr>
        <p:spPr>
          <a:xfrm>
            <a:off x="457200" y="1604520"/>
            <a:ext cx="8229240" cy="4776808"/>
          </a:xfrm>
        </p:spPr>
        <p:txBody>
          <a:bodyPr/>
          <a:lstStyle/>
          <a:p>
            <a:r>
              <a:rPr lang="en-US" dirty="0"/>
              <a:t>A variable that is declared with the static keyword is called static variable.</a:t>
            </a:r>
          </a:p>
          <a:p>
            <a:r>
              <a:rPr lang="en-US" dirty="0"/>
              <a:t>It retains its value between multiple function calls.</a:t>
            </a:r>
          </a:p>
          <a:p>
            <a:endParaRPr lang="en-US" dirty="0"/>
          </a:p>
          <a:p>
            <a:r>
              <a:rPr lang="en-US" dirty="0"/>
              <a:t> </a:t>
            </a:r>
            <a:r>
              <a:rPr lang="en-US" dirty="0">
                <a:solidFill>
                  <a:schemeClr val="accent6">
                    <a:lumMod val="75000"/>
                  </a:schemeClr>
                </a:solidFill>
              </a:rPr>
              <a:t>void function()</a:t>
            </a:r>
          </a:p>
          <a:p>
            <a:r>
              <a:rPr lang="en-US" dirty="0">
                <a:solidFill>
                  <a:schemeClr val="accent6">
                    <a:lumMod val="75000"/>
                  </a:schemeClr>
                </a:solidFill>
              </a:rPr>
              <a:t>{</a:t>
            </a:r>
          </a:p>
          <a:p>
            <a:r>
              <a:rPr lang="en-US" dirty="0">
                <a:solidFill>
                  <a:schemeClr val="accent6">
                    <a:lumMod val="75000"/>
                  </a:schemeClr>
                </a:solidFill>
              </a:rPr>
              <a:t>    Int x=10//local</a:t>
            </a:r>
          </a:p>
          <a:p>
            <a:r>
              <a:rPr lang="en-US" dirty="0">
                <a:solidFill>
                  <a:schemeClr val="accent6">
                    <a:lumMod val="75000"/>
                  </a:schemeClr>
                </a:solidFill>
              </a:rPr>
              <a:t>    Static int y=10;//static variable</a:t>
            </a:r>
          </a:p>
          <a:p>
            <a:r>
              <a:rPr lang="en-US" dirty="0">
                <a:solidFill>
                  <a:schemeClr val="accent6">
                    <a:lumMod val="75000"/>
                  </a:schemeClr>
                </a:solidFill>
              </a:rPr>
              <a:t>    X=x+1;</a:t>
            </a:r>
          </a:p>
          <a:p>
            <a:r>
              <a:rPr lang="en-US" dirty="0">
                <a:solidFill>
                  <a:schemeClr val="accent6">
                    <a:lumMod val="75000"/>
                  </a:schemeClr>
                </a:solidFill>
              </a:rPr>
              <a:t>    Y=y+1;</a:t>
            </a:r>
          </a:p>
          <a:p>
            <a:r>
              <a:rPr lang="en-US" dirty="0" err="1">
                <a:solidFill>
                  <a:schemeClr val="accent6">
                    <a:lumMod val="75000"/>
                  </a:schemeClr>
                </a:solidFill>
              </a:rPr>
              <a:t>Printf</a:t>
            </a:r>
            <a:r>
              <a:rPr lang="en-US" dirty="0">
                <a:solidFill>
                  <a:schemeClr val="accent6">
                    <a:lumMod val="75000"/>
                  </a:schemeClr>
                </a:solidFill>
              </a:rPr>
              <a:t>(“%d,%d”,</a:t>
            </a:r>
            <a:r>
              <a:rPr lang="en-US" dirty="0" err="1">
                <a:solidFill>
                  <a:schemeClr val="accent6">
                    <a:lumMod val="75000"/>
                  </a:schemeClr>
                </a:solidFill>
              </a:rPr>
              <a:t>x,y</a:t>
            </a:r>
            <a:r>
              <a:rPr lang="en-US" dirty="0">
                <a:solidFill>
                  <a:schemeClr val="accent6">
                    <a:lumMod val="75000"/>
                  </a:schemeClr>
                </a:solidFill>
              </a:rPr>
              <a:t>);</a:t>
            </a:r>
          </a:p>
          <a:p>
            <a:r>
              <a:rPr lang="en-US" dirty="0">
                <a:solidFill>
                  <a:schemeClr val="accent6">
                    <a:lumMod val="75000"/>
                  </a:schemeClr>
                </a:solidFill>
              </a:rPr>
              <a:t>}</a:t>
            </a:r>
          </a:p>
          <a:p>
            <a:endParaRPr lang="en-US" dirty="0">
              <a:solidFill>
                <a:schemeClr val="accent6">
                  <a:lumMod val="75000"/>
                </a:schemeClr>
              </a:solidFill>
            </a:endParaRPr>
          </a:p>
          <a:p>
            <a:r>
              <a:rPr lang="en-US" dirty="0"/>
              <a:t>Note:</a:t>
            </a:r>
          </a:p>
          <a:p>
            <a:r>
              <a:rPr lang="en-US" dirty="0"/>
              <a:t>If you call this function many times the local will print the same value for</a:t>
            </a:r>
          </a:p>
          <a:p>
            <a:r>
              <a:rPr lang="en-US" dirty="0"/>
              <a:t> each function call,</a:t>
            </a:r>
          </a:p>
          <a:p>
            <a:r>
              <a:rPr lang="en-US" dirty="0"/>
              <a:t>eg:11,11,11 and so on </a:t>
            </a:r>
          </a:p>
          <a:p>
            <a:r>
              <a:rPr lang="en-US" dirty="0"/>
              <a:t>but the static variable will print the incremented value in each function call </a:t>
            </a:r>
          </a:p>
          <a:p>
            <a:r>
              <a:rPr lang="en-US" dirty="0"/>
              <a:t>eg:11,12,13,14 so on..</a:t>
            </a:r>
            <a:endParaRPr lang="en-IN" dirty="0"/>
          </a:p>
        </p:txBody>
      </p:sp>
    </p:spTree>
    <p:extLst>
      <p:ext uri="{BB962C8B-B14F-4D97-AF65-F5344CB8AC3E}">
        <p14:creationId xmlns:p14="http://schemas.microsoft.com/office/powerpoint/2010/main" val="3024603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538F-73B4-4771-8263-025E05BAD341}"/>
              </a:ext>
            </a:extLst>
          </p:cNvPr>
          <p:cNvSpPr>
            <a:spLocks noGrp="1"/>
          </p:cNvSpPr>
          <p:nvPr>
            <p:ph type="title"/>
          </p:nvPr>
        </p:nvSpPr>
        <p:spPr/>
        <p:txBody>
          <a:bodyPr/>
          <a:lstStyle/>
          <a:p>
            <a:r>
              <a:rPr lang="en-US" sz="2000" dirty="0">
                <a:solidFill>
                  <a:schemeClr val="accent6">
                    <a:lumMod val="75000"/>
                  </a:schemeClr>
                </a:solidFill>
              </a:rPr>
              <a:t>Automatic variables</a:t>
            </a:r>
            <a:endParaRPr lang="en-IN" sz="2000" dirty="0">
              <a:solidFill>
                <a:schemeClr val="accent6">
                  <a:lumMod val="75000"/>
                </a:schemeClr>
              </a:solidFill>
            </a:endParaRPr>
          </a:p>
        </p:txBody>
      </p:sp>
      <p:sp>
        <p:nvSpPr>
          <p:cNvPr id="3" name="Subtitle 2">
            <a:extLst>
              <a:ext uri="{FF2B5EF4-FFF2-40B4-BE49-F238E27FC236}">
                <a16:creationId xmlns:a16="http://schemas.microsoft.com/office/drawing/2014/main" id="{61C22872-C719-49B7-9F7B-7E1B14810BBD}"/>
              </a:ext>
            </a:extLst>
          </p:cNvPr>
          <p:cNvSpPr>
            <a:spLocks noGrp="1"/>
          </p:cNvSpPr>
          <p:nvPr>
            <p:ph type="subTitle"/>
          </p:nvPr>
        </p:nvSpPr>
        <p:spPr>
          <a:xfrm>
            <a:off x="107504" y="1700808"/>
            <a:ext cx="8578936" cy="3960440"/>
          </a:xfrm>
        </p:spPr>
        <p:txBody>
          <a:bodyPr/>
          <a:lstStyle/>
          <a:p>
            <a:r>
              <a:rPr lang="en-US" dirty="0"/>
              <a:t>All variables in c that are declared inside the </a:t>
            </a:r>
            <a:r>
              <a:rPr lang="en-US" dirty="0" err="1"/>
              <a:t>block,are</a:t>
            </a:r>
            <a:r>
              <a:rPr lang="en-US" dirty="0"/>
              <a:t> automatic variable by default.</a:t>
            </a:r>
          </a:p>
          <a:p>
            <a:r>
              <a:rPr lang="en-US" dirty="0"/>
              <a:t>we can clearly.</a:t>
            </a:r>
          </a:p>
          <a:p>
            <a:r>
              <a:rPr lang="en-US" dirty="0"/>
              <a:t> declare an automatic variable using auto keyword</a:t>
            </a:r>
          </a:p>
          <a:p>
            <a:endParaRPr lang="en-US" dirty="0"/>
          </a:p>
          <a:p>
            <a:r>
              <a:rPr lang="en-US" dirty="0">
                <a:solidFill>
                  <a:schemeClr val="accent6">
                    <a:lumMod val="75000"/>
                  </a:schemeClr>
                </a:solidFill>
              </a:rPr>
              <a:t>Void main()</a:t>
            </a:r>
          </a:p>
          <a:p>
            <a:r>
              <a:rPr lang="en-US" dirty="0">
                <a:solidFill>
                  <a:schemeClr val="accent6">
                    <a:lumMod val="75000"/>
                  </a:schemeClr>
                </a:solidFill>
              </a:rPr>
              <a:t>{</a:t>
            </a:r>
          </a:p>
          <a:p>
            <a:r>
              <a:rPr lang="en-US" dirty="0">
                <a:solidFill>
                  <a:schemeClr val="accent6">
                    <a:lumMod val="75000"/>
                  </a:schemeClr>
                </a:solidFill>
              </a:rPr>
              <a:t>Int x=10;//local variable(also automatic)</a:t>
            </a:r>
          </a:p>
          <a:p>
            <a:r>
              <a:rPr lang="en-US" dirty="0">
                <a:solidFill>
                  <a:schemeClr val="accent6">
                    <a:lumMod val="75000"/>
                  </a:schemeClr>
                </a:solidFill>
              </a:rPr>
              <a:t>Auto int y=20;//automatic variable</a:t>
            </a:r>
            <a:endParaRPr lang="en-IN" dirty="0">
              <a:solidFill>
                <a:schemeClr val="accent6">
                  <a:lumMod val="75000"/>
                </a:schemeClr>
              </a:solidFill>
            </a:endParaRPr>
          </a:p>
        </p:txBody>
      </p:sp>
    </p:spTree>
    <p:extLst>
      <p:ext uri="{BB962C8B-B14F-4D97-AF65-F5344CB8AC3E}">
        <p14:creationId xmlns:p14="http://schemas.microsoft.com/office/powerpoint/2010/main" val="126675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3" name="CustomShape 3"/>
          <p:cNvSpPr/>
          <p:nvPr/>
        </p:nvSpPr>
        <p:spPr>
          <a:xfrm>
            <a:off x="0" y="0"/>
            <a:ext cx="9142920" cy="764704"/>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400" b="1" dirty="0">
                <a:solidFill>
                  <a:srgbClr val="000000"/>
                </a:solidFill>
                <a:latin typeface="Arial"/>
              </a:rPr>
              <a:t>Introduction to Computer</a:t>
            </a:r>
            <a:endParaRPr sz="4400" dirty="0"/>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7</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pPr>
            <a:endParaRPr sz="2800" dirty="0"/>
          </a:p>
        </p:txBody>
      </p:sp>
      <p:sp>
        <p:nvSpPr>
          <p:cNvPr id="9" name="Rectangle 8"/>
          <p:cNvSpPr/>
          <p:nvPr/>
        </p:nvSpPr>
        <p:spPr>
          <a:xfrm>
            <a:off x="179512" y="836712"/>
            <a:ext cx="8964488" cy="7109639"/>
          </a:xfrm>
          <a:prstGeom prst="rect">
            <a:avLst/>
          </a:prstGeom>
        </p:spPr>
        <p:txBody>
          <a:bodyPr wrap="square">
            <a:spAutoFit/>
          </a:bodyPr>
          <a:lstStyle/>
          <a:p>
            <a:r>
              <a:rPr lang="en-IN" sz="2400" b="1" dirty="0">
                <a:latin typeface="Times New Roman" pitchFamily="18" charset="0"/>
                <a:cs typeface="Times New Roman" pitchFamily="18" charset="0"/>
              </a:rPr>
              <a:t>Computer</a:t>
            </a:r>
            <a:r>
              <a:rPr lang="en-IN" sz="2400" dirty="0">
                <a:latin typeface="Times New Roman" pitchFamily="18" charset="0"/>
                <a:cs typeface="Times New Roman" pitchFamily="18" charset="0"/>
              </a:rPr>
              <a:t>: </a:t>
            </a:r>
          </a:p>
          <a:p>
            <a:endParaRPr lang="en-IN" sz="2400" dirty="0">
              <a:latin typeface="Times New Roman" pitchFamily="18" charset="0"/>
              <a:cs typeface="Times New Roman" pitchFamily="18" charset="0"/>
            </a:endParaRPr>
          </a:p>
          <a:p>
            <a:pPr>
              <a:buFont typeface="Wingdings" pitchFamily="2" charset="2"/>
              <a:buChar char="Ø"/>
            </a:pPr>
            <a:r>
              <a:rPr lang="en-IN" sz="2400" dirty="0">
                <a:latin typeface="Times New Roman" pitchFamily="18" charset="0"/>
                <a:cs typeface="Times New Roman" pitchFamily="18" charset="0"/>
              </a:rPr>
              <a:t> A Computer is an electronic device that takes data and instructions as an </a:t>
            </a:r>
            <a:r>
              <a:rPr lang="en-IN" sz="2400" i="1" dirty="0">
                <a:latin typeface="Times New Roman" pitchFamily="18" charset="0"/>
                <a:cs typeface="Times New Roman" pitchFamily="18" charset="0"/>
              </a:rPr>
              <a:t>input </a:t>
            </a:r>
            <a:r>
              <a:rPr lang="en-IN" sz="2400" dirty="0">
                <a:latin typeface="Times New Roman" pitchFamily="18" charset="0"/>
                <a:cs typeface="Times New Roman" pitchFamily="18" charset="0"/>
              </a:rPr>
              <a:t>from the user, </a:t>
            </a:r>
            <a:r>
              <a:rPr lang="en-IN" sz="2400" i="1" dirty="0">
                <a:latin typeface="Times New Roman" pitchFamily="18" charset="0"/>
                <a:cs typeface="Times New Roman" pitchFamily="18" charset="0"/>
              </a:rPr>
              <a:t>process </a:t>
            </a:r>
            <a:r>
              <a:rPr lang="en-IN" sz="2400" dirty="0">
                <a:latin typeface="Times New Roman" pitchFamily="18" charset="0"/>
                <a:cs typeface="Times New Roman" pitchFamily="18" charset="0"/>
              </a:rPr>
              <a:t>data, and provides useful information known as </a:t>
            </a:r>
            <a:r>
              <a:rPr lang="en-IN" sz="2400" i="1" dirty="0">
                <a:latin typeface="Times New Roman" pitchFamily="18" charset="0"/>
                <a:cs typeface="Times New Roman" pitchFamily="18" charset="0"/>
              </a:rPr>
              <a:t>output</a:t>
            </a:r>
            <a:r>
              <a:rPr lang="en-IN" sz="2400" dirty="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OR</a:t>
            </a:r>
          </a:p>
          <a:p>
            <a:endParaRPr lang="en-US" sz="2400" dirty="0">
              <a:latin typeface="Times New Roman" pitchFamily="18" charset="0"/>
              <a:cs typeface="Times New Roman" pitchFamily="18" charset="0"/>
            </a:endParaRPr>
          </a:p>
          <a:p>
            <a:pPr>
              <a:buFont typeface="Wingdings" pitchFamily="2" charset="2"/>
              <a:buChar char="Ø"/>
            </a:pPr>
            <a:r>
              <a:rPr lang="en-US" sz="2400" dirty="0">
                <a:latin typeface="Times New Roman" pitchFamily="18" charset="0"/>
                <a:cs typeface="Times New Roman" pitchFamily="18" charset="0"/>
              </a:rPr>
              <a:t> It is a high speed electronic device that accepts and stores input data and instructions, process the data and produces the desired output</a:t>
            </a:r>
            <a:r>
              <a:rPr lang="en-US" sz="2400" dirty="0">
                <a:solidFill>
                  <a:srgbClr val="7030A0"/>
                </a:solidFill>
                <a:latin typeface="Times New Roman" pitchFamily="18" charset="0"/>
                <a:cs typeface="Times New Roman" pitchFamily="18" charset="0"/>
              </a:rPr>
              <a:t>.</a:t>
            </a:r>
          </a:p>
          <a:p>
            <a:endParaRPr lang="en-US" sz="2400" dirty="0">
              <a:solidFill>
                <a:srgbClr val="7030A0"/>
              </a:solidFill>
              <a:latin typeface="Times New Roman" pitchFamily="18" charset="0"/>
              <a:cs typeface="Times New Roman" pitchFamily="18" charset="0"/>
            </a:endParaRPr>
          </a:p>
          <a:p>
            <a:pPr>
              <a:buFont typeface="Wingdings" pitchFamily="2" charset="2"/>
              <a:buChar char="Ø"/>
            </a:pPr>
            <a:r>
              <a:rPr lang="en-IN" sz="2400" dirty="0">
                <a:latin typeface="Times New Roman" pitchFamily="18" charset="0"/>
                <a:cs typeface="Times New Roman" pitchFamily="18" charset="0"/>
              </a:rPr>
              <a:t> Charles Babbage (16 December 1791 –18 October 1871) was an English </a:t>
            </a:r>
            <a:r>
              <a:rPr lang="en-IN" sz="2400" dirty="0">
                <a:latin typeface="Times New Roman" pitchFamily="18" charset="0"/>
                <a:cs typeface="Times New Roman" pitchFamily="18" charset="0"/>
                <a:hlinkClick r:id="rId2"/>
              </a:rPr>
              <a:t>polymath.</a:t>
            </a:r>
            <a:r>
              <a:rPr lang="en-IN" sz="2400" dirty="0">
                <a:latin typeface="Times New Roman" pitchFamily="18" charset="0"/>
                <a:cs typeface="Times New Roman" pitchFamily="18" charset="0"/>
              </a:rPr>
              <a:t> He was invented first analytical computer in year 1811. </a:t>
            </a:r>
          </a:p>
          <a:p>
            <a:pPr>
              <a:buFont typeface="Wingdings" pitchFamily="2" charset="2"/>
              <a:buChar char="Ø"/>
            </a:pPr>
            <a:r>
              <a:rPr lang="en-IN" sz="2400" dirty="0">
                <a:latin typeface="Times New Roman" pitchFamily="18" charset="0"/>
                <a:cs typeface="Times New Roman" pitchFamily="18" charset="0"/>
              </a:rPr>
              <a:t>He is known as father of computers. </a:t>
            </a:r>
          </a:p>
          <a:p>
            <a:endParaRPr lang="en-US" sz="2400" dirty="0">
              <a:solidFill>
                <a:srgbClr val="7030A0"/>
              </a:solidFill>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B599FA-5274-4388-B020-4418AE342E0E}"/>
              </a:ext>
            </a:extLst>
          </p:cNvPr>
          <p:cNvSpPr>
            <a:spLocks noGrp="1"/>
          </p:cNvSpPr>
          <p:nvPr>
            <p:ph type="subTitle"/>
          </p:nvPr>
        </p:nvSpPr>
        <p:spPr>
          <a:xfrm>
            <a:off x="457200" y="1124744"/>
            <a:ext cx="8229240" cy="4680520"/>
          </a:xfrm>
        </p:spPr>
        <p:txBody>
          <a:bodyPr/>
          <a:lstStyle/>
          <a:p>
            <a:r>
              <a:rPr lang="en-US" dirty="0"/>
              <a:t>#include&lt;stdio.h&gt;</a:t>
            </a:r>
          </a:p>
          <a:p>
            <a:r>
              <a:rPr lang="en-US" dirty="0"/>
              <a:t>Main()</a:t>
            </a:r>
          </a:p>
          <a:p>
            <a:r>
              <a:rPr lang="en-US" dirty="0"/>
              <a:t>{</a:t>
            </a:r>
          </a:p>
          <a:p>
            <a:r>
              <a:rPr lang="en-US" dirty="0"/>
              <a:t>    Auto  int </a:t>
            </a:r>
            <a:r>
              <a:rPr lang="en-US" dirty="0" err="1"/>
              <a:t>i</a:t>
            </a:r>
            <a:r>
              <a:rPr lang="en-US" dirty="0"/>
              <a:t>=1;</a:t>
            </a:r>
          </a:p>
          <a:p>
            <a:r>
              <a:rPr lang="en-US" dirty="0"/>
              <a:t>   {</a:t>
            </a:r>
          </a:p>
          <a:p>
            <a:r>
              <a:rPr lang="en-US" dirty="0"/>
              <a:t>       Auto </a:t>
            </a:r>
            <a:r>
              <a:rPr lang="en-US" dirty="0" err="1"/>
              <a:t>i</a:t>
            </a:r>
            <a:r>
              <a:rPr lang="en-US" dirty="0"/>
              <a:t>=2;</a:t>
            </a:r>
          </a:p>
          <a:p>
            <a:r>
              <a:rPr lang="en-US" dirty="0"/>
              <a:t>      {</a:t>
            </a:r>
          </a:p>
          <a:p>
            <a:r>
              <a:rPr lang="en-US" dirty="0"/>
              <a:t>            Auto </a:t>
            </a:r>
            <a:r>
              <a:rPr lang="en-US" dirty="0" err="1"/>
              <a:t>i</a:t>
            </a:r>
            <a:r>
              <a:rPr lang="en-US" dirty="0"/>
              <a:t>=3;</a:t>
            </a:r>
          </a:p>
          <a:p>
            <a:r>
              <a:rPr lang="en-US" dirty="0"/>
              <a:t>            Printf(“%d”,</a:t>
            </a:r>
            <a:r>
              <a:rPr lang="en-US" dirty="0" err="1"/>
              <a:t>i</a:t>
            </a:r>
            <a:r>
              <a:rPr lang="en-US" dirty="0"/>
              <a:t>);</a:t>
            </a:r>
          </a:p>
          <a:p>
            <a:r>
              <a:rPr lang="en-US" dirty="0"/>
              <a:t>       }</a:t>
            </a:r>
          </a:p>
          <a:p>
            <a:r>
              <a:rPr lang="en-US" dirty="0"/>
              <a:t>       Printf(“%d”,</a:t>
            </a:r>
            <a:r>
              <a:rPr lang="en-US" dirty="0" err="1"/>
              <a:t>i</a:t>
            </a:r>
            <a:r>
              <a:rPr lang="en-US" dirty="0"/>
              <a:t>);</a:t>
            </a:r>
          </a:p>
          <a:p>
            <a:r>
              <a:rPr lang="en-US" dirty="0"/>
              <a:t>   }</a:t>
            </a:r>
          </a:p>
          <a:p>
            <a:r>
              <a:rPr lang="en-US" dirty="0"/>
              <a:t>   Printf(“%d”,</a:t>
            </a:r>
            <a:r>
              <a:rPr lang="en-US" dirty="0" err="1"/>
              <a:t>i</a:t>
            </a:r>
            <a:r>
              <a:rPr lang="en-US" dirty="0"/>
              <a:t>);</a:t>
            </a:r>
          </a:p>
          <a:p>
            <a:r>
              <a:rPr lang="en-US" dirty="0"/>
              <a:t>}</a:t>
            </a:r>
          </a:p>
          <a:p>
            <a:endParaRPr lang="en-US" dirty="0"/>
          </a:p>
          <a:p>
            <a:r>
              <a:rPr lang="en-US" dirty="0"/>
              <a:t>Output:</a:t>
            </a:r>
          </a:p>
          <a:p>
            <a:r>
              <a:rPr lang="en-US" dirty="0"/>
              <a:t>3</a:t>
            </a:r>
          </a:p>
          <a:p>
            <a:r>
              <a:rPr lang="en-US" dirty="0"/>
              <a:t>2</a:t>
            </a:r>
          </a:p>
          <a:p>
            <a:r>
              <a:rPr lang="en-US" dirty="0"/>
              <a:t>1</a:t>
            </a:r>
            <a:endParaRPr lang="en-IN" dirty="0"/>
          </a:p>
        </p:txBody>
      </p:sp>
    </p:spTree>
    <p:extLst>
      <p:ext uri="{BB962C8B-B14F-4D97-AF65-F5344CB8AC3E}">
        <p14:creationId xmlns:p14="http://schemas.microsoft.com/office/powerpoint/2010/main" val="945294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92B41A-0D1A-4ACC-8279-A5E8C680EFB2}"/>
              </a:ext>
            </a:extLst>
          </p:cNvPr>
          <p:cNvSpPr>
            <a:spLocks noGrp="1"/>
          </p:cNvSpPr>
          <p:nvPr>
            <p:ph type="subTitle"/>
          </p:nvPr>
        </p:nvSpPr>
        <p:spPr>
          <a:xfrm>
            <a:off x="457380" y="1340768"/>
            <a:ext cx="8229240" cy="4817096"/>
          </a:xfrm>
        </p:spPr>
        <p:txBody>
          <a:bodyPr/>
          <a:lstStyle/>
          <a:p>
            <a:r>
              <a:rPr lang="en-US" dirty="0" err="1">
                <a:solidFill>
                  <a:srgbClr val="FF0000"/>
                </a:solidFill>
              </a:rPr>
              <a:t>Extern</a:t>
            </a:r>
            <a:r>
              <a:rPr lang="en-US" dirty="0" err="1"/>
              <a:t>:is</a:t>
            </a:r>
            <a:r>
              <a:rPr lang="en-US" dirty="0"/>
              <a:t> available through out the program they are declared the block.</a:t>
            </a:r>
          </a:p>
          <a:p>
            <a:r>
              <a:rPr lang="en-US" dirty="0"/>
              <a:t>Default value=zero.</a:t>
            </a:r>
          </a:p>
          <a:p>
            <a:endParaRPr lang="en-US" dirty="0"/>
          </a:p>
          <a:p>
            <a:r>
              <a:rPr lang="en-US" dirty="0"/>
              <a:t>#include&lt;stdio.h&gt;</a:t>
            </a:r>
          </a:p>
          <a:p>
            <a:r>
              <a:rPr lang="en-US" dirty="0"/>
              <a:t>Extern int </a:t>
            </a:r>
            <a:r>
              <a:rPr lang="en-US" dirty="0" err="1"/>
              <a:t>i</a:t>
            </a:r>
            <a:r>
              <a:rPr lang="en-US" dirty="0"/>
              <a:t>=1;//it is available through out program//</a:t>
            </a:r>
          </a:p>
          <a:p>
            <a:r>
              <a:rPr lang="en-US" dirty="0"/>
              <a:t>Main()</a:t>
            </a:r>
          </a:p>
          <a:p>
            <a:r>
              <a:rPr lang="en-US" dirty="0"/>
              <a:t>{</a:t>
            </a:r>
          </a:p>
          <a:p>
            <a:r>
              <a:rPr lang="en-US" dirty="0"/>
              <a:t>     Int </a:t>
            </a:r>
            <a:r>
              <a:rPr lang="en-US" dirty="0" err="1"/>
              <a:t>i</a:t>
            </a:r>
            <a:r>
              <a:rPr lang="en-US" dirty="0"/>
              <a:t>=3;</a:t>
            </a:r>
          </a:p>
          <a:p>
            <a:r>
              <a:rPr lang="en-US" dirty="0"/>
              <a:t>     Printf(“%d”,</a:t>
            </a:r>
            <a:r>
              <a:rPr lang="en-US" dirty="0" err="1"/>
              <a:t>i</a:t>
            </a:r>
            <a:r>
              <a:rPr lang="en-US" dirty="0"/>
              <a:t>);</a:t>
            </a:r>
          </a:p>
          <a:p>
            <a:r>
              <a:rPr lang="en-US" dirty="0"/>
              <a:t>     Fun();</a:t>
            </a:r>
          </a:p>
          <a:p>
            <a:r>
              <a:rPr lang="en-US" dirty="0"/>
              <a:t>}</a:t>
            </a:r>
          </a:p>
          <a:p>
            <a:r>
              <a:rPr lang="en-US" dirty="0"/>
              <a:t>Fun()</a:t>
            </a:r>
          </a:p>
          <a:p>
            <a:r>
              <a:rPr lang="en-US" dirty="0"/>
              <a:t>{</a:t>
            </a:r>
          </a:p>
          <a:p>
            <a:r>
              <a:rPr lang="en-US" dirty="0"/>
              <a:t>     Printf(“%d”,</a:t>
            </a:r>
            <a:r>
              <a:rPr lang="en-US" dirty="0" err="1"/>
              <a:t>i</a:t>
            </a:r>
            <a:r>
              <a:rPr lang="en-US" dirty="0"/>
              <a:t>);</a:t>
            </a:r>
          </a:p>
          <a:p>
            <a:r>
              <a:rPr lang="en-US" dirty="0"/>
              <a:t>}</a:t>
            </a:r>
          </a:p>
          <a:p>
            <a:endParaRPr lang="en-US" dirty="0"/>
          </a:p>
          <a:p>
            <a:endParaRPr lang="en-US" dirty="0"/>
          </a:p>
          <a:p>
            <a:r>
              <a:rPr lang="en-US" dirty="0"/>
              <a:t>Output:</a:t>
            </a:r>
          </a:p>
          <a:p>
            <a:r>
              <a:rPr lang="en-US" dirty="0"/>
              <a:t>3</a:t>
            </a:r>
          </a:p>
          <a:p>
            <a:r>
              <a:rPr lang="en-US" dirty="0"/>
              <a:t>1</a:t>
            </a:r>
            <a:endParaRPr lang="en-IN" dirty="0"/>
          </a:p>
        </p:txBody>
      </p:sp>
    </p:spTree>
    <p:extLst>
      <p:ext uri="{BB962C8B-B14F-4D97-AF65-F5344CB8AC3E}">
        <p14:creationId xmlns:p14="http://schemas.microsoft.com/office/powerpoint/2010/main" val="3886961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6CB7-2CB5-43B9-807E-3EAD7857E5FE}"/>
              </a:ext>
            </a:extLst>
          </p:cNvPr>
          <p:cNvSpPr>
            <a:spLocks noGrp="1"/>
          </p:cNvSpPr>
          <p:nvPr>
            <p:ph type="title"/>
          </p:nvPr>
        </p:nvSpPr>
        <p:spPr/>
        <p:txBody>
          <a:bodyPr/>
          <a:lstStyle/>
          <a:p>
            <a:r>
              <a:rPr lang="en-US" sz="2400" dirty="0">
                <a:solidFill>
                  <a:srgbClr val="FF0000"/>
                </a:solidFill>
              </a:rPr>
              <a:t>external variable:</a:t>
            </a:r>
            <a:endParaRPr lang="en-IN" sz="2400" dirty="0">
              <a:solidFill>
                <a:srgbClr val="FF0000"/>
              </a:solidFill>
            </a:endParaRPr>
          </a:p>
        </p:txBody>
      </p:sp>
      <p:sp>
        <p:nvSpPr>
          <p:cNvPr id="3" name="Subtitle 2">
            <a:extLst>
              <a:ext uri="{FF2B5EF4-FFF2-40B4-BE49-F238E27FC236}">
                <a16:creationId xmlns:a16="http://schemas.microsoft.com/office/drawing/2014/main" id="{E54AD902-04C6-48B8-8A3F-D6E2F225C221}"/>
              </a:ext>
            </a:extLst>
          </p:cNvPr>
          <p:cNvSpPr>
            <a:spLocks noGrp="1"/>
          </p:cNvSpPr>
          <p:nvPr>
            <p:ph type="subTitle"/>
          </p:nvPr>
        </p:nvSpPr>
        <p:spPr>
          <a:xfrm>
            <a:off x="457200" y="273600"/>
            <a:ext cx="8229240" cy="5891704"/>
          </a:xfrm>
        </p:spPr>
        <p:txBody>
          <a:bodyPr/>
          <a:lstStyle/>
          <a:p>
            <a:r>
              <a:rPr lang="en-US" dirty="0"/>
              <a:t>We can share a variable in multiple c source files by using an external variable.</a:t>
            </a:r>
          </a:p>
          <a:p>
            <a:r>
              <a:rPr lang="en-US" dirty="0"/>
              <a:t>Declare an external variable ,you need to use extern keyword.</a:t>
            </a:r>
          </a:p>
          <a:p>
            <a:endParaRPr lang="en-US" dirty="0"/>
          </a:p>
          <a:p>
            <a:r>
              <a:rPr lang="en-US" dirty="0" err="1"/>
              <a:t>Myfile.h</a:t>
            </a:r>
            <a:endParaRPr lang="en-US" dirty="0"/>
          </a:p>
          <a:p>
            <a:r>
              <a:rPr lang="en-IN" dirty="0"/>
              <a:t>    </a:t>
            </a:r>
          </a:p>
          <a:p>
            <a:endParaRPr lang="en-IN" dirty="0"/>
          </a:p>
          <a:p>
            <a:endParaRPr lang="en-IN" dirty="0"/>
          </a:p>
          <a:p>
            <a:r>
              <a:rPr lang="en-IN" dirty="0">
                <a:solidFill>
                  <a:srgbClr val="FF0000"/>
                </a:solidFill>
              </a:rPr>
              <a:t>Extern </a:t>
            </a:r>
            <a:r>
              <a:rPr lang="en-IN" dirty="0"/>
              <a:t>int x=10;//external variable(also </a:t>
            </a:r>
            <a:r>
              <a:rPr lang="en-IN" dirty="0" err="1"/>
              <a:t>glabal</a:t>
            </a:r>
            <a:r>
              <a:rPr lang="en-IN" dirty="0"/>
              <a:t>)</a:t>
            </a:r>
          </a:p>
        </p:txBody>
      </p:sp>
    </p:spTree>
    <p:extLst>
      <p:ext uri="{BB962C8B-B14F-4D97-AF65-F5344CB8AC3E}">
        <p14:creationId xmlns:p14="http://schemas.microsoft.com/office/powerpoint/2010/main" val="12560578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3E34290-2A2F-4932-8696-19781BC3F6B3}"/>
              </a:ext>
            </a:extLst>
          </p:cNvPr>
          <p:cNvSpPr>
            <a:spLocks noGrp="1"/>
          </p:cNvSpPr>
          <p:nvPr>
            <p:ph type="subTitle"/>
          </p:nvPr>
        </p:nvSpPr>
        <p:spPr>
          <a:xfrm>
            <a:off x="457380" y="908720"/>
            <a:ext cx="8229240" cy="5393160"/>
          </a:xfrm>
        </p:spPr>
        <p:txBody>
          <a:bodyPr/>
          <a:lstStyle/>
          <a:p>
            <a:r>
              <a:rPr lang="en-US" dirty="0">
                <a:solidFill>
                  <a:srgbClr val="FF0000"/>
                </a:solidFill>
              </a:rPr>
              <a:t>Register  variable</a:t>
            </a:r>
            <a:r>
              <a:rPr lang="en-US" dirty="0">
                <a:solidFill>
                  <a:srgbClr val="FF0000"/>
                </a:solidFill>
                <a:sym typeface="Wingdings" panose="05000000000000000000" pitchFamily="2" charset="2"/>
              </a:rPr>
              <a:t>:( </a:t>
            </a:r>
            <a:r>
              <a:rPr lang="en-US" dirty="0" err="1">
                <a:sym typeface="Wingdings" panose="05000000000000000000" pitchFamily="2" charset="2"/>
              </a:rPr>
              <a:t>smallstorage</a:t>
            </a:r>
            <a:r>
              <a:rPr lang="en-US" dirty="0">
                <a:sym typeface="Wingdings" panose="05000000000000000000" pitchFamily="2" charset="2"/>
              </a:rPr>
              <a:t> memory)—keyword--register</a:t>
            </a:r>
          </a:p>
          <a:p>
            <a:r>
              <a:rPr lang="en-US" dirty="0">
                <a:sym typeface="Wingdings" panose="05000000000000000000" pitchFamily="2" charset="2"/>
              </a:rPr>
              <a:t>Reg variable values are </a:t>
            </a:r>
            <a:r>
              <a:rPr lang="en-US" dirty="0" err="1">
                <a:sym typeface="Wingdings" panose="05000000000000000000" pitchFamily="2" charset="2"/>
              </a:rPr>
              <a:t>strored</a:t>
            </a:r>
            <a:r>
              <a:rPr lang="en-US" dirty="0">
                <a:sym typeface="Wingdings" panose="05000000000000000000" pitchFamily="2" charset="2"/>
              </a:rPr>
              <a:t> in </a:t>
            </a:r>
            <a:r>
              <a:rPr lang="en-US" dirty="0" err="1">
                <a:sym typeface="Wingdings" panose="05000000000000000000" pitchFamily="2" charset="2"/>
              </a:rPr>
              <a:t>cpu</a:t>
            </a:r>
            <a:r>
              <a:rPr lang="en-US" dirty="0">
                <a:sym typeface="Wingdings" panose="05000000000000000000" pitchFamily="2" charset="2"/>
              </a:rPr>
              <a:t> reg rather than in memory</a:t>
            </a:r>
          </a:p>
          <a:p>
            <a:r>
              <a:rPr lang="en-US" dirty="0">
                <a:sym typeface="Wingdings" panose="05000000000000000000" pitchFamily="2" charset="2"/>
              </a:rPr>
              <a:t>Reg are temporary storage units in </a:t>
            </a:r>
            <a:r>
              <a:rPr lang="en-US" dirty="0" err="1">
                <a:sym typeface="Wingdings" panose="05000000000000000000" pitchFamily="2" charset="2"/>
              </a:rPr>
              <a:t>cpu</a:t>
            </a:r>
            <a:endParaRPr lang="en-US" dirty="0">
              <a:sym typeface="Wingdings" panose="05000000000000000000" pitchFamily="2" charset="2"/>
            </a:endParaRPr>
          </a:p>
          <a:p>
            <a:r>
              <a:rPr lang="en-US" dirty="0">
                <a:sym typeface="Wingdings" panose="05000000000000000000" pitchFamily="2" charset="2"/>
              </a:rPr>
              <a:t>They allow faster </a:t>
            </a:r>
            <a:r>
              <a:rPr lang="en-US" dirty="0" err="1">
                <a:sym typeface="Wingdings" panose="05000000000000000000" pitchFamily="2" charset="2"/>
              </a:rPr>
              <a:t>acess</a:t>
            </a:r>
            <a:r>
              <a:rPr lang="en-US" dirty="0">
                <a:sym typeface="Wingdings" panose="05000000000000000000" pitchFamily="2" charset="2"/>
              </a:rPr>
              <a:t> time for reg variables than normal var</a:t>
            </a:r>
          </a:p>
          <a:p>
            <a:r>
              <a:rPr lang="en-US" dirty="0">
                <a:sym typeface="Wingdings" panose="05000000000000000000" pitchFamily="2" charset="2"/>
              </a:rPr>
              <a:t>Example:#include&lt;</a:t>
            </a:r>
            <a:r>
              <a:rPr lang="en-US" dirty="0" err="1">
                <a:sym typeface="Wingdings" panose="05000000000000000000" pitchFamily="2" charset="2"/>
              </a:rPr>
              <a:t>stdio.h</a:t>
            </a:r>
            <a:r>
              <a:rPr lang="en-US" dirty="0">
                <a:sym typeface="Wingdings" panose="05000000000000000000" pitchFamily="2" charset="2"/>
              </a:rPr>
              <a:t>&gt;</a:t>
            </a:r>
          </a:p>
          <a:p>
            <a:r>
              <a:rPr lang="en-US" dirty="0">
                <a:sym typeface="Wingdings" panose="05000000000000000000" pitchFamily="2" charset="2"/>
              </a:rPr>
              <a:t>Main()</a:t>
            </a:r>
          </a:p>
          <a:p>
            <a:r>
              <a:rPr lang="en-US" dirty="0">
                <a:sym typeface="Wingdings" panose="05000000000000000000" pitchFamily="2" charset="2"/>
              </a:rPr>
              <a:t>{</a:t>
            </a:r>
          </a:p>
          <a:p>
            <a:r>
              <a:rPr lang="en-US" dirty="0">
                <a:sym typeface="Wingdings" panose="05000000000000000000" pitchFamily="2" charset="2"/>
              </a:rPr>
              <a:t>      Register int I;</a:t>
            </a:r>
          </a:p>
          <a:p>
            <a:r>
              <a:rPr lang="en-US" dirty="0">
                <a:sym typeface="Wingdings" panose="05000000000000000000" pitchFamily="2" charset="2"/>
              </a:rPr>
              <a:t>      For(</a:t>
            </a:r>
            <a:r>
              <a:rPr lang="en-US" dirty="0" err="1">
                <a:sym typeface="Wingdings" panose="05000000000000000000" pitchFamily="2" charset="2"/>
              </a:rPr>
              <a:t>i</a:t>
            </a:r>
            <a:r>
              <a:rPr lang="en-US" dirty="0">
                <a:sym typeface="Wingdings" panose="05000000000000000000" pitchFamily="2" charset="2"/>
              </a:rPr>
              <a:t>=1;i&lt;=5;i++)</a:t>
            </a:r>
          </a:p>
          <a:p>
            <a:r>
              <a:rPr lang="en-US" dirty="0">
                <a:sym typeface="Wingdings" panose="05000000000000000000" pitchFamily="2" charset="2"/>
              </a:rPr>
              <a:t>      {</a:t>
            </a:r>
          </a:p>
          <a:p>
            <a:r>
              <a:rPr lang="en-US" dirty="0">
                <a:sym typeface="Wingdings" panose="05000000000000000000" pitchFamily="2" charset="2"/>
              </a:rPr>
              <a:t>           Printf(“%d”,</a:t>
            </a:r>
            <a:r>
              <a:rPr lang="en-US" dirty="0" err="1">
                <a:sym typeface="Wingdings" panose="05000000000000000000" pitchFamily="2" charset="2"/>
              </a:rPr>
              <a:t>i</a:t>
            </a:r>
            <a:r>
              <a:rPr lang="en-US" dirty="0">
                <a:sym typeface="Wingdings" panose="05000000000000000000" pitchFamily="2" charset="2"/>
              </a:rPr>
              <a:t>);</a:t>
            </a:r>
          </a:p>
          <a:p>
            <a:r>
              <a:rPr lang="en-US" dirty="0">
                <a:sym typeface="Wingdings" panose="05000000000000000000" pitchFamily="2" charset="2"/>
              </a:rPr>
              <a:t>      }</a:t>
            </a:r>
          </a:p>
          <a:p>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Output:</a:t>
            </a:r>
          </a:p>
          <a:p>
            <a:r>
              <a:rPr lang="en-US" dirty="0">
                <a:sym typeface="Wingdings" panose="05000000000000000000" pitchFamily="2" charset="2"/>
              </a:rPr>
              <a:t>1</a:t>
            </a:r>
          </a:p>
          <a:p>
            <a:r>
              <a:rPr lang="en-US" dirty="0">
                <a:sym typeface="Wingdings" panose="05000000000000000000" pitchFamily="2" charset="2"/>
              </a:rPr>
              <a:t>2</a:t>
            </a:r>
          </a:p>
          <a:p>
            <a:r>
              <a:rPr lang="en-US" dirty="0">
                <a:sym typeface="Wingdings" panose="05000000000000000000" pitchFamily="2" charset="2"/>
              </a:rPr>
              <a:t>3</a:t>
            </a:r>
          </a:p>
          <a:p>
            <a:r>
              <a:rPr lang="en-US" dirty="0">
                <a:sym typeface="Wingdings" panose="05000000000000000000" pitchFamily="2" charset="2"/>
              </a:rPr>
              <a:t>4</a:t>
            </a:r>
          </a:p>
          <a:p>
            <a:r>
              <a:rPr lang="en-US" dirty="0">
                <a:sym typeface="Wingdings" panose="05000000000000000000" pitchFamily="2" charset="2"/>
              </a:rPr>
              <a:t>5//this values store in register </a:t>
            </a:r>
            <a:endParaRPr lang="en-IN" dirty="0"/>
          </a:p>
        </p:txBody>
      </p:sp>
    </p:spTree>
    <p:extLst>
      <p:ext uri="{BB962C8B-B14F-4D97-AF65-F5344CB8AC3E}">
        <p14:creationId xmlns:p14="http://schemas.microsoft.com/office/powerpoint/2010/main" val="1593460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1B1F1-1EA4-4EED-AB5C-85979289A521}"/>
              </a:ext>
            </a:extLst>
          </p:cNvPr>
          <p:cNvSpPr>
            <a:spLocks noGrp="1"/>
          </p:cNvSpPr>
          <p:nvPr>
            <p:ph type="title"/>
          </p:nvPr>
        </p:nvSpPr>
        <p:spPr/>
        <p:txBody>
          <a:bodyPr/>
          <a:lstStyle/>
          <a:p>
            <a:r>
              <a:rPr lang="en-US" sz="2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Constants:</a:t>
            </a:r>
            <a:endParaRPr lang="en-IN" sz="2800" dirty="0"/>
          </a:p>
        </p:txBody>
      </p:sp>
      <p:sp>
        <p:nvSpPr>
          <p:cNvPr id="3" name="Subtitle 2">
            <a:extLst>
              <a:ext uri="{FF2B5EF4-FFF2-40B4-BE49-F238E27FC236}">
                <a16:creationId xmlns:a16="http://schemas.microsoft.com/office/drawing/2014/main" id="{72382B5A-A93D-4C3D-8A48-CCB4E377B5AD}"/>
              </a:ext>
            </a:extLst>
          </p:cNvPr>
          <p:cNvSpPr>
            <a:spLocks noGrp="1"/>
          </p:cNvSpPr>
          <p:nvPr>
            <p:ph type="subTitle"/>
          </p:nvPr>
        </p:nvSpPr>
        <p:spPr>
          <a:xfrm>
            <a:off x="457200" y="273600"/>
            <a:ext cx="8229240" cy="5531664"/>
          </a:xfrm>
        </p:spPr>
        <p:txBody>
          <a:bodyPr/>
          <a:lstStyle/>
          <a:p>
            <a:pPr>
              <a:lnSpc>
                <a:spcPct val="107000"/>
              </a:lnSpc>
              <a:spcAft>
                <a:spcPts val="800"/>
              </a:spcAft>
            </a:pPr>
            <a:r>
              <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Constants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a constant is one (also identifier)whose value cannot be changed during</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program execution.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 language  we can declare constates using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 or “#define”</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called “literals”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constatns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divided into 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categeries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a:t>
            </a:r>
            <a:r>
              <a:rPr lang="en-US" sz="18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)numeric constants</a:t>
            </a:r>
            <a:endParaRPr lang="en-IN" sz="18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2)character constants</a:t>
            </a:r>
            <a:endParaRPr lang="en-IN" sz="1800" dirty="0">
              <a:solidFill>
                <a:schemeClr val="tx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72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84CC-E67B-4567-A891-7BE2D716A2B8}"/>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1D06DFDF-B05C-4D6E-BFF6-0D41ED88A0D9}"/>
              </a:ext>
            </a:extLst>
          </p:cNvPr>
          <p:cNvSpPr>
            <a:spLocks noGrp="1"/>
          </p:cNvSpPr>
          <p:nvPr>
            <p:ph type="subTitle"/>
          </p:nvPr>
        </p:nvSpPr>
        <p:spPr>
          <a:xfrm>
            <a:off x="457200" y="273600"/>
            <a:ext cx="8229240" cy="4667568"/>
          </a:xfrm>
        </p:spPr>
        <p:txBody>
          <a:bodyPr/>
          <a:lstStyle/>
          <a:p>
            <a:pPr marL="342900" lvl="0" indent="-342900">
              <a:lnSpc>
                <a:spcPct val="107000"/>
              </a:lnSpc>
              <a:spcAft>
                <a:spcPts val="800"/>
              </a:spcAft>
              <a:buFont typeface="Symbol" panose="05050102010706020507" pitchFamily="18" charset="2"/>
              <a:buChar char=""/>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Numeric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constats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dirty="0">
                <a:solidFill>
                  <a:srgbClr val="2F5597"/>
                </a:solidFill>
                <a:effectLst/>
                <a:latin typeface="Calibri" panose="020F0502020204030204" pitchFamily="34" charset="0"/>
                <a:ea typeface="Calibri" panose="020F0502020204030204" pitchFamily="34" charset="0"/>
                <a:cs typeface="Times New Roman" panose="02020603050405020304" pitchFamily="18" charset="0"/>
              </a:rPr>
              <a:t>1)integer constants</a:t>
            </a:r>
            <a:r>
              <a:rPr lang="en-US" sz="1800" dirty="0">
                <a:effectLst/>
                <a:latin typeface="Calibri" panose="020F0502020204030204" pitchFamily="34" charset="0"/>
                <a:ea typeface="Calibri" panose="020F0502020204030204" pitchFamily="34" charset="0"/>
                <a:cs typeface="Times New Roman" panose="02020603050405020304" pitchFamily="18" charset="0"/>
              </a:rPr>
              <a:t>-----it accepts (positive negative values)only integer data type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2)real/floating point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constants:</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consts</a:t>
            </a:r>
            <a:r>
              <a:rPr lang="en-US" sz="1800" dirty="0">
                <a:effectLst/>
                <a:latin typeface="Calibri" panose="020F0502020204030204" pitchFamily="34" charset="0"/>
                <a:ea typeface="Calibri" panose="020F0502020204030204" pitchFamily="34" charset="0"/>
                <a:cs typeface="Times New Roman" panose="02020603050405020304" pitchFamily="18" charset="0"/>
              </a:rPr>
              <a:t> used to store point values(+</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dirty="0"/>
          </a:p>
        </p:txBody>
      </p:sp>
    </p:spTree>
    <p:extLst>
      <p:ext uri="{BB962C8B-B14F-4D97-AF65-F5344CB8AC3E}">
        <p14:creationId xmlns:p14="http://schemas.microsoft.com/office/powerpoint/2010/main" val="3765538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64ABFA-DBC1-4EA1-B1AA-DEE4AD2EB006}"/>
              </a:ext>
            </a:extLst>
          </p:cNvPr>
          <p:cNvSpPr>
            <a:spLocks noGrp="1"/>
          </p:cNvSpPr>
          <p:nvPr>
            <p:ph type="subTitle"/>
          </p:nvPr>
        </p:nvSpPr>
        <p:spPr>
          <a:xfrm>
            <a:off x="457200" y="908720"/>
            <a:ext cx="8229240" cy="5904656"/>
          </a:xfrm>
        </p:spPr>
        <p:txBody>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Infix int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constants</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:it</a:t>
            </a:r>
            <a:r>
              <a:rPr lang="en-US" sz="1800" dirty="0">
                <a:effectLst/>
                <a:latin typeface="Calibri" panose="020F0502020204030204" pitchFamily="34" charset="0"/>
                <a:ea typeface="Calibri" panose="020F0502020204030204" pitchFamily="34" charset="0"/>
                <a:cs typeface="Times New Roman" panose="02020603050405020304" pitchFamily="18" charset="0"/>
              </a:rPr>
              <a:t> indicates the base of the values in which it has to be read.</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again divided into 4 types.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decimal int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constats</a:t>
            </a:r>
            <a:r>
              <a:rPr lang="en-US" sz="1800" dirty="0">
                <a:effectLst/>
                <a:latin typeface="Calibri" panose="020F0502020204030204" pitchFamily="34" charset="0"/>
                <a:ea typeface="Calibri" panose="020F0502020204030204" pitchFamily="34" charset="0"/>
                <a:cs typeface="Times New Roman" panose="02020603050405020304" pitchFamily="18" charset="0"/>
              </a:rPr>
              <a:t>(base 10):    {0 to 9}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acept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a</a:t>
            </a:r>
            <a:r>
              <a:rPr lang="en-US" sz="1800" dirty="0">
                <a:effectLst/>
                <a:latin typeface="Calibri" panose="020F0502020204030204" pitchFamily="34" charset="0"/>
                <a:ea typeface="Calibri" panose="020F0502020204030204" pitchFamily="34" charset="0"/>
                <a:cs typeface="Times New Roman" panose="02020603050405020304" pitchFamily="18" charset="0"/>
              </a:rPr>
              <a:t>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ve</a:t>
            </a:r>
            <a:r>
              <a:rPr lang="en-US" sz="1800" dirty="0">
                <a:effectLst/>
                <a:latin typeface="Calibri" panose="020F0502020204030204" pitchFamily="34" charset="0"/>
                <a:ea typeface="Calibri" panose="020F0502020204030204" pitchFamily="34" charset="0"/>
                <a:cs typeface="Times New Roman" panose="02020603050405020304" pitchFamily="18" charset="0"/>
              </a:rPr>
              <a:t>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should not start with 0(zero).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Eg:123,-567,100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octal integer constant</a:t>
            </a:r>
            <a:r>
              <a:rPr lang="en-US" sz="1800" dirty="0">
                <a:effectLst/>
                <a:latin typeface="Calibri" panose="020F0502020204030204" pitchFamily="34" charset="0"/>
                <a:ea typeface="Calibri" panose="020F0502020204030204" pitchFamily="34" charset="0"/>
                <a:cs typeface="Times New Roman" panose="02020603050405020304" pitchFamily="18" charset="0"/>
              </a:rPr>
              <a:t>:  (base is 8)   ----{0 to 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---Must start with ‘0’zero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Eg</a:t>
            </a:r>
            <a:r>
              <a:rPr lang="en-US" sz="1800" dirty="0">
                <a:effectLst/>
                <a:latin typeface="Calibri" panose="020F0502020204030204" pitchFamily="34" charset="0"/>
                <a:ea typeface="Calibri" panose="020F0502020204030204" pitchFamily="34" charset="0"/>
                <a:cs typeface="Times New Roman" panose="02020603050405020304" pitchFamily="18" charset="0"/>
              </a:rPr>
              <a:t>: 0123,0456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hexadecimal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constat</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(base is16)—contain values from {0 to 9} and A to F (OR) a to 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they start with 0x or 0X</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Eg</a:t>
            </a:r>
            <a:r>
              <a:rPr lang="en-US" sz="1800" dirty="0">
                <a:effectLst/>
                <a:latin typeface="Calibri" panose="020F0502020204030204" pitchFamily="34" charset="0"/>
                <a:ea typeface="Calibri" panose="020F0502020204030204" pitchFamily="34" charset="0"/>
                <a:cs typeface="Times New Roman" panose="02020603050405020304" pitchFamily="18" charset="0"/>
              </a:rPr>
              <a:t>:    0x123,	0X146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binary integer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constat</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:(base 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Only two values ‘0’ &amp;’1’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Start with 0b or 0a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eg</a:t>
            </a:r>
            <a:r>
              <a:rPr lang="en-US" sz="1800" dirty="0">
                <a:effectLst/>
                <a:latin typeface="Calibri" panose="020F0502020204030204" pitchFamily="34" charset="0"/>
                <a:ea typeface="Calibri" panose="020F0502020204030204" pitchFamily="34" charset="0"/>
                <a:cs typeface="Times New Roman" panose="02020603050405020304" pitchFamily="18" charset="0"/>
              </a:rPr>
              <a:t>:   0a1101,0b11011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05490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420E13-29CE-4D6B-BFD0-0B6FEAACBE90}"/>
              </a:ext>
            </a:extLst>
          </p:cNvPr>
          <p:cNvSpPr>
            <a:spLocks noGrp="1"/>
          </p:cNvSpPr>
          <p:nvPr>
            <p:ph type="subTitle"/>
          </p:nvPr>
        </p:nvSpPr>
        <p:spPr>
          <a:xfrm>
            <a:off x="457200" y="273600"/>
            <a:ext cx="8229240" cy="5459656"/>
          </a:xfrm>
        </p:spPr>
        <p:txBody>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Suffix int const: </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indicates the datatype in which that values has to read.</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Eg:123(simply default int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constnt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123u----unsigned integer int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123l---long int const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123ul---unsigned long int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50658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DB6F66-A035-4349-8ACE-A11D39CEDE17}"/>
              </a:ext>
            </a:extLst>
          </p:cNvPr>
          <p:cNvSpPr>
            <a:spLocks noGrp="1"/>
          </p:cNvSpPr>
          <p:nvPr>
            <p:ph type="subTitle"/>
          </p:nvPr>
        </p:nvSpPr>
        <p:spPr>
          <a:xfrm>
            <a:off x="457200" y="273600"/>
            <a:ext cx="8229240" cy="5459656"/>
          </a:xfrm>
        </p:spPr>
        <p:txBody>
          <a:bodyPr/>
          <a:lstStyle/>
          <a:p>
            <a:pPr>
              <a:lnSpc>
                <a:spcPct val="107000"/>
              </a:lnSpc>
              <a:spcAft>
                <a:spcPts val="800"/>
              </a:spcAft>
            </a:pP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2)real/floating point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constants:</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consts</a:t>
            </a:r>
            <a:r>
              <a:rPr lang="en-US" sz="1800" dirty="0">
                <a:effectLst/>
                <a:latin typeface="Calibri" panose="020F0502020204030204" pitchFamily="34" charset="0"/>
                <a:ea typeface="Calibri" panose="020F0502020204030204" pitchFamily="34" charset="0"/>
                <a:cs typeface="Times New Roman" panose="02020603050405020304" pitchFamily="18" charset="0"/>
              </a:rPr>
              <a:t> used to store point values(+</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has again divided 2 type: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Decimal form</a:t>
            </a:r>
            <a:r>
              <a:rPr lang="en-US" sz="1800" dirty="0">
                <a:effectLst/>
                <a:latin typeface="Calibri" panose="020F0502020204030204" pitchFamily="34" charset="0"/>
                <a:ea typeface="Calibri" panose="020F0502020204030204" pitchFamily="34" charset="0"/>
                <a:cs typeface="Times New Roman" panose="02020603050405020304" pitchFamily="18" charset="0"/>
              </a:rPr>
              <a:t>: it must contain a decimal part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Eg:3.134,    -123.4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Exponential form</a:t>
            </a:r>
            <a:r>
              <a:rPr lang="en-US" sz="1800" dirty="0">
                <a:effectLst/>
                <a:latin typeface="Calibri" panose="020F0502020204030204" pitchFamily="34" charset="0"/>
                <a:ea typeface="Calibri" panose="020F0502020204030204" pitchFamily="34" charset="0"/>
                <a:cs typeface="Times New Roman" panose="02020603050405020304" pitchFamily="18" charset="0"/>
              </a:rPr>
              <a:t>: (no of fraction )we are represent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Eg:123e12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2164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2C5E118-6273-47AD-BBED-20AC3CC42649}"/>
              </a:ext>
            </a:extLst>
          </p:cNvPr>
          <p:cNvSpPr>
            <a:spLocks noGrp="1"/>
          </p:cNvSpPr>
          <p:nvPr>
            <p:ph type="subTitle"/>
          </p:nvPr>
        </p:nvSpPr>
        <p:spPr>
          <a:xfrm>
            <a:off x="457200" y="2060848"/>
            <a:ext cx="8229240" cy="4392488"/>
          </a:xfrm>
        </p:spPr>
        <p:txBody>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Character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constats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1)Single char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constats</a:t>
            </a:r>
            <a:r>
              <a:rPr lang="en-US" sz="1800" dirty="0">
                <a:effectLst/>
                <a:latin typeface="Calibri" panose="020F0502020204030204" pitchFamily="34" charset="0"/>
                <a:ea typeface="Calibri" panose="020F0502020204030204" pitchFamily="34" charset="0"/>
                <a:cs typeface="Times New Roman" panose="02020603050405020304" pitchFamily="18" charset="0"/>
              </a:rPr>
              <a:t>: a character which has been specified with in single quotes it may be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eg:’a’,’2’,’&amp;’(either may digit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alphabet,symbol</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Char a[5]={‘</a:t>
            </a:r>
            <a:r>
              <a:rPr lang="en-US" dirty="0" err="1">
                <a:latin typeface="Calibri" panose="020F0502020204030204" pitchFamily="34" charset="0"/>
                <a:ea typeface="Calibri" panose="020F0502020204030204" pitchFamily="34" charset="0"/>
                <a:cs typeface="Times New Roman" panose="02020603050405020304" pitchFamily="18" charset="0"/>
              </a:rPr>
              <a:t>c’,’m’,’r</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2) String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constats</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group of characters which are enclosed between double quotes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Eg:”hello”,”4+10”, “hello world”(white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spaces,digits,alphbets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Backslash characters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constats:which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excuted</a:t>
            </a:r>
            <a:r>
              <a:rPr lang="en-US" sz="1800" dirty="0">
                <a:effectLst/>
                <a:latin typeface="Calibri" panose="020F0502020204030204" pitchFamily="34" charset="0"/>
                <a:ea typeface="Calibri" panose="020F0502020204030204" pitchFamily="34" charset="0"/>
                <a:cs typeface="Times New Roman" panose="02020603050405020304" pitchFamily="18" charset="0"/>
              </a:rPr>
              <a:t> directly by compiler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Are having some specific meaning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Eg</a:t>
            </a:r>
            <a:r>
              <a:rPr lang="en-US" sz="1800" dirty="0">
                <a:effectLst/>
                <a:latin typeface="Calibri" panose="020F0502020204030204" pitchFamily="34" charset="0"/>
                <a:ea typeface="Calibri" panose="020F0502020204030204" pitchFamily="34" charset="0"/>
                <a:cs typeface="Times New Roman" panose="02020603050405020304" pitchFamily="18" charset="0"/>
              </a:rPr>
              <a:t>:\n---new 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horigental</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\a----audible alert(beep sound)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\0---null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09563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7638-2B06-4090-A9A9-012186DD5D12}"/>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en-US" sz="4400" b="1" i="0" u="none" strike="noStrike" kern="1200" cap="none" spc="0" normalizeH="0" baseline="0" noProof="0" dirty="0">
                <a:ln>
                  <a:noFill/>
                </a:ln>
                <a:solidFill>
                  <a:srgbClr val="000000"/>
                </a:solidFill>
                <a:effectLst/>
                <a:uLnTx/>
                <a:uFillTx/>
                <a:latin typeface="Arial"/>
              </a:rPr>
              <a:t>Introduction to Computer</a:t>
            </a:r>
            <a:br>
              <a:rPr kumimoji="0" lang="en-US" sz="4400" b="0" i="0" u="none" strike="noStrike" kern="1200" cap="none" spc="0" normalizeH="0" baseline="0" noProof="0" dirty="0">
                <a:ln>
                  <a:noFill/>
                </a:ln>
                <a:solidFill>
                  <a:prstClr val="black"/>
                </a:solidFill>
                <a:effectLst/>
                <a:uLnTx/>
                <a:uFillTx/>
                <a:latin typeface="Arial"/>
              </a:rPr>
            </a:br>
            <a:endParaRPr lang="en-US" dirty="0"/>
          </a:p>
        </p:txBody>
      </p:sp>
      <p:pic>
        <p:nvPicPr>
          <p:cNvPr id="4" name="Picture 3">
            <a:extLst>
              <a:ext uri="{FF2B5EF4-FFF2-40B4-BE49-F238E27FC236}">
                <a16:creationId xmlns:a16="http://schemas.microsoft.com/office/drawing/2014/main" id="{A6BFA0C0-7DE5-4588-B3F0-04A32256B02C}"/>
              </a:ext>
            </a:extLst>
          </p:cNvPr>
          <p:cNvPicPr>
            <a:picLocks noChangeAspect="1"/>
          </p:cNvPicPr>
          <p:nvPr/>
        </p:nvPicPr>
        <p:blipFill>
          <a:blip r:embed="rId2"/>
          <a:stretch>
            <a:fillRect/>
          </a:stretch>
        </p:blipFill>
        <p:spPr>
          <a:xfrm>
            <a:off x="-43252" y="1772816"/>
            <a:ext cx="4615072" cy="3682303"/>
          </a:xfrm>
          <a:prstGeom prst="rect">
            <a:avLst/>
          </a:prstGeom>
        </p:spPr>
      </p:pic>
      <p:pic>
        <p:nvPicPr>
          <p:cNvPr id="5" name="Picture 4">
            <a:extLst>
              <a:ext uri="{FF2B5EF4-FFF2-40B4-BE49-F238E27FC236}">
                <a16:creationId xmlns:a16="http://schemas.microsoft.com/office/drawing/2014/main" id="{ABFADF29-0B8B-48C1-8998-1C3FDC9C07A7}"/>
              </a:ext>
            </a:extLst>
          </p:cNvPr>
          <p:cNvPicPr>
            <a:picLocks noChangeAspect="1"/>
          </p:cNvPicPr>
          <p:nvPr/>
        </p:nvPicPr>
        <p:blipFill>
          <a:blip r:embed="rId3"/>
          <a:stretch>
            <a:fillRect/>
          </a:stretch>
        </p:blipFill>
        <p:spPr>
          <a:xfrm>
            <a:off x="4860032" y="1865379"/>
            <a:ext cx="3703816" cy="3596952"/>
          </a:xfrm>
          <a:prstGeom prst="rect">
            <a:avLst/>
          </a:prstGeom>
        </p:spPr>
      </p:pic>
    </p:spTree>
    <p:extLst>
      <p:ext uri="{BB962C8B-B14F-4D97-AF65-F5344CB8AC3E}">
        <p14:creationId xmlns:p14="http://schemas.microsoft.com/office/powerpoint/2010/main" val="2127838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9056-DD40-4891-8BB5-6AE68DA41208}"/>
              </a:ext>
            </a:extLst>
          </p:cNvPr>
          <p:cNvSpPr>
            <a:spLocks noGrp="1"/>
          </p:cNvSpPr>
          <p:nvPr>
            <p:ph type="title"/>
          </p:nvPr>
        </p:nvSpPr>
        <p:spPr/>
        <p:txBody>
          <a:bodyPr/>
          <a:lstStyle/>
          <a:p>
            <a:r>
              <a:rPr lang="en-US" sz="1800" dirty="0">
                <a:solidFill>
                  <a:schemeClr val="accent6">
                    <a:lumMod val="75000"/>
                  </a:schemeClr>
                </a:solidFill>
              </a:rPr>
              <a:t>Examples:</a:t>
            </a:r>
            <a:endParaRPr lang="en-IN" dirty="0"/>
          </a:p>
        </p:txBody>
      </p:sp>
      <p:sp>
        <p:nvSpPr>
          <p:cNvPr id="3" name="Subtitle 2">
            <a:extLst>
              <a:ext uri="{FF2B5EF4-FFF2-40B4-BE49-F238E27FC236}">
                <a16:creationId xmlns:a16="http://schemas.microsoft.com/office/drawing/2014/main" id="{3F393B9F-DF2F-4463-9713-00CF6C2957AB}"/>
              </a:ext>
            </a:extLst>
          </p:cNvPr>
          <p:cNvSpPr>
            <a:spLocks noGrp="1"/>
          </p:cNvSpPr>
          <p:nvPr>
            <p:ph type="subTitle"/>
          </p:nvPr>
        </p:nvSpPr>
        <p:spPr>
          <a:xfrm>
            <a:off x="457200" y="273600"/>
            <a:ext cx="8229240" cy="6107728"/>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#include&lt;stdio.h&gt;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Void main()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Const int a=100;</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a=120;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Printf</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51825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0F643-A352-40A6-90CD-86B8662E24F9}"/>
              </a:ext>
            </a:extLst>
          </p:cNvPr>
          <p:cNvSpPr>
            <a:spLocks noGrp="1"/>
          </p:cNvSpPr>
          <p:nvPr>
            <p:ph type="title"/>
          </p:nvPr>
        </p:nvSpPr>
        <p:spPr/>
        <p:txBody>
          <a:bodyPr/>
          <a:lstStyle/>
          <a:p>
            <a:r>
              <a:rPr lang="en-US" sz="1800" dirty="0">
                <a:solidFill>
                  <a:schemeClr val="accent6">
                    <a:lumMod val="75000"/>
                  </a:schemeClr>
                </a:solidFill>
              </a:rPr>
              <a:t>Examples:</a:t>
            </a:r>
            <a:endParaRPr lang="en-IN" dirty="0"/>
          </a:p>
        </p:txBody>
      </p:sp>
      <p:sp>
        <p:nvSpPr>
          <p:cNvPr id="3" name="Subtitle 2">
            <a:extLst>
              <a:ext uri="{FF2B5EF4-FFF2-40B4-BE49-F238E27FC236}">
                <a16:creationId xmlns:a16="http://schemas.microsoft.com/office/drawing/2014/main" id="{3B928C6B-D110-4780-9806-4E2879596B7E}"/>
              </a:ext>
            </a:extLst>
          </p:cNvPr>
          <p:cNvSpPr>
            <a:spLocks noGrp="1"/>
          </p:cNvSpPr>
          <p:nvPr>
            <p:ph type="subTitle"/>
          </p:nvPr>
        </p:nvSpPr>
        <p:spPr>
          <a:xfrm>
            <a:off x="457200" y="273600"/>
            <a:ext cx="8229240" cy="5315640"/>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#include&lt;stdio.h&gt;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Void main()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Const char a[10]=”</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cmrcet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doesnot</a:t>
            </a:r>
            <a:r>
              <a:rPr lang="en-US" sz="1800" dirty="0">
                <a:effectLst/>
                <a:latin typeface="Calibri" panose="020F0502020204030204" pitchFamily="34" charset="0"/>
                <a:ea typeface="Calibri" panose="020F0502020204030204" pitchFamily="34" charset="0"/>
                <a:cs typeface="Times New Roman" panose="02020603050405020304" pitchFamily="18" charset="0"/>
              </a:rPr>
              <a:t> change the char//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Printf</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728252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3622-A71D-4947-BE8C-66ECC959C64F}"/>
              </a:ext>
            </a:extLst>
          </p:cNvPr>
          <p:cNvSpPr>
            <a:spLocks noGrp="1"/>
          </p:cNvSpPr>
          <p:nvPr>
            <p:ph type="title"/>
          </p:nvPr>
        </p:nvSpPr>
        <p:spPr/>
        <p:txBody>
          <a:bodyPr/>
          <a:lstStyle/>
          <a:p>
            <a:r>
              <a:rPr lang="en-US" sz="2800" dirty="0">
                <a:solidFill>
                  <a:schemeClr val="accent6">
                    <a:lumMod val="75000"/>
                  </a:schemeClr>
                </a:solidFill>
              </a:rPr>
              <a:t>Examples:</a:t>
            </a:r>
            <a:endParaRPr lang="en-IN" sz="2800" dirty="0">
              <a:solidFill>
                <a:schemeClr val="accent6">
                  <a:lumMod val="75000"/>
                </a:schemeClr>
              </a:solidFill>
            </a:endParaRPr>
          </a:p>
        </p:txBody>
      </p:sp>
      <p:sp>
        <p:nvSpPr>
          <p:cNvPr id="3" name="Subtitle 2">
            <a:extLst>
              <a:ext uri="{FF2B5EF4-FFF2-40B4-BE49-F238E27FC236}">
                <a16:creationId xmlns:a16="http://schemas.microsoft.com/office/drawing/2014/main" id="{2AF3B762-17F4-4D2D-8A33-889287C8353E}"/>
              </a:ext>
            </a:extLst>
          </p:cNvPr>
          <p:cNvSpPr>
            <a:spLocks noGrp="1"/>
          </p:cNvSpPr>
          <p:nvPr>
            <p:ph type="subTitle"/>
          </p:nvPr>
        </p:nvSpPr>
        <p:spPr>
          <a:xfrm>
            <a:off x="457200" y="273600"/>
            <a:ext cx="8229240" cy="5819696"/>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#include&lt;stdio.h&gt;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Void main()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Const float a=12.6;//</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doesnot</a:t>
            </a:r>
            <a:r>
              <a:rPr lang="en-US" sz="1800" dirty="0">
                <a:effectLst/>
                <a:latin typeface="Calibri" panose="020F0502020204030204" pitchFamily="34" charset="0"/>
                <a:ea typeface="Calibri" panose="020F0502020204030204" pitchFamily="34" charset="0"/>
                <a:cs typeface="Times New Roman" panose="02020603050405020304" pitchFamily="18" charset="0"/>
              </a:rPr>
              <a:t> change the float//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Printf</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57089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r>
              <a:rPr lang="en-IN" sz="3600" dirty="0"/>
              <a:t>Data Types of C</a:t>
            </a:r>
            <a:endParaRPr lang="en-IN" sz="3600" dirty="0">
              <a:latin typeface="Times New Roman" pitchFamily="18" charset="0"/>
              <a:cs typeface="Times New Roman" pitchFamily="18" charset="0"/>
            </a:endParaRPr>
          </a:p>
        </p:txBody>
      </p:sp>
      <p:sp>
        <p:nvSpPr>
          <p:cNvPr id="6" name="TextBox 5"/>
          <p:cNvSpPr txBox="1"/>
          <p:nvPr/>
        </p:nvSpPr>
        <p:spPr>
          <a:xfrm>
            <a:off x="5364088" y="1196752"/>
            <a:ext cx="2952328" cy="369332"/>
          </a:xfrm>
          <a:prstGeom prst="rect">
            <a:avLst/>
          </a:prstGeom>
          <a:noFill/>
        </p:spPr>
        <p:txBody>
          <a:bodyPr wrap="square" rtlCol="0">
            <a:spAutoFit/>
          </a:bodyPr>
          <a:lstStyle/>
          <a:p>
            <a:endParaRPr lang="en-IN" dirty="0"/>
          </a:p>
        </p:txBody>
      </p:sp>
      <p:sp>
        <p:nvSpPr>
          <p:cNvPr id="8" name="Rectangle 7"/>
          <p:cNvSpPr/>
          <p:nvPr/>
        </p:nvSpPr>
        <p:spPr>
          <a:xfrm>
            <a:off x="3654569" y="3244334"/>
            <a:ext cx="184731" cy="369332"/>
          </a:xfrm>
          <a:prstGeom prst="rect">
            <a:avLst/>
          </a:prstGeom>
        </p:spPr>
        <p:txBody>
          <a:bodyPr wrap="none">
            <a:spAutoFit/>
          </a:bodyPr>
          <a:lstStyle/>
          <a:p>
            <a:endParaRPr lang="en-IN" dirty="0"/>
          </a:p>
        </p:txBody>
      </p:sp>
      <p:pic>
        <p:nvPicPr>
          <p:cNvPr id="11" name="image4.jpeg"/>
          <p:cNvPicPr/>
          <p:nvPr/>
        </p:nvPicPr>
        <p:blipFill>
          <a:blip r:embed="rId2" cstate="print"/>
          <a:stretch>
            <a:fillRect/>
          </a:stretch>
        </p:blipFill>
        <p:spPr>
          <a:xfrm>
            <a:off x="179512" y="1772816"/>
            <a:ext cx="8964488" cy="4896544"/>
          </a:xfrm>
          <a:prstGeom prst="rect">
            <a:avLst/>
          </a:prstGeom>
        </p:spPr>
      </p:pic>
      <p:sp>
        <p:nvSpPr>
          <p:cNvPr id="13" name="TextBox 12"/>
          <p:cNvSpPr txBox="1"/>
          <p:nvPr/>
        </p:nvSpPr>
        <p:spPr>
          <a:xfrm>
            <a:off x="179512" y="908720"/>
            <a:ext cx="8964488" cy="1569660"/>
          </a:xfrm>
          <a:prstGeom prst="rect">
            <a:avLst/>
          </a:prstGeom>
          <a:noFill/>
        </p:spPr>
        <p:txBody>
          <a:bodyPr wrap="square" rtlCol="0">
            <a:spAutoFit/>
          </a:bodyPr>
          <a:lstStyle/>
          <a:p>
            <a:r>
              <a:rPr lang="en-US" sz="2400" dirty="0">
                <a:latin typeface="Times New Roman" pitchFamily="18" charset="0"/>
                <a:cs typeface="Times New Roman" pitchFamily="18" charset="0"/>
              </a:rPr>
              <a:t>C supports different types of data. The type or Data type refers a type of data that is going to be stored in variable. Data types can be broadly classified as shown in figure</a:t>
            </a: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DC59-948C-49EF-A6E1-E132C1679D8B}"/>
              </a:ext>
            </a:extLst>
          </p:cNvPr>
          <p:cNvSpPr>
            <a:spLocks noGrp="1"/>
          </p:cNvSpPr>
          <p:nvPr>
            <p:ph type="title"/>
          </p:nvPr>
        </p:nvSpPr>
        <p:spPr/>
        <p:txBody>
          <a:bodyPr/>
          <a:lstStyle/>
          <a:p>
            <a:r>
              <a:rPr lang="en-US" sz="2400" dirty="0">
                <a:solidFill>
                  <a:srgbClr val="FF0000"/>
                </a:solidFill>
              </a:rPr>
              <a:t>Data types:</a:t>
            </a:r>
            <a:endParaRPr lang="en-IN" sz="2400" dirty="0">
              <a:solidFill>
                <a:srgbClr val="FF0000"/>
              </a:solidFill>
            </a:endParaRPr>
          </a:p>
        </p:txBody>
      </p:sp>
      <p:sp>
        <p:nvSpPr>
          <p:cNvPr id="3" name="Subtitle 2">
            <a:extLst>
              <a:ext uri="{FF2B5EF4-FFF2-40B4-BE49-F238E27FC236}">
                <a16:creationId xmlns:a16="http://schemas.microsoft.com/office/drawing/2014/main" id="{41409754-940A-4786-84A5-D7D52FBA2DC4}"/>
              </a:ext>
            </a:extLst>
          </p:cNvPr>
          <p:cNvSpPr>
            <a:spLocks noGrp="1"/>
          </p:cNvSpPr>
          <p:nvPr>
            <p:ph type="subTitle"/>
          </p:nvPr>
        </p:nvSpPr>
        <p:spPr>
          <a:xfrm>
            <a:off x="457200" y="273600"/>
            <a:ext cx="8229240" cy="5315640"/>
          </a:xfrm>
        </p:spPr>
        <p:txBody>
          <a:bodyPr/>
          <a:lstStyle/>
          <a:p>
            <a:r>
              <a:rPr lang="en-US" dirty="0"/>
              <a:t>A data type specifies the type of data that a variable can store such as a integer</a:t>
            </a:r>
          </a:p>
          <a:p>
            <a:r>
              <a:rPr lang="en-US" dirty="0"/>
              <a:t> ,</a:t>
            </a:r>
            <a:r>
              <a:rPr lang="en-US" dirty="0" err="1"/>
              <a:t>floating,characters</a:t>
            </a:r>
            <a:r>
              <a:rPr lang="en-US" dirty="0"/>
              <a:t> </a:t>
            </a:r>
            <a:r>
              <a:rPr lang="en-US" dirty="0" err="1"/>
              <a:t>etc</a:t>
            </a:r>
            <a:endParaRPr lang="en-US" dirty="0"/>
          </a:p>
          <a:p>
            <a:endParaRPr lang="en-US" dirty="0"/>
          </a:p>
          <a:p>
            <a:r>
              <a:rPr lang="en-US" dirty="0"/>
              <a:t>Int a =1;</a:t>
            </a:r>
          </a:p>
          <a:p>
            <a:r>
              <a:rPr lang="en-IN" dirty="0"/>
              <a:t>Data types in c:</a:t>
            </a:r>
          </a:p>
          <a:p>
            <a:r>
              <a:rPr lang="en-IN" dirty="0"/>
              <a:t>Basic data types-----</a:t>
            </a:r>
            <a:r>
              <a:rPr lang="en-IN" dirty="0" err="1"/>
              <a:t>int,char,float,double</a:t>
            </a:r>
            <a:endParaRPr lang="en-IN" dirty="0"/>
          </a:p>
          <a:p>
            <a:r>
              <a:rPr lang="en-IN" dirty="0"/>
              <a:t>Derived data types---------</a:t>
            </a:r>
            <a:r>
              <a:rPr lang="en-IN" dirty="0" err="1"/>
              <a:t>array,pointer,structure,union</a:t>
            </a:r>
            <a:endParaRPr lang="en-IN" dirty="0"/>
          </a:p>
          <a:p>
            <a:r>
              <a:rPr lang="en-IN" dirty="0"/>
              <a:t>Enumeration </a:t>
            </a:r>
            <a:r>
              <a:rPr lang="en-IN" dirty="0" err="1"/>
              <a:t>d.type</a:t>
            </a:r>
            <a:r>
              <a:rPr lang="en-IN" dirty="0"/>
              <a:t>----------</a:t>
            </a:r>
            <a:r>
              <a:rPr lang="en-IN" dirty="0" err="1"/>
              <a:t>enum</a:t>
            </a:r>
            <a:endParaRPr lang="en-IN" dirty="0"/>
          </a:p>
          <a:p>
            <a:r>
              <a:rPr lang="en-IN" dirty="0"/>
              <a:t>Void data type--------void</a:t>
            </a:r>
          </a:p>
        </p:txBody>
      </p:sp>
    </p:spTree>
    <p:extLst>
      <p:ext uri="{BB962C8B-B14F-4D97-AF65-F5344CB8AC3E}">
        <p14:creationId xmlns:p14="http://schemas.microsoft.com/office/powerpoint/2010/main" val="24349603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29F2-71DB-4FBF-B82B-8F67A1D7B1C3}"/>
              </a:ext>
            </a:extLst>
          </p:cNvPr>
          <p:cNvSpPr>
            <a:spLocks noGrp="1"/>
          </p:cNvSpPr>
          <p:nvPr>
            <p:ph type="title"/>
          </p:nvPr>
        </p:nvSpPr>
        <p:spPr/>
        <p:txBody>
          <a:bodyPr/>
          <a:lstStyle/>
          <a:p>
            <a:r>
              <a:rPr lang="en-US" sz="2400" dirty="0">
                <a:solidFill>
                  <a:srgbClr val="FF0000"/>
                </a:solidFill>
              </a:rPr>
              <a:t>Data types:</a:t>
            </a:r>
            <a:endParaRPr lang="en-IN" sz="2400" dirty="0">
              <a:solidFill>
                <a:srgbClr val="FF0000"/>
              </a:solidFill>
            </a:endParaRPr>
          </a:p>
        </p:txBody>
      </p:sp>
      <p:sp>
        <p:nvSpPr>
          <p:cNvPr id="3" name="Subtitle 2">
            <a:extLst>
              <a:ext uri="{FF2B5EF4-FFF2-40B4-BE49-F238E27FC236}">
                <a16:creationId xmlns:a16="http://schemas.microsoft.com/office/drawing/2014/main" id="{E485677D-8EF4-4AE8-A6C7-25D05C650B7C}"/>
              </a:ext>
            </a:extLst>
          </p:cNvPr>
          <p:cNvSpPr>
            <a:spLocks noGrp="1"/>
          </p:cNvSpPr>
          <p:nvPr>
            <p:ph type="subTitle"/>
          </p:nvPr>
        </p:nvSpPr>
        <p:spPr>
          <a:xfrm>
            <a:off x="457200" y="273600"/>
            <a:ext cx="8229240" cy="5531664"/>
          </a:xfrm>
        </p:spPr>
        <p:txBody>
          <a:bodyPr/>
          <a:lstStyle/>
          <a:p>
            <a:r>
              <a:rPr lang="en-US" dirty="0"/>
              <a:t>Char d.t:</a:t>
            </a:r>
          </a:p>
          <a:p>
            <a:endParaRPr lang="en-US" dirty="0"/>
          </a:p>
          <a:p>
            <a:r>
              <a:rPr lang="en-US" dirty="0"/>
              <a:t>Signed char---1byte (memory size)(range-128 to 127)//accepts +</a:t>
            </a:r>
            <a:r>
              <a:rPr lang="en-US" dirty="0" err="1"/>
              <a:t>ve</a:t>
            </a:r>
            <a:r>
              <a:rPr lang="en-US" dirty="0"/>
              <a:t> and –</a:t>
            </a:r>
            <a:r>
              <a:rPr lang="en-US" dirty="0" err="1"/>
              <a:t>ve</a:t>
            </a:r>
            <a:r>
              <a:rPr lang="en-US" dirty="0"/>
              <a:t> values//</a:t>
            </a:r>
          </a:p>
          <a:p>
            <a:endParaRPr lang="en-US" dirty="0"/>
          </a:p>
          <a:p>
            <a:r>
              <a:rPr lang="en-US" dirty="0"/>
              <a:t>Unsigned char----1bye(range 0 to 255)//accepts +</a:t>
            </a:r>
            <a:r>
              <a:rPr lang="en-US" dirty="0" err="1"/>
              <a:t>ve</a:t>
            </a:r>
            <a:r>
              <a:rPr lang="en-US" dirty="0"/>
              <a:t> values//</a:t>
            </a:r>
          </a:p>
          <a:p>
            <a:endParaRPr lang="en-US" dirty="0"/>
          </a:p>
          <a:p>
            <a:endParaRPr lang="en-US" dirty="0"/>
          </a:p>
          <a:p>
            <a:r>
              <a:rPr lang="en-US" dirty="0"/>
              <a:t>Char-1byte-8bites</a:t>
            </a:r>
            <a:endParaRPr lang="en-IN" dirty="0"/>
          </a:p>
        </p:txBody>
      </p:sp>
    </p:spTree>
    <p:extLst>
      <p:ext uri="{BB962C8B-B14F-4D97-AF65-F5344CB8AC3E}">
        <p14:creationId xmlns:p14="http://schemas.microsoft.com/office/powerpoint/2010/main" val="1455273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9E1F-7059-44BC-AE69-4D4F8E77379A}"/>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416502A1-3146-4558-8346-2045B904D6CD}"/>
              </a:ext>
            </a:extLst>
          </p:cNvPr>
          <p:cNvSpPr>
            <a:spLocks noGrp="1"/>
          </p:cNvSpPr>
          <p:nvPr>
            <p:ph type="subTitle"/>
          </p:nvPr>
        </p:nvSpPr>
        <p:spPr>
          <a:xfrm>
            <a:off x="457200" y="1484784"/>
            <a:ext cx="8362912" cy="4344760"/>
          </a:xfrm>
        </p:spPr>
        <p:txBody>
          <a:bodyPr/>
          <a:lstStyle/>
          <a:p>
            <a:pPr marL="342900" indent="-342900">
              <a:buFont typeface="Arial" panose="020B0604020202020204" pitchFamily="34" charset="0"/>
              <a:buChar char="•"/>
            </a:pPr>
            <a:r>
              <a:rPr lang="en-US" sz="2000" dirty="0"/>
              <a:t>Short </a:t>
            </a:r>
            <a:r>
              <a:rPr lang="en-US" sz="2000" dirty="0" err="1"/>
              <a:t>d.types</a:t>
            </a:r>
            <a:r>
              <a:rPr lang="en-US" sz="2000" dirty="0">
                <a:sym typeface="Wingdings" panose="05000000000000000000" pitchFamily="2" charset="2"/>
              </a:rPr>
              <a:t>------(memory size --2bytes)</a:t>
            </a:r>
            <a:endParaRPr lang="en-US" sz="2000" dirty="0"/>
          </a:p>
          <a:p>
            <a:pPr marL="342900" indent="-342900">
              <a:buAutoNum type="arabicPeriod"/>
            </a:pPr>
            <a:r>
              <a:rPr lang="en-US" sz="2000" dirty="0"/>
              <a:t>Signed short------(-32,768to32767)</a:t>
            </a:r>
          </a:p>
          <a:p>
            <a:pPr marL="342900" indent="-342900">
              <a:buAutoNum type="arabicPeriod"/>
            </a:pPr>
            <a:r>
              <a:rPr lang="en-US" sz="2000" dirty="0"/>
              <a:t>2.unsigned short------(0 to 65,535)</a:t>
            </a:r>
            <a:endParaRPr lang="en-IN" sz="2000" dirty="0"/>
          </a:p>
          <a:p>
            <a:pPr marL="342900" indent="-342900">
              <a:buFont typeface="Arial" panose="020B0604020202020204" pitchFamily="34" charset="0"/>
              <a:buChar char="•"/>
            </a:pPr>
            <a:r>
              <a:rPr lang="en-US" sz="2000" dirty="0"/>
              <a:t>Int</a:t>
            </a:r>
            <a:r>
              <a:rPr lang="en-US" sz="2000" dirty="0">
                <a:sym typeface="Wingdings" panose="05000000000000000000" pitchFamily="2" charset="2"/>
              </a:rPr>
              <a:t>------------(2bytes)</a:t>
            </a:r>
            <a:endParaRPr lang="en-US" sz="2000" dirty="0"/>
          </a:p>
          <a:p>
            <a:r>
              <a:rPr lang="en-US" sz="2000" dirty="0"/>
              <a:t>Signed int: -----(-32,768to32767)</a:t>
            </a:r>
          </a:p>
          <a:p>
            <a:r>
              <a:rPr lang="en-US" sz="2000" dirty="0"/>
              <a:t>unsigned int:-----(0 to 65,535)</a:t>
            </a:r>
          </a:p>
          <a:p>
            <a:pPr marL="342900" indent="-342900">
              <a:buFont typeface="Arial" panose="020B0604020202020204" pitchFamily="34" charset="0"/>
              <a:buChar char="•"/>
            </a:pPr>
            <a:r>
              <a:rPr lang="en-US" sz="2000" dirty="0"/>
              <a:t>Long int-------(4byte)</a:t>
            </a:r>
          </a:p>
          <a:p>
            <a:r>
              <a:rPr lang="en-US" sz="2000" dirty="0"/>
              <a:t>Signed int: -----(-2,147,483,648to 2,147,483,648)</a:t>
            </a:r>
          </a:p>
          <a:p>
            <a:r>
              <a:rPr lang="en-US" sz="2000" dirty="0" err="1"/>
              <a:t>unSigned</a:t>
            </a:r>
            <a:r>
              <a:rPr lang="en-US" sz="2000" dirty="0"/>
              <a:t> int: -----(0 to 4,294,967,295)</a:t>
            </a:r>
          </a:p>
          <a:p>
            <a:endParaRPr lang="en-IN" sz="2000" dirty="0"/>
          </a:p>
          <a:p>
            <a:endParaRPr lang="en-US" dirty="0"/>
          </a:p>
        </p:txBody>
      </p:sp>
    </p:spTree>
    <p:extLst>
      <p:ext uri="{BB962C8B-B14F-4D97-AF65-F5344CB8AC3E}">
        <p14:creationId xmlns:p14="http://schemas.microsoft.com/office/powerpoint/2010/main" val="14613296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A553-3DF7-40F6-B1CD-177069A4B2A3}"/>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5680DD75-AAFF-4600-BC2E-E148C2078144}"/>
              </a:ext>
            </a:extLst>
          </p:cNvPr>
          <p:cNvSpPr>
            <a:spLocks noGrp="1"/>
          </p:cNvSpPr>
          <p:nvPr>
            <p:ph type="subTitle"/>
          </p:nvPr>
        </p:nvSpPr>
        <p:spPr>
          <a:xfrm>
            <a:off x="457200" y="273600"/>
            <a:ext cx="8229240" cy="5747688"/>
          </a:xfrm>
        </p:spPr>
        <p:txBody>
          <a:bodyPr/>
          <a:lstStyle/>
          <a:p>
            <a:pPr marL="342900" indent="-342900">
              <a:buFont typeface="+mj-lt"/>
              <a:buAutoNum type="arabicPeriod"/>
            </a:pPr>
            <a:r>
              <a:rPr lang="en-US" sz="2400" dirty="0"/>
              <a:t>Long----------------------------------4bytes(memory size)</a:t>
            </a:r>
          </a:p>
          <a:p>
            <a:pPr marL="342900" indent="-342900">
              <a:buFont typeface="+mj-lt"/>
              <a:buAutoNum type="arabicPeriod"/>
            </a:pPr>
            <a:r>
              <a:rPr lang="en-US" sz="2400" dirty="0"/>
              <a:t>Double--------------------------8bytes</a:t>
            </a:r>
          </a:p>
          <a:p>
            <a:pPr marL="342900" indent="-342900">
              <a:buFont typeface="+mj-lt"/>
              <a:buAutoNum type="arabicPeriod"/>
            </a:pPr>
            <a:r>
              <a:rPr lang="en-US" sz="2400" dirty="0"/>
              <a:t>Long double-----------------------------10bytes</a:t>
            </a:r>
            <a:endParaRPr lang="en-IN" sz="2400" dirty="0"/>
          </a:p>
        </p:txBody>
      </p:sp>
    </p:spTree>
    <p:extLst>
      <p:ext uri="{BB962C8B-B14F-4D97-AF65-F5344CB8AC3E}">
        <p14:creationId xmlns:p14="http://schemas.microsoft.com/office/powerpoint/2010/main" val="2241145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7572-7DA0-4B27-BD09-D984AB7ED1F9}"/>
              </a:ext>
            </a:extLst>
          </p:cNvPr>
          <p:cNvSpPr>
            <a:spLocks noGrp="1"/>
          </p:cNvSpPr>
          <p:nvPr>
            <p:ph type="title"/>
          </p:nvPr>
        </p:nvSpPr>
        <p:spPr>
          <a:xfrm>
            <a:off x="457200" y="273600"/>
            <a:ext cx="8229240" cy="1283192"/>
          </a:xfrm>
        </p:spPr>
        <p:txBody>
          <a:bodyPr/>
          <a:lstStyle/>
          <a:p>
            <a:pPr algn="l"/>
            <a:r>
              <a:rPr lang="en-US" sz="2400" dirty="0">
                <a:solidFill>
                  <a:srgbClr val="FF0000"/>
                </a:solidFill>
              </a:rPr>
              <a:t>Example</a:t>
            </a:r>
            <a:r>
              <a:rPr lang="en-US" sz="1400" dirty="0">
                <a:solidFill>
                  <a:schemeClr val="tx1"/>
                </a:solidFill>
              </a:rPr>
              <a:t>:   t</a:t>
            </a:r>
            <a:r>
              <a:rPr lang="en-US" sz="1400" b="0" i="0" dirty="0">
                <a:solidFill>
                  <a:schemeClr val="tx1"/>
                </a:solidFill>
                <a:effectLst/>
                <a:latin typeface="arial" panose="020B0604020202020204" pitchFamily="34" charset="0"/>
              </a:rPr>
              <a:t>he </a:t>
            </a:r>
            <a:r>
              <a:rPr lang="en-US" sz="1400" b="0" i="0" dirty="0" err="1">
                <a:solidFill>
                  <a:schemeClr val="tx1"/>
                </a:solidFill>
                <a:effectLst/>
                <a:latin typeface="arial" panose="020B0604020202020204" pitchFamily="34" charset="0"/>
              </a:rPr>
              <a:t>sizeof</a:t>
            </a:r>
            <a:r>
              <a:rPr lang="en-US" sz="1400" b="0" i="0" dirty="0">
                <a:solidFill>
                  <a:schemeClr val="tx1"/>
                </a:solidFill>
                <a:effectLst/>
                <a:latin typeface="arial" panose="020B0604020202020204" pitchFamily="34" charset="0"/>
              </a:rPr>
              <a:t> operator is the most common operator in </a:t>
            </a:r>
            <a:r>
              <a:rPr lang="en-US" sz="1400" b="1" i="0" dirty="0">
                <a:solidFill>
                  <a:schemeClr val="tx1"/>
                </a:solidFill>
                <a:effectLst/>
                <a:latin typeface="arial" panose="020B0604020202020204" pitchFamily="34" charset="0"/>
              </a:rPr>
              <a:t>C</a:t>
            </a:r>
            <a:r>
              <a:rPr lang="en-US" sz="1400" b="0" i="0" dirty="0">
                <a:solidFill>
                  <a:schemeClr val="tx1"/>
                </a:solidFill>
                <a:effectLst/>
                <a:latin typeface="arial" panose="020B0604020202020204" pitchFamily="34" charset="0"/>
              </a:rPr>
              <a:t>. </a:t>
            </a:r>
            <a:br>
              <a:rPr lang="en-US" sz="1400" b="0" i="0" dirty="0">
                <a:solidFill>
                  <a:schemeClr val="tx1"/>
                </a:solidFill>
                <a:effectLst/>
                <a:latin typeface="arial" panose="020B0604020202020204" pitchFamily="34" charset="0"/>
              </a:rPr>
            </a:br>
            <a:r>
              <a:rPr lang="en-US" sz="1400" b="0" i="0" dirty="0">
                <a:solidFill>
                  <a:schemeClr val="tx1"/>
                </a:solidFill>
                <a:effectLst/>
                <a:latin typeface="arial" panose="020B0604020202020204" pitchFamily="34" charset="0"/>
              </a:rPr>
              <a:t>It is a compile-time unary operator and used to compute the </a:t>
            </a:r>
            <a:r>
              <a:rPr lang="en-US" sz="1400" b="1" i="0" dirty="0">
                <a:solidFill>
                  <a:schemeClr val="tx1"/>
                </a:solidFill>
                <a:effectLst/>
                <a:latin typeface="arial" panose="020B0604020202020204" pitchFamily="34" charset="0"/>
              </a:rPr>
              <a:t>size</a:t>
            </a:r>
            <a:r>
              <a:rPr lang="en-US" sz="1400" b="0" i="0" dirty="0">
                <a:solidFill>
                  <a:schemeClr val="tx1"/>
                </a:solidFill>
                <a:effectLst/>
                <a:latin typeface="arial" panose="020B0604020202020204" pitchFamily="34" charset="0"/>
              </a:rPr>
              <a:t> of its operand.</a:t>
            </a:r>
            <a:br>
              <a:rPr lang="en-US" sz="1400" b="0" i="0" dirty="0">
                <a:solidFill>
                  <a:schemeClr val="tx1"/>
                </a:solidFill>
                <a:effectLst/>
                <a:latin typeface="arial" panose="020B0604020202020204" pitchFamily="34" charset="0"/>
              </a:rPr>
            </a:br>
            <a:r>
              <a:rPr lang="en-US" sz="1400" b="0" i="0" dirty="0">
                <a:solidFill>
                  <a:schemeClr val="tx1"/>
                </a:solidFill>
                <a:effectLst/>
                <a:latin typeface="arial" panose="020B0604020202020204" pitchFamily="34" charset="0"/>
              </a:rPr>
              <a:t> It returns the </a:t>
            </a:r>
            <a:r>
              <a:rPr lang="en-US" sz="1400" b="1" i="0" dirty="0">
                <a:solidFill>
                  <a:schemeClr val="tx1"/>
                </a:solidFill>
                <a:effectLst/>
                <a:latin typeface="arial" panose="020B0604020202020204" pitchFamily="34" charset="0"/>
              </a:rPr>
              <a:t>size</a:t>
            </a:r>
            <a:r>
              <a:rPr lang="en-US" sz="1400" b="0" i="0" dirty="0">
                <a:solidFill>
                  <a:schemeClr val="tx1"/>
                </a:solidFill>
                <a:effectLst/>
                <a:latin typeface="arial" panose="020B0604020202020204" pitchFamily="34" charset="0"/>
              </a:rPr>
              <a:t> of a variable. It can be applied to any data type, float type, pointer type variables</a:t>
            </a:r>
            <a:r>
              <a:rPr lang="en-US" sz="1200" b="0" i="0" dirty="0">
                <a:solidFill>
                  <a:srgbClr val="202124"/>
                </a:solidFill>
                <a:effectLst/>
                <a:latin typeface="arial" panose="020B0604020202020204" pitchFamily="34" charset="0"/>
              </a:rPr>
              <a:t>.</a:t>
            </a:r>
            <a:endParaRPr lang="en-IN" sz="1200" dirty="0">
              <a:solidFill>
                <a:srgbClr val="FF0000"/>
              </a:solidFill>
            </a:endParaRPr>
          </a:p>
        </p:txBody>
      </p:sp>
      <p:sp>
        <p:nvSpPr>
          <p:cNvPr id="3" name="Subtitle 2">
            <a:extLst>
              <a:ext uri="{FF2B5EF4-FFF2-40B4-BE49-F238E27FC236}">
                <a16:creationId xmlns:a16="http://schemas.microsoft.com/office/drawing/2014/main" id="{4CE7A0A8-0800-4DD2-82C0-A0298E1F1E6D}"/>
              </a:ext>
            </a:extLst>
          </p:cNvPr>
          <p:cNvSpPr>
            <a:spLocks noGrp="1"/>
          </p:cNvSpPr>
          <p:nvPr>
            <p:ph type="subTitle"/>
          </p:nvPr>
        </p:nvSpPr>
        <p:spPr>
          <a:xfrm>
            <a:off x="457200" y="2420888"/>
            <a:ext cx="8229240" cy="3672408"/>
          </a:xfrm>
        </p:spPr>
        <p:txBody>
          <a:bodyPr/>
          <a:lstStyle/>
          <a:p>
            <a:r>
              <a:rPr lang="en-US" dirty="0"/>
              <a:t>//</a:t>
            </a:r>
            <a:r>
              <a:rPr lang="en-US" dirty="0" err="1"/>
              <a:t>sizeof</a:t>
            </a:r>
            <a:r>
              <a:rPr lang="en-US" dirty="0"/>
              <a:t>() function in c </a:t>
            </a:r>
            <a:r>
              <a:rPr lang="en-US" dirty="0" err="1"/>
              <a:t>langugue</a:t>
            </a:r>
            <a:endParaRPr lang="en-US" dirty="0"/>
          </a:p>
          <a:p>
            <a:r>
              <a:rPr lang="en-US" dirty="0"/>
              <a:t>#include &lt;</a:t>
            </a:r>
            <a:r>
              <a:rPr lang="en-US" dirty="0" err="1"/>
              <a:t>stdio.h</a:t>
            </a:r>
            <a:r>
              <a:rPr lang="en-US" dirty="0"/>
              <a:t>&gt;</a:t>
            </a:r>
          </a:p>
          <a:p>
            <a:r>
              <a:rPr lang="en-US" dirty="0"/>
              <a:t>Int main()</a:t>
            </a:r>
          </a:p>
          <a:p>
            <a:r>
              <a:rPr lang="en-US" dirty="0"/>
              <a:t>{</a:t>
            </a:r>
          </a:p>
          <a:p>
            <a:r>
              <a:rPr lang="en-US" dirty="0"/>
              <a:t> int a;</a:t>
            </a:r>
          </a:p>
          <a:p>
            <a:r>
              <a:rPr lang="en-US" dirty="0"/>
              <a:t>Char b;</a:t>
            </a:r>
          </a:p>
          <a:p>
            <a:r>
              <a:rPr lang="en-US" dirty="0"/>
              <a:t>Float c;</a:t>
            </a:r>
          </a:p>
          <a:p>
            <a:r>
              <a:rPr lang="en-US" dirty="0"/>
              <a:t>Double d;</a:t>
            </a:r>
          </a:p>
          <a:p>
            <a:r>
              <a:rPr lang="en-US" dirty="0"/>
              <a:t> </a:t>
            </a:r>
            <a:r>
              <a:rPr lang="en-US" dirty="0" err="1"/>
              <a:t>printf</a:t>
            </a:r>
            <a:r>
              <a:rPr lang="en-US" dirty="0"/>
              <a:t>(“storage size for int datatype is:%d\n’, </a:t>
            </a:r>
            <a:r>
              <a:rPr lang="en-US" dirty="0" err="1"/>
              <a:t>sizeof</a:t>
            </a:r>
            <a:r>
              <a:rPr lang="en-US" dirty="0"/>
              <a:t>(a));</a:t>
            </a:r>
          </a:p>
          <a:p>
            <a:r>
              <a:rPr lang="en-US" dirty="0" err="1"/>
              <a:t>printf</a:t>
            </a:r>
            <a:r>
              <a:rPr lang="en-US" dirty="0"/>
              <a:t>(“storage size for char datatype is:%d\n”, </a:t>
            </a:r>
            <a:r>
              <a:rPr lang="en-US" dirty="0" err="1"/>
              <a:t>sizeof</a:t>
            </a:r>
            <a:r>
              <a:rPr lang="en-US" dirty="0"/>
              <a:t>(b));</a:t>
            </a:r>
          </a:p>
          <a:p>
            <a:r>
              <a:rPr lang="en-US" dirty="0"/>
              <a:t> </a:t>
            </a:r>
            <a:r>
              <a:rPr lang="en-US" dirty="0" err="1"/>
              <a:t>printf</a:t>
            </a:r>
            <a:r>
              <a:rPr lang="en-US" dirty="0"/>
              <a:t>(“storage size for float datatype is:%d’\n”, </a:t>
            </a:r>
            <a:r>
              <a:rPr lang="en-US" dirty="0" err="1"/>
              <a:t>sizeof</a:t>
            </a:r>
            <a:r>
              <a:rPr lang="en-US" dirty="0"/>
              <a:t>(c));</a:t>
            </a:r>
          </a:p>
          <a:p>
            <a:r>
              <a:rPr lang="en-US" dirty="0"/>
              <a:t> </a:t>
            </a:r>
            <a:r>
              <a:rPr lang="en-US" dirty="0" err="1"/>
              <a:t>printf</a:t>
            </a:r>
            <a:r>
              <a:rPr lang="en-US" dirty="0"/>
              <a:t>(“storage size for double datatype is:%d\n”, </a:t>
            </a:r>
            <a:r>
              <a:rPr lang="en-US" dirty="0" err="1"/>
              <a:t>sizeof</a:t>
            </a:r>
            <a:r>
              <a:rPr lang="en-US" dirty="0"/>
              <a:t>(d));</a:t>
            </a:r>
          </a:p>
          <a:p>
            <a:r>
              <a:rPr lang="en-US" dirty="0"/>
              <a:t>}</a:t>
            </a:r>
          </a:p>
          <a:p>
            <a:r>
              <a:rPr lang="en-US" dirty="0"/>
              <a:t>Output:</a:t>
            </a:r>
          </a:p>
          <a:p>
            <a:r>
              <a:rPr lang="en-US" dirty="0"/>
              <a:t>A=2</a:t>
            </a:r>
          </a:p>
          <a:p>
            <a:r>
              <a:rPr lang="en-US" dirty="0"/>
              <a:t>B=1</a:t>
            </a:r>
          </a:p>
          <a:p>
            <a:r>
              <a:rPr lang="en-US" dirty="0"/>
              <a:t>c=4</a:t>
            </a:r>
          </a:p>
          <a:p>
            <a:r>
              <a:rPr lang="en-US" dirty="0"/>
              <a:t>D=10</a:t>
            </a:r>
          </a:p>
          <a:p>
            <a:endParaRPr lang="en-IN" dirty="0"/>
          </a:p>
        </p:txBody>
      </p:sp>
    </p:spTree>
    <p:extLst>
      <p:ext uri="{BB962C8B-B14F-4D97-AF65-F5344CB8AC3E}">
        <p14:creationId xmlns:p14="http://schemas.microsoft.com/office/powerpoint/2010/main" val="712950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r>
              <a:rPr lang="en-IN" sz="3600" dirty="0"/>
              <a:t>Data Types of C</a:t>
            </a:r>
            <a:endParaRPr lang="en-IN" sz="3600" dirty="0">
              <a:latin typeface="Times New Roman" pitchFamily="18" charset="0"/>
              <a:cs typeface="Times New Roman" pitchFamily="18" charset="0"/>
            </a:endParaRPr>
          </a:p>
        </p:txBody>
      </p:sp>
      <p:sp>
        <p:nvSpPr>
          <p:cNvPr id="6" name="TextBox 5"/>
          <p:cNvSpPr txBox="1"/>
          <p:nvPr/>
        </p:nvSpPr>
        <p:spPr>
          <a:xfrm>
            <a:off x="5364088" y="1196752"/>
            <a:ext cx="2952328" cy="369332"/>
          </a:xfrm>
          <a:prstGeom prst="rect">
            <a:avLst/>
          </a:prstGeom>
          <a:noFill/>
        </p:spPr>
        <p:txBody>
          <a:bodyPr wrap="square" rtlCol="0">
            <a:spAutoFit/>
          </a:bodyPr>
          <a:lstStyle/>
          <a:p>
            <a:endParaRPr lang="en-IN" dirty="0"/>
          </a:p>
        </p:txBody>
      </p:sp>
      <p:sp>
        <p:nvSpPr>
          <p:cNvPr id="8" name="Rectangle 7"/>
          <p:cNvSpPr/>
          <p:nvPr/>
        </p:nvSpPr>
        <p:spPr>
          <a:xfrm>
            <a:off x="3654569" y="3244334"/>
            <a:ext cx="184731" cy="369332"/>
          </a:xfrm>
          <a:prstGeom prst="rect">
            <a:avLst/>
          </a:prstGeom>
        </p:spPr>
        <p:txBody>
          <a:bodyPr wrap="none">
            <a:spAutoFit/>
          </a:bodyPr>
          <a:lstStyle/>
          <a:p>
            <a:endParaRPr lang="en-IN" dirty="0"/>
          </a:p>
        </p:txBody>
      </p:sp>
      <p:sp>
        <p:nvSpPr>
          <p:cNvPr id="13" name="TextBox 12"/>
          <p:cNvSpPr txBox="1"/>
          <p:nvPr/>
        </p:nvSpPr>
        <p:spPr>
          <a:xfrm>
            <a:off x="179512" y="908720"/>
            <a:ext cx="8964488" cy="369332"/>
          </a:xfrm>
          <a:prstGeom prst="rect">
            <a:avLst/>
          </a:prstGeom>
          <a:noFill/>
        </p:spPr>
        <p:txBody>
          <a:bodyPr wrap="square" rtlCol="0">
            <a:spAutoFit/>
          </a:bodyPr>
          <a:lstStyle/>
          <a:p>
            <a:endParaRPr lang="en-IN" dirty="0"/>
          </a:p>
        </p:txBody>
      </p:sp>
      <p:pic>
        <p:nvPicPr>
          <p:cNvPr id="9" name="Content Placeholder 4"/>
          <p:cNvPicPr>
            <a:picLocks noChangeAspect="1"/>
          </p:cNvPicPr>
          <p:nvPr/>
        </p:nvPicPr>
        <p:blipFill>
          <a:blip r:embed="rId2" cstate="print"/>
          <a:stretch>
            <a:fillRect/>
          </a:stretch>
        </p:blipFill>
        <p:spPr>
          <a:xfrm>
            <a:off x="0" y="908720"/>
            <a:ext cx="9144000" cy="5949280"/>
          </a:xfrm>
          <a:prstGeom prst="rect">
            <a:avLst/>
          </a:prstGeom>
          <a:ln>
            <a:solidFill>
              <a:srgbClr val="C00000"/>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2"/>
          <p:cNvSpPr/>
          <p:nvPr/>
        </p:nvSpPr>
        <p:spPr>
          <a:xfrm>
            <a:off x="8039160" y="6400800"/>
            <a:ext cx="183240" cy="365760"/>
          </a:xfrm>
          <a:prstGeom prst="rect">
            <a:avLst/>
          </a:prstGeom>
        </p:spPr>
        <p:txBody>
          <a:bodyPr/>
          <a:lstStyle/>
          <a:p>
            <a:endParaRPr lang="en-IN"/>
          </a:p>
        </p:txBody>
      </p:sp>
      <p:sp>
        <p:nvSpPr>
          <p:cNvPr id="143" name="CustomShape 3"/>
          <p:cNvSpPr/>
          <p:nvPr/>
        </p:nvSpPr>
        <p:spPr>
          <a:xfrm>
            <a:off x="0" y="0"/>
            <a:ext cx="9142920" cy="764704"/>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US" sz="4400" b="1" dirty="0">
                <a:solidFill>
                  <a:srgbClr val="000000"/>
                </a:solidFill>
                <a:latin typeface="Arial"/>
              </a:rPr>
              <a:t>Introduction to Computer</a:t>
            </a:r>
            <a:endParaRPr sz="4400" dirty="0"/>
          </a:p>
        </p:txBody>
      </p:sp>
      <p:sp>
        <p:nvSpPr>
          <p:cNvPr id="144" name="CustomShape 4"/>
          <p:cNvSpPr/>
          <p:nvPr/>
        </p:nvSpPr>
        <p:spPr>
          <a:xfrm>
            <a:off x="3124080" y="6356520"/>
            <a:ext cx="2894400" cy="363960"/>
          </a:xfrm>
          <a:prstGeom prst="rect">
            <a:avLst/>
          </a:prstGeom>
        </p:spPr>
        <p:txBody>
          <a:bodyPr lIns="90000" tIns="45000" rIns="90000" bIns="45000" anchor="ctr"/>
          <a:lstStyle/>
          <a:p>
            <a:pPr>
              <a:lnSpc>
                <a:spcPct val="100000"/>
              </a:lnSpc>
            </a:pPr>
            <a:fld id="{B632CC88-427B-4186-A875-9384504420F7}" type="slidenum">
              <a:rPr lang="en-US" sz="1200">
                <a:solidFill>
                  <a:srgbClr val="8B8B8B"/>
                </a:solidFill>
                <a:latin typeface="Calibri"/>
              </a:rPr>
              <a:pPr>
                <a:lnSpc>
                  <a:spcPct val="100000"/>
                </a:lnSpc>
              </a:pPr>
              <a:t>9</a:t>
            </a:fld>
            <a:endParaRPr/>
          </a:p>
        </p:txBody>
      </p:sp>
      <p:sp>
        <p:nvSpPr>
          <p:cNvPr id="145" name="CustomShape 5"/>
          <p:cNvSpPr/>
          <p:nvPr/>
        </p:nvSpPr>
        <p:spPr>
          <a:xfrm>
            <a:off x="323528" y="836712"/>
            <a:ext cx="8228520" cy="5775544"/>
          </a:xfrm>
          <a:prstGeom prst="rect">
            <a:avLst/>
          </a:prstGeom>
        </p:spPr>
        <p:txBody>
          <a:bodyPr lIns="90000" tIns="45000" rIns="90000" bIns="45000"/>
          <a:lstStyle/>
          <a:p>
            <a:pPr>
              <a:lnSpc>
                <a:spcPct val="150000"/>
              </a:lnSpc>
            </a:pPr>
            <a:endParaRPr sz="2800" dirty="0"/>
          </a:p>
        </p:txBody>
      </p:sp>
      <p:sp>
        <p:nvSpPr>
          <p:cNvPr id="9" name="Rectangle 8"/>
          <p:cNvSpPr/>
          <p:nvPr/>
        </p:nvSpPr>
        <p:spPr>
          <a:xfrm>
            <a:off x="179512" y="836712"/>
            <a:ext cx="8964488" cy="6124754"/>
          </a:xfrm>
          <a:prstGeom prst="rect">
            <a:avLst/>
          </a:prstGeom>
        </p:spPr>
        <p:txBody>
          <a:bodyPr wrap="square">
            <a:spAutoFit/>
          </a:bodyPr>
          <a:lstStyle/>
          <a:p>
            <a:pPr>
              <a:buFont typeface="Wingdings" pitchFamily="2" charset="2"/>
              <a:buChar char="Ø"/>
            </a:pPr>
            <a:r>
              <a:rPr lang="en-IN" sz="2800" dirty="0">
                <a:latin typeface="Times New Roman" pitchFamily="18" charset="0"/>
                <a:cs typeface="Times New Roman" pitchFamily="18" charset="0"/>
              </a:rPr>
              <a:t>The  term computer is derived from the Latin term “</a:t>
            </a:r>
            <a:r>
              <a:rPr lang="en-IN" sz="2800" dirty="0" err="1">
                <a:latin typeface="Times New Roman" pitchFamily="18" charset="0"/>
                <a:cs typeface="Times New Roman" pitchFamily="18" charset="0"/>
              </a:rPr>
              <a:t>computare</a:t>
            </a:r>
            <a:r>
              <a:rPr lang="en-IN" sz="2800" dirty="0">
                <a:latin typeface="Times New Roman" pitchFamily="18" charset="0"/>
                <a:cs typeface="Times New Roman" pitchFamily="18" charset="0"/>
              </a:rPr>
              <a:t>”, this means to calculate or programmable machine.</a:t>
            </a:r>
          </a:p>
          <a:p>
            <a:endParaRPr lang="en-IN" sz="2800" dirty="0">
              <a:latin typeface="Times New Roman" pitchFamily="18" charset="0"/>
              <a:cs typeface="Times New Roman" pitchFamily="18" charset="0"/>
            </a:endParaRPr>
          </a:p>
          <a:p>
            <a:pPr>
              <a:buFont typeface="Wingdings" pitchFamily="2" charset="2"/>
              <a:buChar char="Ø"/>
            </a:pPr>
            <a:r>
              <a:rPr lang="en-IN" sz="2800" dirty="0">
                <a:latin typeface="Times New Roman" pitchFamily="18" charset="0"/>
                <a:cs typeface="Times New Roman" pitchFamily="18" charset="0"/>
              </a:rPr>
              <a:t> Computer cannot do anything without a Program. </a:t>
            </a:r>
          </a:p>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It performs the following three operations in sequence.</a:t>
            </a:r>
            <a:endParaRPr lang="en-IN"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 </a:t>
            </a:r>
            <a:endParaRPr lang="en-IN" sz="2800" dirty="0">
              <a:latin typeface="Times New Roman" pitchFamily="18" charset="0"/>
              <a:cs typeface="Times New Roman" pitchFamily="18" charset="0"/>
            </a:endParaRPr>
          </a:p>
          <a:p>
            <a:pPr lvl="0">
              <a:buFont typeface="Wingdings" pitchFamily="2" charset="2"/>
              <a:buChar char="Ø"/>
            </a:pPr>
            <a:r>
              <a:rPr lang="en-US" sz="2800" dirty="0">
                <a:latin typeface="Times New Roman" pitchFamily="18" charset="0"/>
                <a:cs typeface="Times New Roman" pitchFamily="18" charset="0"/>
              </a:rPr>
              <a:t>It receives data &amp; instructions from the input device.</a:t>
            </a:r>
          </a:p>
          <a:p>
            <a:pPr lvl="0">
              <a:buFont typeface="Wingdings" pitchFamily="2" charset="2"/>
              <a:buChar char="Ø"/>
            </a:pPr>
            <a:r>
              <a:rPr lang="en-US" sz="2800" dirty="0">
                <a:latin typeface="Times New Roman" pitchFamily="18" charset="0"/>
                <a:cs typeface="Times New Roman" pitchFamily="18" charset="0"/>
              </a:rPr>
              <a:t>Processes the data as per instructions.</a:t>
            </a:r>
          </a:p>
          <a:p>
            <a:pPr lvl="0">
              <a:buFont typeface="Wingdings" pitchFamily="2" charset="2"/>
              <a:buChar char="Ø"/>
            </a:pPr>
            <a:r>
              <a:rPr lang="en-IN" sz="2800" dirty="0">
                <a:latin typeface="Times New Roman" pitchFamily="18" charset="0"/>
                <a:cs typeface="Times New Roman" pitchFamily="18" charset="0"/>
              </a:rPr>
              <a:t>Provides the result (output) in a desired form.</a:t>
            </a:r>
          </a:p>
          <a:p>
            <a:endParaRPr lang="en-IN" sz="2800"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80880" y="1447920"/>
            <a:ext cx="1904040" cy="455400"/>
          </a:xfrm>
          <a:prstGeom prst="rect">
            <a:avLst/>
          </a:prstGeom>
        </p:spPr>
        <p:txBody>
          <a:bodyPr lIns="90000" tIns="45000" rIns="90000" bIns="45000"/>
          <a:lstStyle/>
          <a:p>
            <a:pPr>
              <a:lnSpc>
                <a:spcPct val="100000"/>
              </a:lnSpc>
            </a:pPr>
            <a:r>
              <a:rPr lang="en-US" sz="2400" b="1">
                <a:solidFill>
                  <a:srgbClr val="000000"/>
                </a:solidFill>
                <a:latin typeface="Lucida Sans"/>
              </a:rPr>
              <a:t> </a:t>
            </a:r>
            <a:endParaRPr/>
          </a:p>
        </p:txBody>
      </p:sp>
      <p:sp>
        <p:nvSpPr>
          <p:cNvPr id="157" name="CustomShape 2"/>
          <p:cNvSpPr/>
          <p:nvPr/>
        </p:nvSpPr>
        <p:spPr>
          <a:xfrm>
            <a:off x="8039160" y="6400800"/>
            <a:ext cx="183240" cy="365760"/>
          </a:xfrm>
          <a:prstGeom prst="rect">
            <a:avLst/>
          </a:prstGeom>
        </p:spPr>
        <p:txBody>
          <a:bodyPr/>
          <a:lstStyle/>
          <a:p>
            <a:endParaRPr lang="en-IN"/>
          </a:p>
        </p:txBody>
      </p:sp>
      <p:sp>
        <p:nvSpPr>
          <p:cNvPr id="158"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4000" b="1" dirty="0"/>
              <a:t>Sample C Program</a:t>
            </a:r>
            <a:endParaRPr dirty="0"/>
          </a:p>
        </p:txBody>
      </p:sp>
      <p:sp>
        <p:nvSpPr>
          <p:cNvPr id="159" name="CustomShape 4"/>
          <p:cNvSpPr/>
          <p:nvPr/>
        </p:nvSpPr>
        <p:spPr>
          <a:xfrm>
            <a:off x="3124080" y="6356520"/>
            <a:ext cx="2894400" cy="363960"/>
          </a:xfrm>
          <a:prstGeom prst="rect">
            <a:avLst/>
          </a:prstGeom>
        </p:spPr>
        <p:txBody>
          <a:bodyPr lIns="90000" tIns="45000" rIns="90000" bIns="45000" anchor="ctr"/>
          <a:lstStyle/>
          <a:p>
            <a:pPr>
              <a:lnSpc>
                <a:spcPct val="100000"/>
              </a:lnSpc>
            </a:pPr>
            <a:fld id="{E47F0806-09D7-47B1-A5B5-6918E45283B7}" type="slidenum">
              <a:rPr lang="en-US" sz="1200">
                <a:solidFill>
                  <a:srgbClr val="8B8B8B"/>
                </a:solidFill>
                <a:latin typeface="Calibri"/>
              </a:rPr>
              <a:pPr>
                <a:lnSpc>
                  <a:spcPct val="100000"/>
                </a:lnSpc>
              </a:pPr>
              <a:t>90</a:t>
            </a:fld>
            <a:endParaRPr/>
          </a:p>
        </p:txBody>
      </p:sp>
      <p:sp>
        <p:nvSpPr>
          <p:cNvPr id="160" name="CustomShape 5"/>
          <p:cNvSpPr/>
          <p:nvPr/>
        </p:nvSpPr>
        <p:spPr>
          <a:xfrm>
            <a:off x="0" y="908720"/>
            <a:ext cx="8533080" cy="4300840"/>
          </a:xfrm>
          <a:prstGeom prst="rect">
            <a:avLst/>
          </a:prstGeom>
        </p:spPr>
        <p:txBody>
          <a:bodyPr lIns="90000" tIns="45000" rIns="90000" bIns="45000"/>
          <a:lstStyle/>
          <a:p>
            <a:r>
              <a:rPr lang="en-US" sz="2400" dirty="0"/>
              <a:t> </a:t>
            </a:r>
            <a:endParaRPr lang="en-IN" sz="2400" dirty="0"/>
          </a:p>
          <a:p>
            <a:pPr algn="just">
              <a:lnSpc>
                <a:spcPct val="150000"/>
              </a:lnSpc>
            </a:pPr>
            <a:endParaRPr dirty="0"/>
          </a:p>
          <a:p>
            <a:pPr algn="just">
              <a:lnSpc>
                <a:spcPct val="150000"/>
              </a:lnSpc>
            </a:pPr>
            <a:endParaRPr dirty="0"/>
          </a:p>
        </p:txBody>
      </p:sp>
      <p:pic>
        <p:nvPicPr>
          <p:cNvPr id="1027" name="Picture 3"/>
          <p:cNvPicPr>
            <a:picLocks noChangeAspect="1" noChangeArrowheads="1"/>
          </p:cNvPicPr>
          <p:nvPr/>
        </p:nvPicPr>
        <p:blipFill>
          <a:blip r:embed="rId2" cstate="print"/>
          <a:srcRect/>
          <a:stretch>
            <a:fillRect/>
          </a:stretch>
        </p:blipFill>
        <p:spPr bwMode="auto">
          <a:xfrm>
            <a:off x="467544" y="1268760"/>
            <a:ext cx="7858125" cy="5381625"/>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80880" y="1447920"/>
            <a:ext cx="1904040" cy="455400"/>
          </a:xfrm>
          <a:prstGeom prst="rect">
            <a:avLst/>
          </a:prstGeom>
        </p:spPr>
        <p:txBody>
          <a:bodyPr lIns="90000" tIns="45000" rIns="90000" bIns="45000"/>
          <a:lstStyle/>
          <a:p>
            <a:pPr>
              <a:lnSpc>
                <a:spcPct val="100000"/>
              </a:lnSpc>
            </a:pPr>
            <a:r>
              <a:rPr lang="en-US" sz="2400" b="1">
                <a:solidFill>
                  <a:srgbClr val="000000"/>
                </a:solidFill>
                <a:latin typeface="Lucida Sans"/>
              </a:rPr>
              <a:t> </a:t>
            </a:r>
            <a:endParaRPr/>
          </a:p>
        </p:txBody>
      </p:sp>
      <p:sp>
        <p:nvSpPr>
          <p:cNvPr id="157" name="CustomShape 2"/>
          <p:cNvSpPr/>
          <p:nvPr/>
        </p:nvSpPr>
        <p:spPr>
          <a:xfrm>
            <a:off x="8039160" y="6400800"/>
            <a:ext cx="183240" cy="365760"/>
          </a:xfrm>
          <a:prstGeom prst="rect">
            <a:avLst/>
          </a:prstGeom>
        </p:spPr>
        <p:txBody>
          <a:bodyPr/>
          <a:lstStyle/>
          <a:p>
            <a:endParaRPr lang="en-IN"/>
          </a:p>
        </p:txBody>
      </p:sp>
      <p:sp>
        <p:nvSpPr>
          <p:cNvPr id="158"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4000" b="1" dirty="0"/>
              <a:t>Sample C Program</a:t>
            </a:r>
            <a:endParaRPr dirty="0"/>
          </a:p>
        </p:txBody>
      </p:sp>
      <p:sp>
        <p:nvSpPr>
          <p:cNvPr id="159" name="CustomShape 4"/>
          <p:cNvSpPr/>
          <p:nvPr/>
        </p:nvSpPr>
        <p:spPr>
          <a:xfrm>
            <a:off x="3124080" y="6356520"/>
            <a:ext cx="2894400" cy="363960"/>
          </a:xfrm>
          <a:prstGeom prst="rect">
            <a:avLst/>
          </a:prstGeom>
        </p:spPr>
        <p:txBody>
          <a:bodyPr lIns="90000" tIns="45000" rIns="90000" bIns="45000" anchor="ctr"/>
          <a:lstStyle/>
          <a:p>
            <a:pPr>
              <a:lnSpc>
                <a:spcPct val="100000"/>
              </a:lnSpc>
            </a:pPr>
            <a:fld id="{E47F0806-09D7-47B1-A5B5-6918E45283B7}" type="slidenum">
              <a:rPr lang="en-US" sz="1200">
                <a:solidFill>
                  <a:srgbClr val="8B8B8B"/>
                </a:solidFill>
                <a:latin typeface="Calibri"/>
              </a:rPr>
              <a:pPr>
                <a:lnSpc>
                  <a:spcPct val="100000"/>
                </a:lnSpc>
              </a:pPr>
              <a:t>91</a:t>
            </a:fld>
            <a:endParaRPr/>
          </a:p>
        </p:txBody>
      </p:sp>
      <p:sp>
        <p:nvSpPr>
          <p:cNvPr id="160" name="CustomShape 5"/>
          <p:cNvSpPr/>
          <p:nvPr/>
        </p:nvSpPr>
        <p:spPr>
          <a:xfrm>
            <a:off x="0" y="908720"/>
            <a:ext cx="8533080" cy="4300840"/>
          </a:xfrm>
          <a:prstGeom prst="rect">
            <a:avLst/>
          </a:prstGeom>
        </p:spPr>
        <p:txBody>
          <a:bodyPr lIns="90000" tIns="45000" rIns="90000" bIns="45000"/>
          <a:lstStyle/>
          <a:p>
            <a:r>
              <a:rPr lang="en-US" sz="2400" dirty="0"/>
              <a:t> </a:t>
            </a:r>
            <a:endParaRPr lang="en-IN" sz="2400" dirty="0"/>
          </a:p>
          <a:p>
            <a:pPr algn="just">
              <a:lnSpc>
                <a:spcPct val="150000"/>
              </a:lnSpc>
            </a:pPr>
            <a:endParaRPr dirty="0"/>
          </a:p>
          <a:p>
            <a:pPr algn="just">
              <a:lnSpc>
                <a:spcPct val="150000"/>
              </a:lnSpc>
            </a:pPr>
            <a:endParaRPr dirty="0"/>
          </a:p>
        </p:txBody>
      </p:sp>
      <p:sp>
        <p:nvSpPr>
          <p:cNvPr id="7" name="Rectangle 6"/>
          <p:cNvSpPr/>
          <p:nvPr/>
        </p:nvSpPr>
        <p:spPr>
          <a:xfrm>
            <a:off x="0" y="908720"/>
            <a:ext cx="8172400" cy="5016758"/>
          </a:xfrm>
          <a:prstGeom prst="rect">
            <a:avLst/>
          </a:prstGeom>
        </p:spPr>
        <p:txBody>
          <a:bodyPr wrap="square">
            <a:spAutoFit/>
          </a:bodyPr>
          <a:lstStyle/>
          <a:p>
            <a:r>
              <a:rPr lang="en-IN" sz="3200" dirty="0">
                <a:latin typeface="Times New Roman" pitchFamily="18" charset="0"/>
                <a:cs typeface="Times New Roman" pitchFamily="18" charset="0"/>
              </a:rPr>
              <a:t>//C Sample Programs</a:t>
            </a:r>
          </a:p>
          <a:p>
            <a:endParaRPr lang="en-IN" sz="3200" dirty="0">
              <a:latin typeface="Times New Roman" pitchFamily="18" charset="0"/>
              <a:cs typeface="Times New Roman" pitchFamily="18" charset="0"/>
            </a:endParaRPr>
          </a:p>
          <a:p>
            <a:r>
              <a:rPr lang="en-IN" sz="3200" dirty="0">
                <a:latin typeface="Times New Roman" pitchFamily="18" charset="0"/>
                <a:cs typeface="Times New Roman" pitchFamily="18" charset="0"/>
              </a:rPr>
              <a:t>#include &lt;</a:t>
            </a:r>
            <a:r>
              <a:rPr lang="en-IN" sz="3200" dirty="0" err="1">
                <a:latin typeface="Times New Roman" pitchFamily="18" charset="0"/>
                <a:cs typeface="Times New Roman" pitchFamily="18" charset="0"/>
              </a:rPr>
              <a:t>stdio.h</a:t>
            </a:r>
            <a:r>
              <a:rPr lang="en-IN" sz="3200" dirty="0">
                <a:latin typeface="Times New Roman" pitchFamily="18" charset="0"/>
                <a:cs typeface="Times New Roman" pitchFamily="18" charset="0"/>
              </a:rPr>
              <a:t>&gt;</a:t>
            </a:r>
          </a:p>
          <a:p>
            <a:r>
              <a:rPr lang="en-IN" sz="3200" dirty="0" err="1">
                <a:latin typeface="Times New Roman" pitchFamily="18" charset="0"/>
                <a:cs typeface="Times New Roman" pitchFamily="18" charset="0"/>
              </a:rPr>
              <a:t>int</a:t>
            </a:r>
            <a:r>
              <a:rPr lang="en-IN" sz="3200" dirty="0">
                <a:latin typeface="Times New Roman" pitchFamily="18" charset="0"/>
                <a:cs typeface="Times New Roman" pitchFamily="18" charset="0"/>
              </a:rPr>
              <a:t> main()</a:t>
            </a:r>
          </a:p>
          <a:p>
            <a:r>
              <a:rPr lang="en-IN" sz="3200" dirty="0">
                <a:latin typeface="Times New Roman" pitchFamily="18" charset="0"/>
                <a:cs typeface="Times New Roman" pitchFamily="18" charset="0"/>
              </a:rPr>
              <a:t>{</a:t>
            </a:r>
          </a:p>
          <a:p>
            <a:r>
              <a:rPr lang="en-IN" sz="3200" dirty="0" err="1">
                <a:latin typeface="Times New Roman" pitchFamily="18" charset="0"/>
                <a:cs typeface="Times New Roman" pitchFamily="18" charset="0"/>
              </a:rPr>
              <a:t>printf</a:t>
            </a:r>
            <a:r>
              <a:rPr lang="en-IN" sz="3200" dirty="0">
                <a:latin typeface="Times New Roman" pitchFamily="18" charset="0"/>
                <a:cs typeface="Times New Roman" pitchFamily="18" charset="0"/>
              </a:rPr>
              <a:t>("Hello World\n");</a:t>
            </a:r>
          </a:p>
          <a:p>
            <a:r>
              <a:rPr lang="en-IN" sz="3200" dirty="0">
                <a:latin typeface="Times New Roman" pitchFamily="18" charset="0"/>
                <a:cs typeface="Times New Roman" pitchFamily="18" charset="0"/>
              </a:rPr>
              <a:t>return 0;</a:t>
            </a:r>
          </a:p>
          <a:p>
            <a:r>
              <a:rPr lang="en-IN" sz="3200" dirty="0">
                <a:latin typeface="Times New Roman" pitchFamily="18" charset="0"/>
                <a:cs typeface="Times New Roman" pitchFamily="18" charset="0"/>
              </a:rPr>
              <a:t>}</a:t>
            </a:r>
          </a:p>
          <a:p>
            <a:endParaRPr lang="en-US" sz="3200" dirty="0">
              <a:latin typeface="Times New Roman" pitchFamily="18" charset="0"/>
              <a:cs typeface="Times New Roman" pitchFamily="18" charset="0"/>
            </a:endParaRPr>
          </a:p>
          <a:p>
            <a:r>
              <a:rPr lang="en-US" sz="3200" dirty="0">
                <a:latin typeface="Times New Roman" pitchFamily="18" charset="0"/>
                <a:cs typeface="Times New Roman" pitchFamily="18" charset="0"/>
              </a:rPr>
              <a:t>Output: Hello World</a:t>
            </a:r>
            <a:endParaRPr lang="en-IN" sz="3200" dirty="0">
              <a:latin typeface="Times New Roman" pitchFamily="18" charset="0"/>
              <a:cs typeface="Times New Roman"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80880" y="1447920"/>
            <a:ext cx="1904040" cy="455400"/>
          </a:xfrm>
          <a:prstGeom prst="rect">
            <a:avLst/>
          </a:prstGeom>
        </p:spPr>
        <p:txBody>
          <a:bodyPr lIns="90000" tIns="45000" rIns="90000" bIns="45000"/>
          <a:lstStyle/>
          <a:p>
            <a:pPr>
              <a:lnSpc>
                <a:spcPct val="100000"/>
              </a:lnSpc>
            </a:pPr>
            <a:r>
              <a:rPr lang="en-US" sz="2400" b="1">
                <a:solidFill>
                  <a:srgbClr val="000000"/>
                </a:solidFill>
                <a:latin typeface="Lucida Sans"/>
              </a:rPr>
              <a:t> </a:t>
            </a:r>
            <a:endParaRPr/>
          </a:p>
        </p:txBody>
      </p:sp>
      <p:sp>
        <p:nvSpPr>
          <p:cNvPr id="157" name="CustomShape 2"/>
          <p:cNvSpPr/>
          <p:nvPr/>
        </p:nvSpPr>
        <p:spPr>
          <a:xfrm>
            <a:off x="8039160" y="6400800"/>
            <a:ext cx="183240" cy="365760"/>
          </a:xfrm>
          <a:prstGeom prst="rect">
            <a:avLst/>
          </a:prstGeom>
        </p:spPr>
        <p:txBody>
          <a:bodyPr/>
          <a:lstStyle/>
          <a:p>
            <a:endParaRPr lang="en-IN"/>
          </a:p>
        </p:txBody>
      </p:sp>
      <p:sp>
        <p:nvSpPr>
          <p:cNvPr id="158"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4000" b="1" dirty="0"/>
              <a:t>The C Character Set</a:t>
            </a:r>
            <a:endParaRPr dirty="0"/>
          </a:p>
        </p:txBody>
      </p:sp>
      <p:sp>
        <p:nvSpPr>
          <p:cNvPr id="159" name="CustomShape 4"/>
          <p:cNvSpPr/>
          <p:nvPr/>
        </p:nvSpPr>
        <p:spPr>
          <a:xfrm>
            <a:off x="3124080" y="6356520"/>
            <a:ext cx="2894400" cy="363960"/>
          </a:xfrm>
          <a:prstGeom prst="rect">
            <a:avLst/>
          </a:prstGeom>
        </p:spPr>
        <p:txBody>
          <a:bodyPr lIns="90000" tIns="45000" rIns="90000" bIns="45000" anchor="ctr"/>
          <a:lstStyle/>
          <a:p>
            <a:pPr>
              <a:lnSpc>
                <a:spcPct val="100000"/>
              </a:lnSpc>
            </a:pPr>
            <a:fld id="{E47F0806-09D7-47B1-A5B5-6918E45283B7}" type="slidenum">
              <a:rPr lang="en-US" sz="1200">
                <a:solidFill>
                  <a:srgbClr val="8B8B8B"/>
                </a:solidFill>
                <a:latin typeface="Calibri"/>
              </a:rPr>
              <a:pPr>
                <a:lnSpc>
                  <a:spcPct val="100000"/>
                </a:lnSpc>
              </a:pPr>
              <a:t>92</a:t>
            </a:fld>
            <a:endParaRPr/>
          </a:p>
        </p:txBody>
      </p:sp>
      <p:sp>
        <p:nvSpPr>
          <p:cNvPr id="160" name="CustomShape 5"/>
          <p:cNvSpPr/>
          <p:nvPr/>
        </p:nvSpPr>
        <p:spPr>
          <a:xfrm>
            <a:off x="0" y="908720"/>
            <a:ext cx="8533080" cy="5328592"/>
          </a:xfrm>
          <a:prstGeom prst="rect">
            <a:avLst/>
          </a:prstGeom>
        </p:spPr>
        <p:txBody>
          <a:bodyPr lIns="90000" tIns="45000" rIns="90000" bIns="45000"/>
          <a:lstStyle/>
          <a:p>
            <a:r>
              <a:rPr lang="en-US" sz="2400" dirty="0"/>
              <a:t>There are two sets of characters in “C” language</a:t>
            </a:r>
            <a:endParaRPr lang="en-IN" sz="2400" dirty="0"/>
          </a:p>
          <a:p>
            <a:pPr lvl="0">
              <a:buFont typeface="Wingdings" pitchFamily="2" charset="2"/>
              <a:buChar char="Ø"/>
            </a:pPr>
            <a:r>
              <a:rPr lang="en-US" sz="2400" dirty="0"/>
              <a:t>Source characters.</a:t>
            </a:r>
          </a:p>
          <a:p>
            <a:pPr lvl="0">
              <a:buFont typeface="Wingdings" pitchFamily="2" charset="2"/>
              <a:buChar char="Ø"/>
            </a:pPr>
            <a:r>
              <a:rPr lang="en-US" sz="2400" dirty="0"/>
              <a:t> Execution characters</a:t>
            </a:r>
            <a:endParaRPr lang="en-IN" sz="2400" dirty="0"/>
          </a:p>
          <a:p>
            <a:r>
              <a:rPr lang="en-US" sz="2400" dirty="0"/>
              <a:t> </a:t>
            </a:r>
            <a:endParaRPr lang="en-IN" sz="2400" dirty="0"/>
          </a:p>
          <a:p>
            <a:pPr lvl="0"/>
            <a:r>
              <a:rPr lang="en-IN" sz="2400" dirty="0"/>
              <a:t>Source Characters</a:t>
            </a:r>
            <a:endParaRPr lang="en-IN" sz="2400" b="1" dirty="0"/>
          </a:p>
          <a:p>
            <a:r>
              <a:rPr lang="en-US" sz="2400" dirty="0"/>
              <a:t> </a:t>
            </a:r>
            <a:endParaRPr lang="en-IN" sz="2400" dirty="0"/>
          </a:p>
          <a:p>
            <a:r>
              <a:rPr lang="en-US" sz="2400" dirty="0"/>
              <a:t>These are characters that are used to create source text file. Source characters include</a:t>
            </a:r>
          </a:p>
          <a:p>
            <a:endParaRPr lang="en-IN" sz="2400" dirty="0"/>
          </a:p>
          <a:p>
            <a:r>
              <a:rPr lang="en-US" sz="2400" dirty="0"/>
              <a:t> </a:t>
            </a:r>
            <a:endParaRPr lang="en-IN" sz="2400" dirty="0"/>
          </a:p>
          <a:p>
            <a:pPr algn="just">
              <a:lnSpc>
                <a:spcPct val="150000"/>
              </a:lnSpc>
            </a:pPr>
            <a:endParaRPr sz="2400" dirty="0"/>
          </a:p>
          <a:p>
            <a:pPr algn="just">
              <a:lnSpc>
                <a:spcPct val="150000"/>
              </a:lnSpc>
            </a:pPr>
            <a:endParaRPr sz="2400" dirty="0"/>
          </a:p>
        </p:txBody>
      </p:sp>
      <p:pic>
        <p:nvPicPr>
          <p:cNvPr id="194561" name="Picture 1"/>
          <p:cNvPicPr>
            <a:picLocks noChangeAspect="1" noChangeArrowheads="1"/>
          </p:cNvPicPr>
          <p:nvPr/>
        </p:nvPicPr>
        <p:blipFill>
          <a:blip r:embed="rId2" cstate="print"/>
          <a:srcRect/>
          <a:stretch>
            <a:fillRect/>
          </a:stretch>
        </p:blipFill>
        <p:spPr bwMode="auto">
          <a:xfrm>
            <a:off x="539552" y="3984158"/>
            <a:ext cx="7344816" cy="2685202"/>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80880" y="1447920"/>
            <a:ext cx="1904040" cy="455400"/>
          </a:xfrm>
          <a:prstGeom prst="rect">
            <a:avLst/>
          </a:prstGeom>
        </p:spPr>
        <p:txBody>
          <a:bodyPr lIns="90000" tIns="45000" rIns="90000" bIns="45000"/>
          <a:lstStyle/>
          <a:p>
            <a:pPr>
              <a:lnSpc>
                <a:spcPct val="100000"/>
              </a:lnSpc>
            </a:pPr>
            <a:r>
              <a:rPr lang="en-US" sz="2400" b="1">
                <a:solidFill>
                  <a:srgbClr val="000000"/>
                </a:solidFill>
                <a:latin typeface="Lucida Sans"/>
              </a:rPr>
              <a:t> </a:t>
            </a:r>
            <a:endParaRPr/>
          </a:p>
        </p:txBody>
      </p:sp>
      <p:sp>
        <p:nvSpPr>
          <p:cNvPr id="157" name="CustomShape 2"/>
          <p:cNvSpPr/>
          <p:nvPr/>
        </p:nvSpPr>
        <p:spPr>
          <a:xfrm>
            <a:off x="8039160" y="6400800"/>
            <a:ext cx="183240" cy="365760"/>
          </a:xfrm>
          <a:prstGeom prst="rect">
            <a:avLst/>
          </a:prstGeom>
        </p:spPr>
        <p:txBody>
          <a:bodyPr/>
          <a:lstStyle/>
          <a:p>
            <a:endParaRPr lang="en-IN"/>
          </a:p>
        </p:txBody>
      </p:sp>
      <p:sp>
        <p:nvSpPr>
          <p:cNvPr id="158"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4000" b="1" dirty="0"/>
              <a:t>The C Character Set</a:t>
            </a:r>
            <a:endParaRPr dirty="0"/>
          </a:p>
        </p:txBody>
      </p:sp>
      <p:sp>
        <p:nvSpPr>
          <p:cNvPr id="159" name="CustomShape 4"/>
          <p:cNvSpPr/>
          <p:nvPr/>
        </p:nvSpPr>
        <p:spPr>
          <a:xfrm>
            <a:off x="3124080" y="6356520"/>
            <a:ext cx="2894400" cy="363960"/>
          </a:xfrm>
          <a:prstGeom prst="rect">
            <a:avLst/>
          </a:prstGeom>
        </p:spPr>
        <p:txBody>
          <a:bodyPr lIns="90000" tIns="45000" rIns="90000" bIns="45000" anchor="ctr"/>
          <a:lstStyle/>
          <a:p>
            <a:pPr>
              <a:lnSpc>
                <a:spcPct val="100000"/>
              </a:lnSpc>
            </a:pPr>
            <a:fld id="{E47F0806-09D7-47B1-A5B5-6918E45283B7}" type="slidenum">
              <a:rPr lang="en-US" sz="1200">
                <a:solidFill>
                  <a:srgbClr val="8B8B8B"/>
                </a:solidFill>
                <a:latin typeface="Calibri"/>
              </a:rPr>
              <a:pPr>
                <a:lnSpc>
                  <a:spcPct val="100000"/>
                </a:lnSpc>
              </a:pPr>
              <a:t>93</a:t>
            </a:fld>
            <a:endParaRPr/>
          </a:p>
        </p:txBody>
      </p:sp>
      <p:sp>
        <p:nvSpPr>
          <p:cNvPr id="160" name="CustomShape 5"/>
          <p:cNvSpPr/>
          <p:nvPr/>
        </p:nvSpPr>
        <p:spPr>
          <a:xfrm>
            <a:off x="0" y="908720"/>
            <a:ext cx="8533080" cy="576064"/>
          </a:xfrm>
          <a:prstGeom prst="rect">
            <a:avLst/>
          </a:prstGeom>
        </p:spPr>
        <p:txBody>
          <a:bodyPr lIns="90000" tIns="45000" rIns="90000" bIns="45000"/>
          <a:lstStyle/>
          <a:p>
            <a:pPr lvl="0"/>
            <a:r>
              <a:rPr lang="en-IN" sz="2400" dirty="0"/>
              <a:t>Execution Characters</a:t>
            </a:r>
            <a:endParaRPr lang="en-IN" sz="2400" b="1" dirty="0"/>
          </a:p>
          <a:p>
            <a:r>
              <a:rPr lang="en-US" sz="2400" dirty="0"/>
              <a:t> </a:t>
            </a:r>
            <a:endParaRPr lang="en-IN" sz="2400" dirty="0"/>
          </a:p>
          <a:p>
            <a:pPr algn="just">
              <a:lnSpc>
                <a:spcPct val="150000"/>
              </a:lnSpc>
            </a:pPr>
            <a:endParaRPr dirty="0"/>
          </a:p>
          <a:p>
            <a:pPr algn="just">
              <a:lnSpc>
                <a:spcPct val="150000"/>
              </a:lnSpc>
            </a:pPr>
            <a:endParaRPr dirty="0"/>
          </a:p>
        </p:txBody>
      </p:sp>
      <p:graphicFrame>
        <p:nvGraphicFramePr>
          <p:cNvPr id="7" name="Table 6"/>
          <p:cNvGraphicFramePr>
            <a:graphicFrameLocks noGrp="1"/>
          </p:cNvGraphicFramePr>
          <p:nvPr/>
        </p:nvGraphicFramePr>
        <p:xfrm>
          <a:off x="395535" y="1484784"/>
          <a:ext cx="8136904" cy="5040562"/>
        </p:xfrm>
        <a:graphic>
          <a:graphicData uri="http://schemas.openxmlformats.org/drawingml/2006/table">
            <a:tbl>
              <a:tblPr/>
              <a:tblGrid>
                <a:gridCol w="1308155">
                  <a:extLst>
                    <a:ext uri="{9D8B030D-6E8A-4147-A177-3AD203B41FA5}">
                      <a16:colId xmlns:a16="http://schemas.microsoft.com/office/drawing/2014/main" val="20000"/>
                    </a:ext>
                  </a:extLst>
                </a:gridCol>
                <a:gridCol w="1718770">
                  <a:extLst>
                    <a:ext uri="{9D8B030D-6E8A-4147-A177-3AD203B41FA5}">
                      <a16:colId xmlns:a16="http://schemas.microsoft.com/office/drawing/2014/main" val="20001"/>
                    </a:ext>
                  </a:extLst>
                </a:gridCol>
                <a:gridCol w="5109979">
                  <a:extLst>
                    <a:ext uri="{9D8B030D-6E8A-4147-A177-3AD203B41FA5}">
                      <a16:colId xmlns:a16="http://schemas.microsoft.com/office/drawing/2014/main" val="20002"/>
                    </a:ext>
                  </a:extLst>
                </a:gridCol>
              </a:tblGrid>
              <a:tr h="840093">
                <a:tc>
                  <a:txBody>
                    <a:bodyPr/>
                    <a:lstStyle/>
                    <a:p>
                      <a:pPr marL="164465" marR="146685" indent="63500">
                        <a:lnSpc>
                          <a:spcPct val="115000"/>
                        </a:lnSpc>
                        <a:spcAft>
                          <a:spcPts val="0"/>
                        </a:spcAft>
                      </a:pPr>
                      <a:r>
                        <a:rPr lang="en-US" sz="2000" dirty="0">
                          <a:solidFill>
                            <a:srgbClr val="000000"/>
                          </a:solidFill>
                          <a:latin typeface="Times New Roman" pitchFamily="18" charset="0"/>
                          <a:cs typeface="Times New Roman" pitchFamily="18" charset="0"/>
                        </a:rPr>
                        <a:t>Escape sequence</a:t>
                      </a:r>
                      <a:endParaRPr lang="en-IN" sz="20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0515">
                        <a:lnSpc>
                          <a:spcPct val="115000"/>
                        </a:lnSpc>
                      </a:pPr>
                      <a:r>
                        <a:rPr lang="en-US" sz="2000">
                          <a:solidFill>
                            <a:srgbClr val="000000"/>
                          </a:solidFill>
                          <a:latin typeface="Times New Roman" pitchFamily="18" charset="0"/>
                          <a:cs typeface="Times New Roman" pitchFamily="18" charset="0"/>
                        </a:rPr>
                        <a:t>Meaning</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64005" marR="1560195" algn="ctr">
                        <a:lnSpc>
                          <a:spcPct val="115000"/>
                        </a:lnSpc>
                        <a:spcAft>
                          <a:spcPts val="0"/>
                        </a:spcAft>
                      </a:pPr>
                      <a:r>
                        <a:rPr lang="en-US" sz="2000">
                          <a:solidFill>
                            <a:srgbClr val="000000"/>
                          </a:solidFill>
                          <a:latin typeface="Times New Roman" pitchFamily="18" charset="0"/>
                          <a:cs typeface="Times New Roman" pitchFamily="18" charset="0"/>
                        </a:rPr>
                        <a:t>Result</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60140">
                <a:tc>
                  <a:txBody>
                    <a:bodyPr/>
                    <a:lstStyle/>
                    <a:p>
                      <a:pPr marL="379730" marR="374650" algn="ctr">
                        <a:lnSpc>
                          <a:spcPct val="115000"/>
                        </a:lnSpc>
                        <a:spcAft>
                          <a:spcPts val="0"/>
                        </a:spcAft>
                      </a:pPr>
                      <a:r>
                        <a:rPr lang="en-US" sz="2000" dirty="0">
                          <a:solidFill>
                            <a:srgbClr val="000000"/>
                          </a:solidFill>
                          <a:latin typeface="Times New Roman" pitchFamily="18" charset="0"/>
                          <a:cs typeface="Times New Roman" pitchFamily="18" charset="0"/>
                        </a:rPr>
                        <a:t>\b</a:t>
                      </a:r>
                      <a:endParaRPr lang="en-IN" sz="20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ct val="115000"/>
                        </a:lnSpc>
                      </a:pPr>
                      <a:r>
                        <a:rPr lang="en-US" sz="2000">
                          <a:solidFill>
                            <a:srgbClr val="000000"/>
                          </a:solidFill>
                          <a:latin typeface="Times New Roman" pitchFamily="18" charset="0"/>
                          <a:cs typeface="Times New Roman" pitchFamily="18" charset="0"/>
                        </a:rPr>
                        <a:t>Backspace</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ct val="115000"/>
                        </a:lnSpc>
                      </a:pPr>
                      <a:r>
                        <a:rPr lang="en-US" sz="2000">
                          <a:solidFill>
                            <a:srgbClr val="000000"/>
                          </a:solidFill>
                          <a:latin typeface="Times New Roman" pitchFamily="18" charset="0"/>
                          <a:cs typeface="Times New Roman" pitchFamily="18" charset="0"/>
                        </a:rPr>
                        <a:t>Moves the cursor to the previous position of the</a:t>
                      </a:r>
                      <a:r>
                        <a:rPr lang="en-US" sz="2000" spc="285">
                          <a:solidFill>
                            <a:srgbClr val="000000"/>
                          </a:solidFill>
                          <a:latin typeface="Times New Roman" pitchFamily="18" charset="0"/>
                          <a:cs typeface="Times New Roman" pitchFamily="18" charset="0"/>
                        </a:rPr>
                        <a:t> </a:t>
                      </a:r>
                      <a:r>
                        <a:rPr lang="en-US" sz="2000">
                          <a:solidFill>
                            <a:srgbClr val="000000"/>
                          </a:solidFill>
                          <a:latin typeface="Times New Roman" pitchFamily="18" charset="0"/>
                          <a:cs typeface="Times New Roman" pitchFamily="18" charset="0"/>
                        </a:rPr>
                        <a:t>current</a:t>
                      </a:r>
                      <a:endParaRPr lang="en-IN" sz="2000">
                        <a:latin typeface="Times New Roman" pitchFamily="18" charset="0"/>
                        <a:cs typeface="Times New Roman" pitchFamily="18" charset="0"/>
                      </a:endParaRPr>
                    </a:p>
                    <a:p>
                      <a:pPr marL="66675">
                        <a:lnSpc>
                          <a:spcPct val="115000"/>
                        </a:lnSpc>
                      </a:pPr>
                      <a:r>
                        <a:rPr lang="en-US" sz="2000">
                          <a:solidFill>
                            <a:srgbClr val="000000"/>
                          </a:solidFill>
                          <a:latin typeface="Times New Roman" pitchFamily="18" charset="0"/>
                          <a:cs typeface="Times New Roman" pitchFamily="18" charset="0"/>
                        </a:rPr>
                        <a:t>line.</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0047">
                <a:tc>
                  <a:txBody>
                    <a:bodyPr/>
                    <a:lstStyle/>
                    <a:p>
                      <a:pPr marL="379730" marR="374015" algn="ctr">
                        <a:lnSpc>
                          <a:spcPct val="115000"/>
                        </a:lnSpc>
                        <a:spcAft>
                          <a:spcPts val="0"/>
                        </a:spcAft>
                      </a:pPr>
                      <a:r>
                        <a:rPr lang="en-US" sz="2000">
                          <a:solidFill>
                            <a:srgbClr val="000000"/>
                          </a:solidFill>
                          <a:latin typeface="Times New Roman" pitchFamily="18" charset="0"/>
                          <a:cs typeface="Times New Roman" pitchFamily="18" charset="0"/>
                        </a:rPr>
                        <a:t>\a</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ct val="115000"/>
                        </a:lnSpc>
                      </a:pPr>
                      <a:r>
                        <a:rPr lang="en-US" sz="2000" dirty="0">
                          <a:solidFill>
                            <a:srgbClr val="000000"/>
                          </a:solidFill>
                          <a:latin typeface="Times New Roman" pitchFamily="18" charset="0"/>
                          <a:cs typeface="Times New Roman" pitchFamily="18" charset="0"/>
                        </a:rPr>
                        <a:t>Bell(alert)</a:t>
                      </a:r>
                      <a:endParaRPr lang="en-IN" sz="20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ct val="115000"/>
                        </a:lnSpc>
                      </a:pPr>
                      <a:r>
                        <a:rPr lang="en-US" sz="2000">
                          <a:solidFill>
                            <a:srgbClr val="000000"/>
                          </a:solidFill>
                          <a:latin typeface="Times New Roman" pitchFamily="18" charset="0"/>
                          <a:cs typeface="Times New Roman" pitchFamily="18" charset="0"/>
                        </a:rPr>
                        <a:t>Produces a beep sound for alert</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0047">
                <a:tc>
                  <a:txBody>
                    <a:bodyPr/>
                    <a:lstStyle/>
                    <a:p>
                      <a:pPr marL="379730" marR="373380" algn="ctr">
                        <a:lnSpc>
                          <a:spcPct val="115000"/>
                        </a:lnSpc>
                        <a:spcAft>
                          <a:spcPts val="0"/>
                        </a:spcAft>
                      </a:pPr>
                      <a:r>
                        <a:rPr lang="en-US" sz="2000">
                          <a:solidFill>
                            <a:srgbClr val="000000"/>
                          </a:solidFill>
                          <a:latin typeface="Times New Roman" pitchFamily="18" charset="0"/>
                          <a:cs typeface="Times New Roman" pitchFamily="18" charset="0"/>
                        </a:rPr>
                        <a:t>\r</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ct val="115000"/>
                        </a:lnSpc>
                      </a:pPr>
                      <a:r>
                        <a:rPr lang="en-US" sz="2000">
                          <a:solidFill>
                            <a:srgbClr val="000000"/>
                          </a:solidFill>
                          <a:latin typeface="Times New Roman" pitchFamily="18" charset="0"/>
                          <a:cs typeface="Times New Roman" pitchFamily="18" charset="0"/>
                        </a:rPr>
                        <a:t>Carriage return</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ct val="115000"/>
                        </a:lnSpc>
                      </a:pPr>
                      <a:r>
                        <a:rPr lang="en-US" sz="2000">
                          <a:solidFill>
                            <a:srgbClr val="000000"/>
                          </a:solidFill>
                          <a:latin typeface="Times New Roman" pitchFamily="18" charset="0"/>
                          <a:cs typeface="Times New Roman" pitchFamily="18" charset="0"/>
                        </a:rPr>
                        <a:t>Moves the cursor to beginning of the current line.</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0047">
                <a:tc>
                  <a:txBody>
                    <a:bodyPr/>
                    <a:lstStyle/>
                    <a:p>
                      <a:pPr marL="379730" marR="374650" algn="ctr">
                        <a:lnSpc>
                          <a:spcPct val="115000"/>
                        </a:lnSpc>
                        <a:spcAft>
                          <a:spcPts val="0"/>
                        </a:spcAft>
                      </a:pPr>
                      <a:r>
                        <a:rPr lang="en-US" sz="2000">
                          <a:solidFill>
                            <a:srgbClr val="000000"/>
                          </a:solidFill>
                          <a:latin typeface="Times New Roman" pitchFamily="18" charset="0"/>
                          <a:cs typeface="Times New Roman" pitchFamily="18" charset="0"/>
                        </a:rPr>
                        <a:t>\n</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ct val="115000"/>
                        </a:lnSpc>
                      </a:pPr>
                      <a:r>
                        <a:rPr lang="en-US" sz="2000">
                          <a:solidFill>
                            <a:srgbClr val="000000"/>
                          </a:solidFill>
                          <a:latin typeface="Times New Roman" pitchFamily="18" charset="0"/>
                          <a:cs typeface="Times New Roman" pitchFamily="18" charset="0"/>
                        </a:rPr>
                        <a:t>New line</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ct val="115000"/>
                        </a:lnSpc>
                      </a:pPr>
                      <a:r>
                        <a:rPr lang="en-US" sz="2000">
                          <a:solidFill>
                            <a:srgbClr val="000000"/>
                          </a:solidFill>
                          <a:latin typeface="Times New Roman" pitchFamily="18" charset="0"/>
                          <a:cs typeface="Times New Roman" pitchFamily="18" charset="0"/>
                        </a:rPr>
                        <a:t>Moves the cursor to beginning of the next line.</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0047">
                <a:tc>
                  <a:txBody>
                    <a:bodyPr/>
                    <a:lstStyle/>
                    <a:p>
                      <a:pPr marL="379730" marR="374015" algn="ctr">
                        <a:lnSpc>
                          <a:spcPct val="115000"/>
                        </a:lnSpc>
                        <a:spcAft>
                          <a:spcPts val="0"/>
                        </a:spcAft>
                      </a:pPr>
                      <a:r>
                        <a:rPr lang="en-US" sz="2000">
                          <a:solidFill>
                            <a:srgbClr val="000000"/>
                          </a:solidFill>
                          <a:latin typeface="Times New Roman" pitchFamily="18" charset="0"/>
                          <a:cs typeface="Times New Roman" pitchFamily="18" charset="0"/>
                        </a:rPr>
                        <a:t>\0</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ct val="115000"/>
                        </a:lnSpc>
                      </a:pPr>
                      <a:r>
                        <a:rPr lang="en-US" sz="2000" dirty="0">
                          <a:solidFill>
                            <a:srgbClr val="000000"/>
                          </a:solidFill>
                          <a:latin typeface="Times New Roman" pitchFamily="18" charset="0"/>
                          <a:cs typeface="Times New Roman" pitchFamily="18" charset="0"/>
                        </a:rPr>
                        <a:t>Null</a:t>
                      </a:r>
                      <a:endParaRPr lang="en-IN" sz="20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ct val="115000"/>
                        </a:lnSpc>
                      </a:pPr>
                      <a:r>
                        <a:rPr lang="en-US" sz="2000">
                          <a:solidFill>
                            <a:srgbClr val="000000"/>
                          </a:solidFill>
                          <a:latin typeface="Times New Roman" pitchFamily="18" charset="0"/>
                          <a:cs typeface="Times New Roman" pitchFamily="18" charset="0"/>
                        </a:rPr>
                        <a:t>Null character</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0047">
                <a:tc>
                  <a:txBody>
                    <a:bodyPr/>
                    <a:lstStyle/>
                    <a:p>
                      <a:pPr marL="379730" marR="374015" algn="ctr">
                        <a:lnSpc>
                          <a:spcPct val="115000"/>
                        </a:lnSpc>
                        <a:spcAft>
                          <a:spcPts val="0"/>
                        </a:spcAft>
                      </a:pPr>
                      <a:r>
                        <a:rPr lang="en-US" sz="2000">
                          <a:solidFill>
                            <a:srgbClr val="000000"/>
                          </a:solidFill>
                          <a:latin typeface="Times New Roman" pitchFamily="18" charset="0"/>
                          <a:cs typeface="Times New Roman" pitchFamily="18" charset="0"/>
                        </a:rPr>
                        <a:t>\v</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ct val="115000"/>
                        </a:lnSpc>
                      </a:pPr>
                      <a:r>
                        <a:rPr lang="en-US" sz="2000" dirty="0">
                          <a:solidFill>
                            <a:srgbClr val="000000"/>
                          </a:solidFill>
                          <a:latin typeface="Times New Roman" pitchFamily="18" charset="0"/>
                          <a:cs typeface="Times New Roman" pitchFamily="18" charset="0"/>
                        </a:rPr>
                        <a:t>Vertical tab</a:t>
                      </a:r>
                      <a:endParaRPr lang="en-IN" sz="20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ct val="115000"/>
                        </a:lnSpc>
                      </a:pPr>
                      <a:r>
                        <a:rPr lang="en-US" sz="2000">
                          <a:solidFill>
                            <a:srgbClr val="000000"/>
                          </a:solidFill>
                          <a:latin typeface="Times New Roman" pitchFamily="18" charset="0"/>
                          <a:cs typeface="Times New Roman" pitchFamily="18" charset="0"/>
                        </a:rPr>
                        <a:t>Moves the cursor to next vertical tab position.</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0047">
                <a:tc>
                  <a:txBody>
                    <a:bodyPr/>
                    <a:lstStyle/>
                    <a:p>
                      <a:pPr marL="379095" marR="374650" algn="ctr">
                        <a:lnSpc>
                          <a:spcPct val="115000"/>
                        </a:lnSpc>
                        <a:spcAft>
                          <a:spcPts val="0"/>
                        </a:spcAft>
                      </a:pPr>
                      <a:r>
                        <a:rPr lang="en-US" sz="2000">
                          <a:solidFill>
                            <a:srgbClr val="000000"/>
                          </a:solidFill>
                          <a:latin typeface="Times New Roman" pitchFamily="18" charset="0"/>
                          <a:cs typeface="Times New Roman" pitchFamily="18" charset="0"/>
                        </a:rPr>
                        <a:t>\t</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ct val="115000"/>
                        </a:lnSpc>
                      </a:pPr>
                      <a:r>
                        <a:rPr lang="en-US" sz="2000">
                          <a:solidFill>
                            <a:srgbClr val="000000"/>
                          </a:solidFill>
                          <a:latin typeface="Times New Roman" pitchFamily="18" charset="0"/>
                          <a:cs typeface="Times New Roman" pitchFamily="18" charset="0"/>
                        </a:rPr>
                        <a:t>Horizontal tab</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ct val="115000"/>
                        </a:lnSpc>
                      </a:pPr>
                      <a:r>
                        <a:rPr lang="en-US" sz="2000" dirty="0">
                          <a:solidFill>
                            <a:srgbClr val="000000"/>
                          </a:solidFill>
                          <a:latin typeface="Times New Roman" pitchFamily="18" charset="0"/>
                          <a:cs typeface="Times New Roman" pitchFamily="18" charset="0"/>
                        </a:rPr>
                        <a:t>Moves the cursor to next horizontal tab position.</a:t>
                      </a:r>
                      <a:endParaRPr lang="en-IN" sz="20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20047">
                <a:tc>
                  <a:txBody>
                    <a:bodyPr/>
                    <a:lstStyle/>
                    <a:p>
                      <a:pPr marL="379730" marR="374650" algn="ctr">
                        <a:lnSpc>
                          <a:spcPct val="115000"/>
                        </a:lnSpc>
                        <a:spcAft>
                          <a:spcPts val="0"/>
                        </a:spcAft>
                      </a:pPr>
                      <a:r>
                        <a:rPr lang="en-US" sz="2000">
                          <a:solidFill>
                            <a:srgbClr val="000000"/>
                          </a:solidFill>
                          <a:latin typeface="Times New Roman" pitchFamily="18" charset="0"/>
                          <a:cs typeface="Times New Roman" pitchFamily="18" charset="0"/>
                        </a:rPr>
                        <a:t>\\</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ct val="115000"/>
                        </a:lnSpc>
                      </a:pPr>
                      <a:r>
                        <a:rPr lang="en-US" sz="2000">
                          <a:solidFill>
                            <a:srgbClr val="000000"/>
                          </a:solidFill>
                          <a:latin typeface="Times New Roman" pitchFamily="18" charset="0"/>
                          <a:cs typeface="Times New Roman" pitchFamily="18" charset="0"/>
                        </a:rPr>
                        <a:t>Backslash</a:t>
                      </a:r>
                      <a:endParaRPr lang="en-IN" sz="200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ct val="115000"/>
                        </a:lnSpc>
                      </a:pPr>
                      <a:r>
                        <a:rPr lang="en-US" sz="2000" dirty="0">
                          <a:solidFill>
                            <a:srgbClr val="000000"/>
                          </a:solidFill>
                          <a:latin typeface="Times New Roman" pitchFamily="18" charset="0"/>
                          <a:cs typeface="Times New Roman" pitchFamily="18" charset="0"/>
                        </a:rPr>
                        <a:t>Present a character with backslash(\)</a:t>
                      </a:r>
                      <a:endParaRPr lang="en-IN" sz="20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395536" y="3697088"/>
            <a:ext cx="7920880" cy="2540224"/>
          </a:xfrm>
        </p:spPr>
        <p:txBody>
          <a:bodyPr/>
          <a:lstStyle/>
          <a:p>
            <a:r>
              <a:rPr lang="en-IN" dirty="0">
                <a:latin typeface="Times New Roman" panose="02020603050405020304" pitchFamily="18" charset="0"/>
                <a:cs typeface="Times New Roman" panose="02020603050405020304" pitchFamily="18" charset="0"/>
              </a:rPr>
              <a:t> </a:t>
            </a:r>
            <a:endParaRPr lang="en-IN" dirty="0"/>
          </a:p>
          <a:p>
            <a:pPr marL="0" indent="0">
              <a:buNone/>
            </a:pPr>
            <a:br>
              <a:rPr lang="en-IN" dirty="0"/>
            </a:br>
            <a:r>
              <a:rPr lang="en-IN" b="1" dirty="0">
                <a:solidFill>
                  <a:srgbClr val="00B0F0"/>
                </a:solidFill>
              </a:rPr>
              <a:t>Valid </a:t>
            </a:r>
            <a:r>
              <a:rPr lang="en-IN" dirty="0">
                <a:solidFill>
                  <a:srgbClr val="00B0F0"/>
                </a:solidFill>
              </a:rPr>
              <a:t>identifiers:</a:t>
            </a:r>
            <a:r>
              <a:rPr lang="en-IN" dirty="0"/>
              <a:t> </a:t>
            </a:r>
            <a:r>
              <a:rPr lang="en-IN" b="1" dirty="0"/>
              <a:t>    </a:t>
            </a:r>
          </a:p>
          <a:p>
            <a:pPr marL="0" indent="0">
              <a:lnSpc>
                <a:spcPct val="220000"/>
              </a:lnSpc>
              <a:buNone/>
            </a:pPr>
            <a:r>
              <a:rPr lang="en-IN" b="1" dirty="0"/>
              <a:t> </a:t>
            </a:r>
            <a:r>
              <a:rPr lang="en-IN" dirty="0"/>
              <a:t>total    sum     average          _x        y_        mark_1           x1</a:t>
            </a:r>
            <a:br>
              <a:rPr lang="en-IN" dirty="0">
                <a:solidFill>
                  <a:srgbClr val="00B0F0"/>
                </a:solidFill>
              </a:rPr>
            </a:br>
            <a:r>
              <a:rPr lang="en-IN" b="1" dirty="0">
                <a:solidFill>
                  <a:srgbClr val="00B0F0"/>
                </a:solidFill>
              </a:rPr>
              <a:t>Invalid </a:t>
            </a:r>
            <a:r>
              <a:rPr lang="en-IN" dirty="0">
                <a:solidFill>
                  <a:srgbClr val="00B0F0"/>
                </a:solidFill>
              </a:rPr>
              <a:t>identifiers</a:t>
            </a:r>
            <a:r>
              <a:rPr lang="en-IN" b="1" dirty="0">
                <a:solidFill>
                  <a:srgbClr val="00B0F0"/>
                </a:solidFill>
              </a:rPr>
              <a:t>    </a:t>
            </a:r>
            <a:br>
              <a:rPr lang="en-IN" dirty="0"/>
            </a:br>
            <a:r>
              <a:rPr lang="en-IN" dirty="0"/>
              <a:t>                                      1x       -           begins with a digit</a:t>
            </a:r>
            <a:br>
              <a:rPr lang="en-IN" dirty="0"/>
            </a:br>
            <a:r>
              <a:rPr lang="en-IN" dirty="0"/>
              <a:t>                                    char    -           reserved word</a:t>
            </a:r>
            <a:br>
              <a:rPr lang="en-IN" dirty="0"/>
            </a:br>
            <a:r>
              <a:rPr lang="en-IN" dirty="0"/>
              <a:t>                                     </a:t>
            </a:r>
            <a:r>
              <a:rPr lang="en-IN" dirty="0" err="1"/>
              <a:t>x+y</a:t>
            </a:r>
            <a:r>
              <a:rPr lang="en-IN" dirty="0"/>
              <a:t>      -           special character</a:t>
            </a:r>
            <a:endParaRPr lang="en-IN" dirty="0">
              <a:latin typeface="Times New Roman" panose="02020603050405020304" pitchFamily="18" charset="0"/>
              <a:cs typeface="Times New Roman" panose="02020603050405020304" pitchFamily="18" charset="0"/>
            </a:endParaRPr>
          </a:p>
          <a:p>
            <a:endParaRPr lang="en-IN" sz="2400" dirty="0"/>
          </a:p>
          <a:p>
            <a:endParaRPr lang="en-IN" dirty="0"/>
          </a:p>
        </p:txBody>
      </p:sp>
      <p:sp>
        <p:nvSpPr>
          <p:cNvPr id="4" name="CustomShape 3"/>
          <p:cNvSpPr/>
          <p:nvPr/>
        </p:nvSpPr>
        <p:spPr>
          <a:xfrm>
            <a:off x="0" y="0"/>
            <a:ext cx="9142920" cy="620688"/>
          </a:xfrm>
          <a:prstGeom prst="rect">
            <a:avLst/>
          </a:prstGeom>
          <a:solidFill>
            <a:srgbClr val="FFFF66"/>
          </a:solidFill>
          <a:ln w="9360">
            <a:solidFill>
              <a:srgbClr val="000000"/>
            </a:solidFill>
            <a:miter/>
          </a:ln>
        </p:spPr>
        <p:txBody>
          <a:bodyPr wrap="none" lIns="90000" tIns="45000" rIns="90000" bIns="45000" anchor="ctr"/>
          <a:lstStyle/>
          <a:p>
            <a:pPr algn="ctr">
              <a:lnSpc>
                <a:spcPct val="100000"/>
              </a:lnSpc>
            </a:pPr>
            <a:r>
              <a:rPr lang="en-IN" sz="4000" b="1" dirty="0">
                <a:latin typeface="Times New Roman" panose="02020603050405020304" pitchFamily="18" charset="0"/>
                <a:cs typeface="Times New Roman" panose="02020603050405020304" pitchFamily="18" charset="0"/>
              </a:rPr>
              <a:t>Identifier</a:t>
            </a:r>
            <a:endParaRPr dirty="0"/>
          </a:p>
        </p:txBody>
      </p:sp>
      <p:sp>
        <p:nvSpPr>
          <p:cNvPr id="6" name="TextBox 5"/>
          <p:cNvSpPr txBox="1"/>
          <p:nvPr/>
        </p:nvSpPr>
        <p:spPr>
          <a:xfrm>
            <a:off x="0" y="620689"/>
            <a:ext cx="7776864" cy="5262979"/>
          </a:xfrm>
          <a:prstGeom prst="rect">
            <a:avLst/>
          </a:prstGeom>
          <a:noFill/>
        </p:spPr>
        <p:txBody>
          <a:bodyPr wrap="square" rtlCol="0">
            <a:spAutoFit/>
          </a:bodyPr>
          <a:lstStyle/>
          <a:p>
            <a:pPr marL="457200" indent="-457200"/>
            <a:r>
              <a:rPr lang="en-IN" sz="2400" dirty="0">
                <a:latin typeface="Times New Roman" panose="02020603050405020304" pitchFamily="18" charset="0"/>
                <a:cs typeface="Times New Roman" panose="02020603050405020304" pitchFamily="18" charset="0"/>
              </a:rPr>
              <a:t>4. Commas or blank spaces are not allowed within an identifier.</a:t>
            </a:r>
          </a:p>
          <a:p>
            <a:pPr marL="457200" indent="-457200"/>
            <a:r>
              <a:rPr lang="en-IN" sz="2400" dirty="0">
                <a:latin typeface="Times New Roman" panose="02020603050405020304" pitchFamily="18" charset="0"/>
                <a:cs typeface="Times New Roman" panose="02020603050405020304" pitchFamily="18" charset="0"/>
              </a:rPr>
              <a:t>5.     Keywords cannot be used as an identifier.</a:t>
            </a:r>
          </a:p>
          <a:p>
            <a:pPr marL="457200" indent="-457200"/>
            <a:r>
              <a:rPr lang="en-IN" sz="2400" dirty="0">
                <a:latin typeface="Times New Roman" panose="02020603050405020304" pitchFamily="18" charset="0"/>
                <a:cs typeface="Times New Roman" panose="02020603050405020304" pitchFamily="18" charset="0"/>
              </a:rPr>
              <a:t>6.     Identifiers should not be of length more than 31 characters.</a:t>
            </a:r>
          </a:p>
          <a:p>
            <a:pPr marL="457200" indent="-457200"/>
            <a:r>
              <a:rPr lang="en-IN" sz="2400" dirty="0">
                <a:latin typeface="Times New Roman" panose="02020603050405020304" pitchFamily="18" charset="0"/>
                <a:cs typeface="Times New Roman" panose="02020603050405020304" pitchFamily="18" charset="0"/>
              </a:rPr>
              <a:t>7.     Identifiers must be meaningful, short, quickly and easily typed and easily read</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endParaRPr lang="en-IN" sz="2400" dirty="0">
              <a:latin typeface="Times New Roman" panose="02020603050405020304" pitchFamily="18" charset="0"/>
              <a:cs typeface="Times New Roman" panose="02020603050405020304" pitchFamily="18" charset="0"/>
            </a:endParaRPr>
          </a:p>
          <a:p>
            <a:pPr marL="457200" indent="-457200"/>
            <a:endParaRPr lang="en-IN" sz="2400" dirty="0">
              <a:latin typeface="Times New Roman" panose="02020603050405020304" pitchFamily="18" charset="0"/>
              <a:cs typeface="Times New Roman" panose="02020603050405020304" pitchFamily="18" charset="0"/>
            </a:endParaRPr>
          </a:p>
          <a:p>
            <a:pPr marL="457200" indent="-457200">
              <a:buAutoNum type="arabicPeriod" startAt="4"/>
            </a:pPr>
            <a:endParaRPr lang="en-IN" sz="2400" dirty="0"/>
          </a:p>
          <a:p>
            <a:endParaRPr lang="en-IN" sz="2400" dirty="0"/>
          </a:p>
          <a:p>
            <a:endParaRPr lang="en-IN" sz="2400" dirty="0"/>
          </a:p>
          <a:p>
            <a:endParaRPr lang="en-IN" sz="2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92697"/>
          </a:xfrm>
          <a:solidFill>
            <a:srgbClr val="FFFF00"/>
          </a:solidFill>
          <a:ln>
            <a:solidFill>
              <a:schemeClr val="tx1"/>
            </a:solidFill>
          </a:ln>
        </p:spPr>
        <p:txBody>
          <a:bodyPr>
            <a:normAutofit/>
          </a:bodyPr>
          <a:lstStyle/>
          <a:p>
            <a:pPr algn="l"/>
            <a:r>
              <a:rPr lang="en-IN" sz="3600" dirty="0">
                <a:solidFill>
                  <a:srgbClr val="C00000"/>
                </a:solidFill>
                <a:latin typeface="Times New Roman" pitchFamily="18" charset="0"/>
                <a:cs typeface="Times New Roman" pitchFamily="18" charset="0"/>
              </a:rPr>
              <a:t>UNIT-1</a:t>
            </a:r>
          </a:p>
        </p:txBody>
      </p:sp>
      <p:sp>
        <p:nvSpPr>
          <p:cNvPr id="3" name="Subtitle 2"/>
          <p:cNvSpPr>
            <a:spLocks noGrp="1"/>
          </p:cNvSpPr>
          <p:nvPr>
            <p:ph type="subTitle" idx="4294967295"/>
          </p:nvPr>
        </p:nvSpPr>
        <p:spPr>
          <a:xfrm>
            <a:off x="323528" y="908720"/>
            <a:ext cx="7560840" cy="5544616"/>
          </a:xfrm>
          <a:prstGeom prst="rect">
            <a:avLst/>
          </a:prstGeom>
          <a:ln>
            <a:solidFill>
              <a:srgbClr val="C00000"/>
            </a:solidFill>
          </a:ln>
        </p:spPr>
        <p:txBody>
          <a:bodyPr/>
          <a:lstStyle/>
          <a:p>
            <a:pPr lvl="1"/>
            <a:r>
              <a:rPr lang="en-US" sz="3600" dirty="0">
                <a:solidFill>
                  <a:srgbClr val="0070C0"/>
                </a:solidFill>
                <a:latin typeface="Times New Roman" panose="02020603050405020304" pitchFamily="18" charset="0"/>
                <a:cs typeface="Times New Roman" panose="02020603050405020304" pitchFamily="18" charset="0"/>
              </a:rPr>
              <a:t>L5: </a:t>
            </a:r>
          </a:p>
          <a:p>
            <a:pPr lvl="1"/>
            <a:endParaRPr lang="en-US" sz="3600" b="1" dirty="0">
              <a:solidFill>
                <a:srgbClr val="0070C0"/>
              </a:solidFill>
              <a:latin typeface="Times New Roman" panose="02020603050405020304" pitchFamily="18" charset="0"/>
              <a:cs typeface="Times New Roman" panose="02020603050405020304" pitchFamily="18" charset="0"/>
            </a:endParaRPr>
          </a:p>
          <a:p>
            <a:pPr marL="342900" indent="-342900" algn="l"/>
            <a:r>
              <a:rPr lang="en-IN" sz="3600" dirty="0">
                <a:solidFill>
                  <a:srgbClr val="0070C0"/>
                </a:solidFill>
                <a:latin typeface="Times New Roman" panose="02020603050405020304" pitchFamily="18" charset="0"/>
                <a:cs typeface="Times New Roman" panose="02020603050405020304" pitchFamily="18" charset="0"/>
              </a:rPr>
              <a:t>1.Constants and Variables</a:t>
            </a:r>
          </a:p>
          <a:p>
            <a:pPr marL="342900" indent="-342900" algn="l"/>
            <a:r>
              <a:rPr lang="en-IN" sz="3600" dirty="0">
                <a:solidFill>
                  <a:srgbClr val="0070C0"/>
                </a:solidFill>
                <a:latin typeface="Times New Roman" panose="02020603050405020304" pitchFamily="18" charset="0"/>
                <a:cs typeface="Times New Roman" panose="02020603050405020304" pitchFamily="18" charset="0"/>
              </a:rPr>
              <a:t>2. Symbolic Constants</a:t>
            </a:r>
          </a:p>
          <a:p>
            <a:pPr marL="342900" lvl="0" indent="-342900" algn="l"/>
            <a:r>
              <a:rPr lang="en-IN" sz="3600" dirty="0">
                <a:solidFill>
                  <a:srgbClr val="0070C0"/>
                </a:solidFill>
                <a:latin typeface="Times New Roman" panose="02020603050405020304" pitchFamily="18" charset="0"/>
                <a:cs typeface="Times New Roman" panose="02020603050405020304" pitchFamily="18" charset="0"/>
              </a:rPr>
              <a:t>3.Variables and Arrays</a:t>
            </a:r>
          </a:p>
          <a:p>
            <a:pPr marL="342900" lvl="0" indent="-342900" algn="l"/>
            <a:r>
              <a:rPr lang="en-IN" sz="3600" dirty="0">
                <a:solidFill>
                  <a:srgbClr val="0070C0"/>
                </a:solidFill>
                <a:latin typeface="Times New Roman" panose="02020603050405020304" pitchFamily="18" charset="0"/>
                <a:cs typeface="Times New Roman" panose="02020603050405020304" pitchFamily="18" charset="0"/>
              </a:rPr>
              <a:t>4. Declarations</a:t>
            </a:r>
          </a:p>
          <a:p>
            <a:pPr marL="342900" lvl="0" indent="-342900" algn="l"/>
            <a:r>
              <a:rPr lang="en-IN" sz="3600" dirty="0">
                <a:solidFill>
                  <a:srgbClr val="0070C0"/>
                </a:solidFill>
                <a:latin typeface="Times New Roman" panose="02020603050405020304" pitchFamily="18" charset="0"/>
                <a:cs typeface="Times New Roman" panose="02020603050405020304" pitchFamily="18" charset="0"/>
              </a:rPr>
              <a:t>5. Expressions</a:t>
            </a:r>
          </a:p>
          <a:p>
            <a:pPr marL="342900" lvl="0" indent="-342900" algn="l"/>
            <a:r>
              <a:rPr lang="en-IN" sz="3600" dirty="0">
                <a:solidFill>
                  <a:srgbClr val="0070C0"/>
                </a:solidFill>
                <a:latin typeface="Times New Roman" panose="02020603050405020304" pitchFamily="18" charset="0"/>
                <a:cs typeface="Times New Roman" panose="02020603050405020304" pitchFamily="18" charset="0"/>
              </a:rPr>
              <a:t>6. Statements</a:t>
            </a:r>
          </a:p>
          <a:p>
            <a:pPr algn="l"/>
            <a:endParaRPr lang="en-IN" sz="3600" dirty="0"/>
          </a:p>
        </p:txBody>
      </p:sp>
    </p:spTree>
    <p:extLst>
      <p:ext uri="{BB962C8B-B14F-4D97-AF65-F5344CB8AC3E}">
        <p14:creationId xmlns:p14="http://schemas.microsoft.com/office/powerpoint/2010/main" val="35593122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r>
              <a:rPr lang="en-IN" sz="3600" b="1"/>
              <a:t>Constants/literals</a:t>
            </a:r>
            <a:endParaRPr lang="en-IN" sz="3600" dirty="0">
              <a:latin typeface="Times New Roman" pitchFamily="18" charset="0"/>
              <a:cs typeface="Times New Roman" pitchFamily="18" charset="0"/>
            </a:endParaRPr>
          </a:p>
        </p:txBody>
      </p:sp>
      <p:sp>
        <p:nvSpPr>
          <p:cNvPr id="6" name="TextBox 5"/>
          <p:cNvSpPr txBox="1"/>
          <p:nvPr/>
        </p:nvSpPr>
        <p:spPr>
          <a:xfrm>
            <a:off x="5364088" y="1196752"/>
            <a:ext cx="2952328" cy="369332"/>
          </a:xfrm>
          <a:prstGeom prst="rect">
            <a:avLst/>
          </a:prstGeom>
          <a:noFill/>
        </p:spPr>
        <p:txBody>
          <a:bodyPr wrap="square" rtlCol="0">
            <a:spAutoFit/>
          </a:bodyPr>
          <a:lstStyle/>
          <a:p>
            <a:endParaRPr lang="en-IN" dirty="0"/>
          </a:p>
        </p:txBody>
      </p:sp>
      <p:sp>
        <p:nvSpPr>
          <p:cNvPr id="12" name="TextBox 11"/>
          <p:cNvSpPr txBox="1"/>
          <p:nvPr/>
        </p:nvSpPr>
        <p:spPr>
          <a:xfrm>
            <a:off x="0" y="836712"/>
            <a:ext cx="8964488" cy="5447645"/>
          </a:xfrm>
          <a:prstGeom prst="rect">
            <a:avLst/>
          </a:prstGeom>
          <a:noFill/>
        </p:spPr>
        <p:txBody>
          <a:bodyPr wrap="square" rtlCol="0">
            <a:spAutoFit/>
          </a:bodyPr>
          <a:lstStyle/>
          <a:p>
            <a:pPr fontAlgn="base">
              <a:buFont typeface="Wingdings" pitchFamily="2" charset="2"/>
              <a:buChar char="Ø"/>
            </a:pPr>
            <a:r>
              <a:rPr lang="en-IN" sz="2800">
                <a:latin typeface="Times New Roman" pitchFamily="18" charset="0"/>
                <a:cs typeface="Times New Roman" pitchFamily="18" charset="0"/>
              </a:rPr>
              <a:t>C Constants are also like normal variables. </a:t>
            </a:r>
          </a:p>
          <a:p>
            <a:pPr fontAlgn="base">
              <a:buFont typeface="Wingdings" pitchFamily="2" charset="2"/>
              <a:buChar char="Ø"/>
            </a:pPr>
            <a:r>
              <a:rPr lang="en-IN" sz="2800">
                <a:latin typeface="Times New Roman" pitchFamily="18" charset="0"/>
                <a:cs typeface="Times New Roman" pitchFamily="18" charset="0"/>
              </a:rPr>
              <a:t>Difference is, their values can not be modified by the program once they are defined. </a:t>
            </a:r>
          </a:p>
          <a:p>
            <a:pPr fontAlgn="base">
              <a:buFont typeface="Wingdings" pitchFamily="2" charset="2"/>
              <a:buChar char="Ø"/>
            </a:pPr>
            <a:r>
              <a:rPr lang="en-IN" sz="2800">
                <a:latin typeface="Times New Roman" pitchFamily="18" charset="0"/>
                <a:cs typeface="Times New Roman" pitchFamily="18" charset="0"/>
              </a:rPr>
              <a:t>Constants refer to fixed values. </a:t>
            </a:r>
          </a:p>
          <a:p>
            <a:pPr fontAlgn="base">
              <a:buFont typeface="Wingdings" pitchFamily="2" charset="2"/>
              <a:buChar char="Ø"/>
            </a:pPr>
            <a:r>
              <a:rPr lang="en-IN" sz="2800">
                <a:latin typeface="Times New Roman" pitchFamily="18" charset="0"/>
                <a:cs typeface="Times New Roman" pitchFamily="18" charset="0"/>
              </a:rPr>
              <a:t>They are also called as literals.</a:t>
            </a:r>
          </a:p>
          <a:p>
            <a:pPr fontAlgn="base">
              <a:buFont typeface="Wingdings" pitchFamily="2" charset="2"/>
              <a:buChar char="Ø"/>
            </a:pPr>
            <a:r>
              <a:rPr lang="en-IN" sz="2800">
                <a:latin typeface="Times New Roman" pitchFamily="18" charset="0"/>
                <a:cs typeface="Times New Roman" pitchFamily="18" charset="0"/>
              </a:rPr>
              <a:t>Constants may be belonging to any of the data type.</a:t>
            </a:r>
          </a:p>
          <a:p>
            <a:pPr fontAlgn="base"/>
            <a:r>
              <a:rPr lang="en-IN" sz="2800">
                <a:solidFill>
                  <a:srgbClr val="00B050"/>
                </a:solidFill>
                <a:latin typeface="Times New Roman" pitchFamily="18" charset="0"/>
                <a:cs typeface="Times New Roman" pitchFamily="18" charset="0"/>
              </a:rPr>
              <a:t>Syntax:</a:t>
            </a:r>
          </a:p>
          <a:p>
            <a:pPr fontAlgn="base"/>
            <a:r>
              <a:rPr lang="en-IN" sz="2800">
                <a:solidFill>
                  <a:srgbClr val="0070C0"/>
                </a:solidFill>
                <a:latin typeface="Times New Roman" pitchFamily="18" charset="0"/>
                <a:cs typeface="Times New Roman" pitchFamily="18" charset="0"/>
              </a:rPr>
              <a:t>const data_type variable_name; </a:t>
            </a:r>
          </a:p>
          <a:p>
            <a:pPr fontAlgn="base"/>
            <a:r>
              <a:rPr lang="en-IN" sz="2800">
                <a:latin typeface="Times New Roman" pitchFamily="18" charset="0"/>
                <a:cs typeface="Times New Roman" pitchFamily="18" charset="0"/>
              </a:rPr>
              <a:t>(or) </a:t>
            </a:r>
            <a:r>
              <a:rPr lang="en-IN" sz="2800">
                <a:solidFill>
                  <a:srgbClr val="0070C0"/>
                </a:solidFill>
                <a:latin typeface="Times New Roman" pitchFamily="18" charset="0"/>
                <a:cs typeface="Times New Roman" pitchFamily="18" charset="0"/>
              </a:rPr>
              <a:t>const data_type *variable_name;</a:t>
            </a:r>
            <a:endParaRPr lang="en-IN" sz="2200">
              <a:solidFill>
                <a:srgbClr val="0070C0"/>
              </a:solidFill>
              <a:latin typeface="Times New Roman" pitchFamily="18" charset="0"/>
              <a:cs typeface="Times New Roman" pitchFamily="18" charset="0"/>
            </a:endParaRPr>
          </a:p>
          <a:p>
            <a:pPr fontAlgn="base"/>
            <a:r>
              <a:rPr lang="en-IN" sz="2400" b="1" cap="all">
                <a:latin typeface="Times New Roman" panose="02020603050405020304" pitchFamily="18" charset="0"/>
                <a:cs typeface="Times New Roman" panose="02020603050405020304" pitchFamily="18" charset="0"/>
              </a:rPr>
              <a:t>TYPES OF C CONSTANT:</a:t>
            </a:r>
            <a:endParaRPr lang="en-IN" sz="2200">
              <a:solidFill>
                <a:srgbClr val="0070C0"/>
              </a:solidFill>
              <a:latin typeface="Times New Roman" panose="02020603050405020304" pitchFamily="18" charset="0"/>
              <a:cs typeface="Times New Roman" panose="02020603050405020304" pitchFamily="18" charset="0"/>
            </a:endParaRPr>
          </a:p>
          <a:p>
            <a:pPr lvl="0"/>
            <a:endParaRPr lang="en-US"/>
          </a:p>
          <a:p>
            <a:pPr lvl="0"/>
            <a:endParaRPr lang="en-US"/>
          </a:p>
          <a:p>
            <a:pPr lvl="0"/>
            <a:endParaRPr lang="en-IN"/>
          </a:p>
          <a:p>
            <a:endParaRPr lang="en-IN" dirty="0"/>
          </a:p>
        </p:txBody>
      </p:sp>
      <p:sp>
        <p:nvSpPr>
          <p:cNvPr id="5" name="TextBox 4"/>
          <p:cNvSpPr txBox="1"/>
          <p:nvPr/>
        </p:nvSpPr>
        <p:spPr>
          <a:xfrm>
            <a:off x="323528" y="5103674"/>
            <a:ext cx="4248472" cy="1446550"/>
          </a:xfrm>
          <a:prstGeom prst="rect">
            <a:avLst/>
          </a:prstGeom>
          <a:noFill/>
        </p:spPr>
        <p:txBody>
          <a:bodyPr wrap="square" rtlCol="0">
            <a:spAutoFit/>
          </a:bodyPr>
          <a:lstStyle/>
          <a:p>
            <a:pPr fontAlgn="base">
              <a:buFont typeface="Arial" pitchFamily="34" charset="0"/>
              <a:buChar char="•"/>
            </a:pPr>
            <a:r>
              <a:rPr lang="en-IN" sz="2200">
                <a:latin typeface="Times New Roman" panose="02020603050405020304" pitchFamily="18" charset="0"/>
                <a:cs typeface="Times New Roman" panose="02020603050405020304" pitchFamily="18" charset="0"/>
              </a:rPr>
              <a:t>Integer constants</a:t>
            </a:r>
          </a:p>
          <a:p>
            <a:pPr fontAlgn="base">
              <a:buFont typeface="Arial" pitchFamily="34" charset="0"/>
              <a:buChar char="•"/>
            </a:pPr>
            <a:r>
              <a:rPr lang="en-IN" sz="2200">
                <a:latin typeface="Times New Roman" panose="02020603050405020304" pitchFamily="18" charset="0"/>
                <a:cs typeface="Times New Roman" panose="02020603050405020304" pitchFamily="18" charset="0"/>
              </a:rPr>
              <a:t>Real or Floating point constants</a:t>
            </a:r>
          </a:p>
          <a:p>
            <a:pPr fontAlgn="base">
              <a:buFont typeface="Arial" pitchFamily="34" charset="0"/>
              <a:buChar char="•"/>
            </a:pPr>
            <a:r>
              <a:rPr lang="en-IN" sz="2200">
                <a:latin typeface="Times New Roman" panose="02020603050405020304" pitchFamily="18" charset="0"/>
                <a:cs typeface="Times New Roman" panose="02020603050405020304" pitchFamily="18" charset="0"/>
              </a:rPr>
              <a:t>Octal &amp; Hexadecimal constants</a:t>
            </a:r>
          </a:p>
          <a:p>
            <a:pPr fontAlgn="base"/>
            <a:endParaRPr lang="en-IN" sz="2200" dirty="0"/>
          </a:p>
        </p:txBody>
      </p:sp>
      <p:sp>
        <p:nvSpPr>
          <p:cNvPr id="7" name="TextBox 6"/>
          <p:cNvSpPr txBox="1"/>
          <p:nvPr/>
        </p:nvSpPr>
        <p:spPr>
          <a:xfrm>
            <a:off x="5148064" y="5011341"/>
            <a:ext cx="3744416" cy="1846659"/>
          </a:xfrm>
          <a:prstGeom prst="rect">
            <a:avLst/>
          </a:prstGeom>
          <a:noFill/>
        </p:spPr>
        <p:txBody>
          <a:bodyPr wrap="square" rtlCol="0">
            <a:spAutoFit/>
          </a:bodyPr>
          <a:lstStyle/>
          <a:p>
            <a:pPr fontAlgn="base">
              <a:buFont typeface="Arial" pitchFamily="34" charset="0"/>
              <a:buChar char="•"/>
            </a:pPr>
            <a:r>
              <a:rPr lang="en-IN" sz="2400">
                <a:latin typeface="Times New Roman" panose="02020603050405020304" pitchFamily="18" charset="0"/>
                <a:cs typeface="Times New Roman" panose="02020603050405020304" pitchFamily="18" charset="0"/>
              </a:rPr>
              <a:t>Character constants</a:t>
            </a:r>
          </a:p>
          <a:p>
            <a:pPr fontAlgn="base">
              <a:buFont typeface="Arial" pitchFamily="34" charset="0"/>
              <a:buChar char="•"/>
            </a:pPr>
            <a:r>
              <a:rPr lang="en-IN" sz="2400">
                <a:latin typeface="Times New Roman" panose="02020603050405020304" pitchFamily="18" charset="0"/>
                <a:cs typeface="Times New Roman" panose="02020603050405020304" pitchFamily="18" charset="0"/>
              </a:rPr>
              <a:t>String constants</a:t>
            </a:r>
          </a:p>
          <a:p>
            <a:pPr fontAlgn="base">
              <a:buFont typeface="Arial" pitchFamily="34" charset="0"/>
              <a:buChar char="•"/>
            </a:pPr>
            <a:r>
              <a:rPr lang="en-IN" sz="2400">
                <a:latin typeface="Times New Roman" panose="02020603050405020304" pitchFamily="18" charset="0"/>
                <a:cs typeface="Times New Roman" panose="02020603050405020304" pitchFamily="18" charset="0"/>
              </a:rPr>
              <a:t>Backslash character constants</a:t>
            </a:r>
          </a:p>
          <a:p>
            <a:endParaRPr lang="en-I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r>
              <a:rPr lang="en-IN" sz="3600" b="1" dirty="0"/>
              <a:t>Constants/literals</a:t>
            </a:r>
            <a:endParaRPr lang="en-IN" sz="3600" dirty="0">
              <a:latin typeface="Times New Roman" pitchFamily="18" charset="0"/>
              <a:cs typeface="Times New Roman" pitchFamily="18" charset="0"/>
            </a:endParaRPr>
          </a:p>
        </p:txBody>
      </p:sp>
      <p:sp>
        <p:nvSpPr>
          <p:cNvPr id="6" name="TextBox 5"/>
          <p:cNvSpPr txBox="1"/>
          <p:nvPr/>
        </p:nvSpPr>
        <p:spPr>
          <a:xfrm>
            <a:off x="5364088" y="1196752"/>
            <a:ext cx="2952328" cy="369332"/>
          </a:xfrm>
          <a:prstGeom prst="rect">
            <a:avLst/>
          </a:prstGeom>
          <a:noFill/>
        </p:spPr>
        <p:txBody>
          <a:bodyPr wrap="square" rtlCol="0">
            <a:spAutoFit/>
          </a:bodyPr>
          <a:lstStyle/>
          <a:p>
            <a:endParaRPr lang="en-IN" dirty="0"/>
          </a:p>
        </p:txBody>
      </p:sp>
      <p:sp>
        <p:nvSpPr>
          <p:cNvPr id="12" name="TextBox 11"/>
          <p:cNvSpPr txBox="1"/>
          <p:nvPr/>
        </p:nvSpPr>
        <p:spPr>
          <a:xfrm>
            <a:off x="0" y="836712"/>
            <a:ext cx="8964488" cy="7294305"/>
          </a:xfrm>
          <a:prstGeom prst="rect">
            <a:avLst/>
          </a:prstGeom>
          <a:noFill/>
        </p:spPr>
        <p:txBody>
          <a:bodyPr wrap="square" rtlCol="0">
            <a:spAutoFit/>
          </a:bodyPr>
          <a:lstStyle/>
          <a:p>
            <a:pPr marL="514350" indent="-514350" fontAlgn="base">
              <a:buFont typeface="+mj-lt"/>
              <a:buAutoNum type="arabicPeriod"/>
            </a:pPr>
            <a:r>
              <a:rPr lang="en-US" sz="2200" dirty="0">
                <a:latin typeface="Times New Roman" pitchFamily="18" charset="0"/>
                <a:cs typeface="Times New Roman" pitchFamily="18" charset="0"/>
              </a:rPr>
              <a:t> </a:t>
            </a:r>
            <a:r>
              <a:rPr lang="en-IN" sz="2200" dirty="0">
                <a:latin typeface="Times New Roman" pitchFamily="18" charset="0"/>
                <a:cs typeface="Times New Roman" pitchFamily="18" charset="0"/>
              </a:rPr>
              <a:t>#include &lt;</a:t>
            </a:r>
            <a:r>
              <a:rPr lang="en-IN" sz="2200" dirty="0" err="1">
                <a:latin typeface="Times New Roman" pitchFamily="18" charset="0"/>
                <a:cs typeface="Times New Roman" pitchFamily="18" charset="0"/>
              </a:rPr>
              <a:t>stdio.h</a:t>
            </a:r>
            <a:r>
              <a:rPr lang="en-IN" sz="2200" dirty="0">
                <a:latin typeface="Times New Roman" pitchFamily="18" charset="0"/>
                <a:cs typeface="Times New Roman" pitchFamily="18" charset="0"/>
              </a:rPr>
              <a:t>&gt;</a:t>
            </a:r>
          </a:p>
          <a:p>
            <a:pPr marL="514350" indent="-514350" fontAlgn="base">
              <a:buFont typeface="+mj-lt"/>
              <a:buAutoNum type="arabicPeriod"/>
            </a:pPr>
            <a:r>
              <a:rPr lang="en-IN" sz="2200" b="1" dirty="0">
                <a:latin typeface="Times New Roman" pitchFamily="18" charset="0"/>
                <a:cs typeface="Times New Roman" pitchFamily="18" charset="0"/>
              </a:rPr>
              <a:t>void</a:t>
            </a:r>
            <a:r>
              <a:rPr lang="en-IN" sz="2200" dirty="0">
                <a:latin typeface="Times New Roman" pitchFamily="18" charset="0"/>
                <a:cs typeface="Times New Roman" pitchFamily="18" charset="0"/>
              </a:rPr>
              <a:t> main()</a:t>
            </a:r>
          </a:p>
          <a:p>
            <a:pPr marL="514350" indent="-514350" fontAlgn="base">
              <a:buFont typeface="+mj-lt"/>
              <a:buAutoNum type="arabicPeriod"/>
            </a:pPr>
            <a:r>
              <a:rPr lang="en-IN" sz="2200" dirty="0">
                <a:latin typeface="Times New Roman" pitchFamily="18" charset="0"/>
                <a:cs typeface="Times New Roman" pitchFamily="18" charset="0"/>
              </a:rPr>
              <a:t>{</a:t>
            </a:r>
          </a:p>
          <a:p>
            <a:pPr marL="514350" indent="-514350" fontAlgn="base">
              <a:buFont typeface="+mj-lt"/>
              <a:buAutoNum type="arabicPeriod"/>
            </a:pPr>
            <a:r>
              <a:rPr lang="en-IN" sz="2200" b="1" dirty="0">
                <a:latin typeface="Times New Roman" pitchFamily="18" charset="0"/>
                <a:cs typeface="Times New Roman" pitchFamily="18" charset="0"/>
              </a:rPr>
              <a:t>const</a:t>
            </a:r>
            <a:r>
              <a:rPr lang="en-IN" sz="2200" dirty="0">
                <a:latin typeface="Times New Roman" pitchFamily="18" charset="0"/>
                <a:cs typeface="Times New Roman" pitchFamily="18" charset="0"/>
              </a:rPr>
              <a:t> </a:t>
            </a:r>
            <a:r>
              <a:rPr lang="en-IN" sz="2200" b="1" dirty="0" err="1">
                <a:latin typeface="Times New Roman" pitchFamily="18" charset="0"/>
                <a:cs typeface="Times New Roman" pitchFamily="18" charset="0"/>
              </a:rPr>
              <a:t>int</a:t>
            </a:r>
            <a:r>
              <a:rPr lang="en-IN" sz="2200" dirty="0">
                <a:latin typeface="Times New Roman" pitchFamily="18" charset="0"/>
                <a:cs typeface="Times New Roman" pitchFamily="18" charset="0"/>
              </a:rPr>
              <a:t> height = 100; /*</a:t>
            </a:r>
            <a:r>
              <a:rPr lang="en-IN" sz="2200" dirty="0" err="1">
                <a:latin typeface="Times New Roman" pitchFamily="18" charset="0"/>
                <a:cs typeface="Times New Roman" pitchFamily="18" charset="0"/>
              </a:rPr>
              <a:t>int</a:t>
            </a:r>
            <a:r>
              <a:rPr lang="en-IN" sz="2200" dirty="0">
                <a:latin typeface="Times New Roman" pitchFamily="18" charset="0"/>
                <a:cs typeface="Times New Roman" pitchFamily="18" charset="0"/>
              </a:rPr>
              <a:t> constant*/</a:t>
            </a:r>
          </a:p>
          <a:p>
            <a:pPr marL="514350" indent="-514350" fontAlgn="base">
              <a:buFont typeface="+mj-lt"/>
              <a:buAutoNum type="arabicPeriod"/>
            </a:pPr>
            <a:r>
              <a:rPr lang="en-IN" sz="2200" b="1" dirty="0">
                <a:latin typeface="Times New Roman" pitchFamily="18" charset="0"/>
                <a:cs typeface="Times New Roman" pitchFamily="18" charset="0"/>
              </a:rPr>
              <a:t>const</a:t>
            </a:r>
            <a:r>
              <a:rPr lang="en-IN" sz="2200" dirty="0">
                <a:latin typeface="Times New Roman" pitchFamily="18" charset="0"/>
                <a:cs typeface="Times New Roman" pitchFamily="18" charset="0"/>
              </a:rPr>
              <a:t> </a:t>
            </a:r>
            <a:r>
              <a:rPr lang="en-IN" sz="2200" b="1" dirty="0">
                <a:latin typeface="Times New Roman" pitchFamily="18" charset="0"/>
                <a:cs typeface="Times New Roman" pitchFamily="18" charset="0"/>
              </a:rPr>
              <a:t>float</a:t>
            </a:r>
            <a:r>
              <a:rPr lang="en-IN" sz="2200" dirty="0">
                <a:latin typeface="Times New Roman" pitchFamily="18" charset="0"/>
                <a:cs typeface="Times New Roman" pitchFamily="18" charset="0"/>
              </a:rPr>
              <a:t> number = 3.14; /*Real constant*/</a:t>
            </a:r>
          </a:p>
          <a:p>
            <a:pPr marL="514350" indent="-514350" fontAlgn="base">
              <a:buFont typeface="+mj-lt"/>
              <a:buAutoNum type="arabicPeriod"/>
            </a:pPr>
            <a:r>
              <a:rPr lang="en-IN" sz="2200" b="1" dirty="0">
                <a:latin typeface="Times New Roman" pitchFamily="18" charset="0"/>
                <a:cs typeface="Times New Roman" pitchFamily="18" charset="0"/>
              </a:rPr>
              <a:t>const</a:t>
            </a:r>
            <a:r>
              <a:rPr lang="en-IN" sz="2200" dirty="0">
                <a:latin typeface="Times New Roman" pitchFamily="18" charset="0"/>
                <a:cs typeface="Times New Roman" pitchFamily="18" charset="0"/>
              </a:rPr>
              <a:t> </a:t>
            </a:r>
            <a:r>
              <a:rPr lang="en-IN" sz="2200" b="1" dirty="0">
                <a:latin typeface="Times New Roman" pitchFamily="18" charset="0"/>
                <a:cs typeface="Times New Roman" pitchFamily="18" charset="0"/>
              </a:rPr>
              <a:t>char</a:t>
            </a:r>
            <a:r>
              <a:rPr lang="en-IN" sz="2200" dirty="0">
                <a:latin typeface="Times New Roman" pitchFamily="18" charset="0"/>
                <a:cs typeface="Times New Roman" pitchFamily="18" charset="0"/>
              </a:rPr>
              <a:t> letter = 'A'; /*char constant*/</a:t>
            </a:r>
          </a:p>
          <a:p>
            <a:pPr marL="514350" indent="-514350" fontAlgn="base">
              <a:buFont typeface="+mj-lt"/>
              <a:buAutoNum type="arabicPeriod"/>
            </a:pPr>
            <a:r>
              <a:rPr lang="en-IN" sz="2200" b="1" dirty="0">
                <a:latin typeface="Times New Roman" pitchFamily="18" charset="0"/>
                <a:cs typeface="Times New Roman" pitchFamily="18" charset="0"/>
              </a:rPr>
              <a:t>const</a:t>
            </a:r>
            <a:r>
              <a:rPr lang="en-IN" sz="2200" dirty="0">
                <a:latin typeface="Times New Roman" pitchFamily="18" charset="0"/>
                <a:cs typeface="Times New Roman" pitchFamily="18" charset="0"/>
              </a:rPr>
              <a:t> </a:t>
            </a:r>
            <a:r>
              <a:rPr lang="en-IN" sz="2200" b="1" dirty="0">
                <a:latin typeface="Times New Roman" pitchFamily="18" charset="0"/>
                <a:cs typeface="Times New Roman" pitchFamily="18" charset="0"/>
              </a:rPr>
              <a:t>char</a:t>
            </a:r>
            <a:r>
              <a:rPr lang="en-IN" sz="2200" dirty="0">
                <a:latin typeface="Times New Roman" pitchFamily="18" charset="0"/>
                <a:cs typeface="Times New Roman" pitchFamily="18" charset="0"/>
              </a:rPr>
              <a:t> </a:t>
            </a:r>
            <a:r>
              <a:rPr lang="en-IN" sz="2200" dirty="0" err="1">
                <a:latin typeface="Times New Roman" pitchFamily="18" charset="0"/>
                <a:cs typeface="Times New Roman" pitchFamily="18" charset="0"/>
              </a:rPr>
              <a:t>letter_sequence</a:t>
            </a:r>
            <a:r>
              <a:rPr lang="en-IN" sz="2200" dirty="0">
                <a:latin typeface="Times New Roman" pitchFamily="18" charset="0"/>
                <a:cs typeface="Times New Roman" pitchFamily="18" charset="0"/>
              </a:rPr>
              <a:t>[10] = "ABC"; /*string constant*/</a:t>
            </a:r>
          </a:p>
          <a:p>
            <a:pPr marL="514350" indent="-514350" fontAlgn="base">
              <a:buFont typeface="+mj-lt"/>
              <a:buAutoNum type="arabicPeriod"/>
            </a:pPr>
            <a:r>
              <a:rPr lang="en-IN" sz="2200" b="1" dirty="0">
                <a:latin typeface="Times New Roman" pitchFamily="18" charset="0"/>
                <a:cs typeface="Times New Roman" pitchFamily="18" charset="0"/>
              </a:rPr>
              <a:t>const</a:t>
            </a:r>
            <a:r>
              <a:rPr lang="en-IN" sz="2200" dirty="0">
                <a:latin typeface="Times New Roman" pitchFamily="18" charset="0"/>
                <a:cs typeface="Times New Roman" pitchFamily="18" charset="0"/>
              </a:rPr>
              <a:t> </a:t>
            </a:r>
            <a:r>
              <a:rPr lang="en-IN" sz="2200" b="1" dirty="0">
                <a:latin typeface="Times New Roman" pitchFamily="18" charset="0"/>
                <a:cs typeface="Times New Roman" pitchFamily="18" charset="0"/>
              </a:rPr>
              <a:t>char</a:t>
            </a:r>
            <a:r>
              <a:rPr lang="en-IN" sz="2200" dirty="0">
                <a:latin typeface="Times New Roman" pitchFamily="18" charset="0"/>
                <a:cs typeface="Times New Roman" pitchFamily="18" charset="0"/>
              </a:rPr>
              <a:t> </a:t>
            </a:r>
            <a:r>
              <a:rPr lang="en-IN" sz="2200" dirty="0" err="1">
                <a:latin typeface="Times New Roman" pitchFamily="18" charset="0"/>
                <a:cs typeface="Times New Roman" pitchFamily="18" charset="0"/>
              </a:rPr>
              <a:t>backslash_char</a:t>
            </a:r>
            <a:r>
              <a:rPr lang="en-IN" sz="2200" dirty="0">
                <a:latin typeface="Times New Roman" pitchFamily="18" charset="0"/>
                <a:cs typeface="Times New Roman" pitchFamily="18" charset="0"/>
              </a:rPr>
              <a:t> = '\?'; /*special char </a:t>
            </a:r>
            <a:r>
              <a:rPr lang="en-IN" sz="2200" dirty="0" err="1">
                <a:latin typeface="Times New Roman" pitchFamily="18" charset="0"/>
                <a:cs typeface="Times New Roman" pitchFamily="18" charset="0"/>
              </a:rPr>
              <a:t>cnst</a:t>
            </a:r>
            <a:r>
              <a:rPr lang="en-IN" sz="2200" dirty="0">
                <a:latin typeface="Times New Roman" pitchFamily="18" charset="0"/>
                <a:cs typeface="Times New Roman" pitchFamily="18" charset="0"/>
              </a:rPr>
              <a:t>*/</a:t>
            </a:r>
          </a:p>
          <a:p>
            <a:pPr marL="514350" indent="-514350" fontAlgn="base">
              <a:buFont typeface="+mj-lt"/>
              <a:buAutoNum type="arabicPeriod"/>
            </a:pPr>
            <a:r>
              <a:rPr lang="en-IN" sz="2200" dirty="0">
                <a:latin typeface="Times New Roman" pitchFamily="18" charset="0"/>
                <a:cs typeface="Times New Roman" pitchFamily="18" charset="0"/>
              </a:rPr>
              <a:t>Const </a:t>
            </a:r>
            <a:r>
              <a:rPr lang="en-IN" sz="2200" dirty="0" err="1">
                <a:latin typeface="Times New Roman" pitchFamily="18" charset="0"/>
                <a:cs typeface="Times New Roman" pitchFamily="18" charset="0"/>
              </a:rPr>
              <a:t>int</a:t>
            </a:r>
            <a:r>
              <a:rPr lang="en-IN" sz="2200" dirty="0">
                <a:latin typeface="Times New Roman" pitchFamily="18" charset="0"/>
                <a:cs typeface="Times New Roman" pitchFamily="18" charset="0"/>
              </a:rPr>
              <a:t> hex=0x40;</a:t>
            </a:r>
          </a:p>
          <a:p>
            <a:pPr marL="514350" indent="-514350" fontAlgn="base">
              <a:buFont typeface="+mj-lt"/>
              <a:buAutoNum type="arabicPeriod"/>
            </a:pPr>
            <a:r>
              <a:rPr lang="en-IN" sz="2200" dirty="0">
                <a:latin typeface="Times New Roman" pitchFamily="18" charset="0"/>
                <a:cs typeface="Times New Roman" pitchFamily="18" charset="0"/>
              </a:rPr>
              <a:t>Const </a:t>
            </a:r>
            <a:r>
              <a:rPr lang="en-IN" sz="2200" dirty="0" err="1">
                <a:latin typeface="Times New Roman" pitchFamily="18" charset="0"/>
                <a:cs typeface="Times New Roman" pitchFamily="18" charset="0"/>
              </a:rPr>
              <a:t>int</a:t>
            </a:r>
            <a:r>
              <a:rPr lang="en-IN" sz="2200" dirty="0">
                <a:latin typeface="Times New Roman" pitchFamily="18" charset="0"/>
                <a:cs typeface="Times New Roman" pitchFamily="18" charset="0"/>
              </a:rPr>
              <a:t> </a:t>
            </a:r>
            <a:r>
              <a:rPr lang="en-IN" sz="2200" dirty="0" err="1">
                <a:latin typeface="Times New Roman" pitchFamily="18" charset="0"/>
                <a:cs typeface="Times New Roman" pitchFamily="18" charset="0"/>
              </a:rPr>
              <a:t>oct</a:t>
            </a:r>
            <a:r>
              <a:rPr lang="en-IN" sz="2200" dirty="0">
                <a:latin typeface="Times New Roman" pitchFamily="18" charset="0"/>
                <a:cs typeface="Times New Roman" pitchFamily="18" charset="0"/>
              </a:rPr>
              <a:t>=040;</a:t>
            </a:r>
          </a:p>
          <a:p>
            <a:pPr marL="514350" indent="-514350" fontAlgn="base">
              <a:buFont typeface="+mj-lt"/>
              <a:buAutoNum type="arabicPeriod"/>
            </a:pPr>
            <a:r>
              <a:rPr lang="en-IN" sz="2200" b="1" dirty="0" err="1">
                <a:latin typeface="Times New Roman" pitchFamily="18" charset="0"/>
                <a:cs typeface="Times New Roman" pitchFamily="18" charset="0"/>
              </a:rPr>
              <a:t>printf</a:t>
            </a:r>
            <a:r>
              <a:rPr lang="en-IN" sz="2200" dirty="0">
                <a:latin typeface="Times New Roman" pitchFamily="18" charset="0"/>
                <a:cs typeface="Times New Roman" pitchFamily="18" charset="0"/>
              </a:rPr>
              <a:t>("value of height :%d \n", height );</a:t>
            </a:r>
          </a:p>
          <a:p>
            <a:pPr marL="514350" indent="-514350" fontAlgn="base">
              <a:buFont typeface="+mj-lt"/>
              <a:buAutoNum type="arabicPeriod"/>
            </a:pPr>
            <a:r>
              <a:rPr lang="en-IN" sz="2200" b="1" dirty="0" err="1">
                <a:latin typeface="Times New Roman" pitchFamily="18" charset="0"/>
                <a:cs typeface="Times New Roman" pitchFamily="18" charset="0"/>
              </a:rPr>
              <a:t>printf</a:t>
            </a:r>
            <a:r>
              <a:rPr lang="en-IN" sz="2200" dirty="0">
                <a:latin typeface="Times New Roman" pitchFamily="18" charset="0"/>
                <a:cs typeface="Times New Roman" pitchFamily="18" charset="0"/>
              </a:rPr>
              <a:t>("value of number : %f \n", number );</a:t>
            </a:r>
          </a:p>
          <a:p>
            <a:pPr marL="514350" indent="-514350" fontAlgn="base">
              <a:buFont typeface="+mj-lt"/>
              <a:buAutoNum type="arabicPeriod"/>
            </a:pPr>
            <a:r>
              <a:rPr lang="en-IN" sz="2200" b="1" dirty="0" err="1">
                <a:latin typeface="Times New Roman" pitchFamily="18" charset="0"/>
                <a:cs typeface="Times New Roman" pitchFamily="18" charset="0"/>
              </a:rPr>
              <a:t>printf</a:t>
            </a:r>
            <a:r>
              <a:rPr lang="en-IN" sz="2200" dirty="0">
                <a:latin typeface="Times New Roman" pitchFamily="18" charset="0"/>
                <a:cs typeface="Times New Roman" pitchFamily="18" charset="0"/>
              </a:rPr>
              <a:t>("value of letter : %c \n", letter );</a:t>
            </a:r>
          </a:p>
          <a:p>
            <a:pPr marL="514350" indent="-514350" fontAlgn="base">
              <a:buFont typeface="+mj-lt"/>
              <a:buAutoNum type="arabicPeriod"/>
            </a:pPr>
            <a:r>
              <a:rPr lang="en-IN" sz="2200" b="1" dirty="0" err="1">
                <a:latin typeface="Times New Roman" pitchFamily="18" charset="0"/>
                <a:cs typeface="Times New Roman" pitchFamily="18" charset="0"/>
              </a:rPr>
              <a:t>printf</a:t>
            </a:r>
            <a:r>
              <a:rPr lang="en-IN" sz="2200" dirty="0">
                <a:latin typeface="Times New Roman" pitchFamily="18" charset="0"/>
                <a:cs typeface="Times New Roman" pitchFamily="18" charset="0"/>
              </a:rPr>
              <a:t>("value of </a:t>
            </a:r>
            <a:r>
              <a:rPr lang="en-IN" sz="2200" dirty="0" err="1">
                <a:latin typeface="Times New Roman" pitchFamily="18" charset="0"/>
                <a:cs typeface="Times New Roman" pitchFamily="18" charset="0"/>
              </a:rPr>
              <a:t>letter_sequence</a:t>
            </a:r>
            <a:r>
              <a:rPr lang="en-IN" sz="2200" dirty="0">
                <a:latin typeface="Times New Roman" pitchFamily="18" charset="0"/>
                <a:cs typeface="Times New Roman" pitchFamily="18" charset="0"/>
              </a:rPr>
              <a:t> : %s \n", </a:t>
            </a:r>
            <a:r>
              <a:rPr lang="en-IN" sz="2200" dirty="0" err="1">
                <a:latin typeface="Times New Roman" pitchFamily="18" charset="0"/>
                <a:cs typeface="Times New Roman" pitchFamily="18" charset="0"/>
              </a:rPr>
              <a:t>letter_sequence</a:t>
            </a:r>
            <a:r>
              <a:rPr lang="en-IN" sz="2200" dirty="0">
                <a:latin typeface="Times New Roman" pitchFamily="18" charset="0"/>
                <a:cs typeface="Times New Roman" pitchFamily="18" charset="0"/>
              </a:rPr>
              <a:t>);</a:t>
            </a:r>
          </a:p>
          <a:p>
            <a:pPr marL="514350" indent="-514350" fontAlgn="base">
              <a:buFont typeface="+mj-lt"/>
              <a:buAutoNum type="arabicPeriod"/>
            </a:pPr>
            <a:r>
              <a:rPr lang="en-IN" sz="2200" b="1" dirty="0" err="1">
                <a:latin typeface="Times New Roman" pitchFamily="18" charset="0"/>
                <a:cs typeface="Times New Roman" pitchFamily="18" charset="0"/>
              </a:rPr>
              <a:t>printf</a:t>
            </a:r>
            <a:r>
              <a:rPr lang="en-IN" sz="2200" dirty="0">
                <a:latin typeface="Times New Roman" pitchFamily="18" charset="0"/>
                <a:cs typeface="Times New Roman" pitchFamily="18" charset="0"/>
              </a:rPr>
              <a:t>("value of </a:t>
            </a:r>
            <a:r>
              <a:rPr lang="en-IN" sz="2200" dirty="0" err="1">
                <a:latin typeface="Times New Roman" pitchFamily="18" charset="0"/>
                <a:cs typeface="Times New Roman" pitchFamily="18" charset="0"/>
              </a:rPr>
              <a:t>backslash_char</a:t>
            </a:r>
            <a:r>
              <a:rPr lang="en-IN" sz="2200" dirty="0">
                <a:latin typeface="Times New Roman" pitchFamily="18" charset="0"/>
                <a:cs typeface="Times New Roman" pitchFamily="18" charset="0"/>
              </a:rPr>
              <a:t> : %c \n", </a:t>
            </a:r>
            <a:r>
              <a:rPr lang="en-IN" sz="2200" dirty="0" err="1">
                <a:latin typeface="Times New Roman" pitchFamily="18" charset="0"/>
                <a:cs typeface="Times New Roman" pitchFamily="18" charset="0"/>
              </a:rPr>
              <a:t>backslash_char</a:t>
            </a:r>
            <a:r>
              <a:rPr lang="en-IN" sz="2200" dirty="0">
                <a:latin typeface="Times New Roman" pitchFamily="18" charset="0"/>
                <a:cs typeface="Times New Roman" pitchFamily="18" charset="0"/>
              </a:rPr>
              <a:t>);</a:t>
            </a:r>
          </a:p>
          <a:p>
            <a:pPr marL="514350" indent="-514350" fontAlgn="base">
              <a:buFont typeface="+mj-lt"/>
              <a:buAutoNum type="arabicPeriod"/>
            </a:pPr>
            <a:r>
              <a:rPr lang="en-IN" sz="2200" dirty="0" err="1">
                <a:latin typeface="Times New Roman" pitchFamily="18" charset="0"/>
                <a:cs typeface="Times New Roman" pitchFamily="18" charset="0"/>
              </a:rPr>
              <a:t>Printf</a:t>
            </a:r>
            <a:r>
              <a:rPr lang="en-IN" sz="2200" dirty="0">
                <a:latin typeface="Times New Roman" pitchFamily="18" charset="0"/>
                <a:cs typeface="Times New Roman" pitchFamily="18" charset="0"/>
              </a:rPr>
              <a:t>(“%</a:t>
            </a:r>
            <a:r>
              <a:rPr lang="en-IN" sz="2200" dirty="0" err="1">
                <a:latin typeface="Times New Roman" pitchFamily="18" charset="0"/>
                <a:cs typeface="Times New Roman" pitchFamily="18" charset="0"/>
              </a:rPr>
              <a:t>x”,hex</a:t>
            </a:r>
            <a:r>
              <a:rPr lang="en-IN" sz="2200" dirty="0">
                <a:latin typeface="Times New Roman" pitchFamily="18" charset="0"/>
                <a:cs typeface="Times New Roman" pitchFamily="18" charset="0"/>
              </a:rPr>
              <a:t>);</a:t>
            </a:r>
          </a:p>
          <a:p>
            <a:pPr marL="514350" indent="-514350" fontAlgn="base">
              <a:buFont typeface="+mj-lt"/>
              <a:buAutoNum type="arabicPeriod"/>
            </a:pPr>
            <a:r>
              <a:rPr lang="en-IN" sz="2200" dirty="0" err="1">
                <a:latin typeface="Times New Roman" pitchFamily="18" charset="0"/>
                <a:cs typeface="Times New Roman" pitchFamily="18" charset="0"/>
              </a:rPr>
              <a:t>Printf</a:t>
            </a:r>
            <a:r>
              <a:rPr lang="en-IN" sz="2200" dirty="0">
                <a:latin typeface="Times New Roman" pitchFamily="18" charset="0"/>
                <a:cs typeface="Times New Roman" pitchFamily="18" charset="0"/>
              </a:rPr>
              <a:t>(“%</a:t>
            </a:r>
            <a:r>
              <a:rPr lang="en-IN" sz="2200" dirty="0" err="1">
                <a:latin typeface="Times New Roman" pitchFamily="18" charset="0"/>
                <a:cs typeface="Times New Roman" pitchFamily="18" charset="0"/>
              </a:rPr>
              <a:t>o”,oct</a:t>
            </a:r>
            <a:r>
              <a:rPr lang="en-IN" sz="2200" dirty="0">
                <a:latin typeface="Times New Roman" pitchFamily="18" charset="0"/>
                <a:cs typeface="Times New Roman" pitchFamily="18" charset="0"/>
              </a:rPr>
              <a:t>);</a:t>
            </a:r>
          </a:p>
          <a:p>
            <a:pPr marL="514350" indent="-514350" fontAlgn="base">
              <a:buFont typeface="+mj-lt"/>
              <a:buAutoNum type="arabicPeriod"/>
            </a:pPr>
            <a:r>
              <a:rPr lang="en-IN" sz="2200" dirty="0">
                <a:latin typeface="Times New Roman" pitchFamily="18" charset="0"/>
                <a:cs typeface="Times New Roman" pitchFamily="18" charset="0"/>
              </a:rPr>
              <a:t>}</a:t>
            </a:r>
          </a:p>
          <a:p>
            <a:pPr lvl="0"/>
            <a:endParaRPr lang="en-US" dirty="0"/>
          </a:p>
          <a:p>
            <a:pPr lvl="0"/>
            <a:endParaRPr lang="en-US" dirty="0"/>
          </a:p>
          <a:p>
            <a:pPr lvl="0"/>
            <a:endParaRPr lang="en-IN" dirty="0"/>
          </a:p>
          <a:p>
            <a:endParaRPr lang="en-I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r>
              <a:rPr lang="en-IN" sz="3600" dirty="0">
                <a:latin typeface="Times New Roman" pitchFamily="18" charset="0"/>
                <a:cs typeface="Times New Roman" pitchFamily="18" charset="0"/>
              </a:rPr>
              <a:t>Symbolic Constants</a:t>
            </a:r>
          </a:p>
        </p:txBody>
      </p:sp>
      <p:sp>
        <p:nvSpPr>
          <p:cNvPr id="6" name="TextBox 5"/>
          <p:cNvSpPr txBox="1"/>
          <p:nvPr/>
        </p:nvSpPr>
        <p:spPr>
          <a:xfrm>
            <a:off x="5364088" y="1196752"/>
            <a:ext cx="2952328" cy="369332"/>
          </a:xfrm>
          <a:prstGeom prst="rect">
            <a:avLst/>
          </a:prstGeom>
          <a:noFill/>
        </p:spPr>
        <p:txBody>
          <a:bodyPr wrap="square" rtlCol="0">
            <a:spAutoFit/>
          </a:bodyPr>
          <a:lstStyle/>
          <a:p>
            <a:endParaRPr lang="en-IN" dirty="0"/>
          </a:p>
        </p:txBody>
      </p:sp>
      <p:sp>
        <p:nvSpPr>
          <p:cNvPr id="12" name="TextBox 11"/>
          <p:cNvSpPr txBox="1"/>
          <p:nvPr/>
        </p:nvSpPr>
        <p:spPr>
          <a:xfrm>
            <a:off x="0" y="836712"/>
            <a:ext cx="8964488" cy="6494085"/>
          </a:xfrm>
          <a:prstGeom prst="rect">
            <a:avLst/>
          </a:prstGeom>
          <a:noFill/>
        </p:spPr>
        <p:txBody>
          <a:bodyPr wrap="square" rtlCol="0">
            <a:spAutoFit/>
          </a:bodyPr>
          <a:lstStyle/>
          <a:p>
            <a:pPr marL="514350" indent="-514350" fontAlgn="base">
              <a:buFont typeface="Wingdings" pitchFamily="2" charset="2"/>
              <a:buChar char="Ø"/>
            </a:pPr>
            <a:r>
              <a:rPr lang="en-IN" sz="3200" dirty="0">
                <a:latin typeface="Times New Roman" pitchFamily="18" charset="0"/>
                <a:cs typeface="Times New Roman" pitchFamily="18" charset="0"/>
              </a:rPr>
              <a:t>A symbolic constant is name that substitute for a sequence of character that cannot be changed. The character may represent a numeric constant, a character constant, or a string.</a:t>
            </a:r>
          </a:p>
          <a:p>
            <a:pPr marL="514350" indent="-514350" fontAlgn="base">
              <a:buFont typeface="Wingdings" pitchFamily="2" charset="2"/>
              <a:buChar char="Ø"/>
            </a:pPr>
            <a:endParaRPr lang="en-IN" sz="3200" dirty="0">
              <a:latin typeface="Times New Roman" pitchFamily="18" charset="0"/>
              <a:cs typeface="Times New Roman" pitchFamily="18" charset="0"/>
            </a:endParaRPr>
          </a:p>
          <a:p>
            <a:pPr marL="514350" indent="-514350" fontAlgn="base">
              <a:buFont typeface="Wingdings" pitchFamily="2" charset="2"/>
              <a:buChar char="Ø"/>
            </a:pPr>
            <a:r>
              <a:rPr lang="en-IN" sz="3200" dirty="0">
                <a:latin typeface="Times New Roman" pitchFamily="18" charset="0"/>
                <a:cs typeface="Times New Roman" pitchFamily="18" charset="0"/>
              </a:rPr>
              <a:t> When the program is compiled, each occurrence of a symbolic constant is replaced by its corresponding character sequence.</a:t>
            </a:r>
          </a:p>
          <a:p>
            <a:pPr marL="514350" indent="-514350" fontAlgn="base"/>
            <a:endParaRPr lang="en-IN" sz="3200" dirty="0">
              <a:latin typeface="Times New Roman" pitchFamily="18" charset="0"/>
              <a:cs typeface="Times New Roman" pitchFamily="18" charset="0"/>
            </a:endParaRPr>
          </a:p>
          <a:p>
            <a:pPr marL="514350" indent="-514350" fontAlgn="base">
              <a:buFont typeface="Wingdings" pitchFamily="2" charset="2"/>
              <a:buChar char="Ø"/>
            </a:pPr>
            <a:r>
              <a:rPr lang="en-IN" sz="3200" dirty="0">
                <a:latin typeface="Times New Roman" pitchFamily="18" charset="0"/>
                <a:cs typeface="Times New Roman" pitchFamily="18" charset="0"/>
              </a:rPr>
              <a:t> They are usually defined at the beginning of the program</a:t>
            </a:r>
            <a:endParaRPr lang="en-US" sz="3200" dirty="0">
              <a:latin typeface="Times New Roman" pitchFamily="18" charset="0"/>
              <a:cs typeface="Times New Roman" pitchFamily="18" charset="0"/>
            </a:endParaRPr>
          </a:p>
          <a:p>
            <a:pPr lvl="0"/>
            <a:endParaRPr lang="en-IN" sz="3200" b="1" dirty="0"/>
          </a:p>
          <a:p>
            <a:endParaRPr lang="en-IN" sz="3200" b="1"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3"/>
          <p:cNvSpPr/>
          <p:nvPr/>
        </p:nvSpPr>
        <p:spPr>
          <a:xfrm>
            <a:off x="0" y="0"/>
            <a:ext cx="9142920" cy="836712"/>
          </a:xfrm>
          <a:prstGeom prst="rect">
            <a:avLst/>
          </a:prstGeom>
          <a:solidFill>
            <a:srgbClr val="FFFF66"/>
          </a:solidFill>
          <a:ln w="9360">
            <a:solidFill>
              <a:srgbClr val="000000"/>
            </a:solidFill>
            <a:miter/>
          </a:ln>
        </p:spPr>
        <p:txBody>
          <a:bodyPr wrap="none" lIns="90000" tIns="45000" rIns="90000" bIns="45000" anchor="ctr"/>
          <a:lstStyle/>
          <a:p>
            <a:pPr algn="ctr"/>
            <a:r>
              <a:rPr lang="en-IN" sz="3600" dirty="0">
                <a:latin typeface="Times New Roman" pitchFamily="18" charset="0"/>
                <a:cs typeface="Times New Roman" pitchFamily="18" charset="0"/>
              </a:rPr>
              <a:t>Symbolic Constants</a:t>
            </a:r>
          </a:p>
        </p:txBody>
      </p:sp>
      <p:sp>
        <p:nvSpPr>
          <p:cNvPr id="6" name="TextBox 5"/>
          <p:cNvSpPr txBox="1"/>
          <p:nvPr/>
        </p:nvSpPr>
        <p:spPr>
          <a:xfrm>
            <a:off x="5364088" y="1196752"/>
            <a:ext cx="2952328" cy="369332"/>
          </a:xfrm>
          <a:prstGeom prst="rect">
            <a:avLst/>
          </a:prstGeom>
          <a:noFill/>
        </p:spPr>
        <p:txBody>
          <a:bodyPr wrap="square" rtlCol="0">
            <a:spAutoFit/>
          </a:bodyPr>
          <a:lstStyle/>
          <a:p>
            <a:endParaRPr lang="en-IN" dirty="0"/>
          </a:p>
        </p:txBody>
      </p:sp>
      <p:sp>
        <p:nvSpPr>
          <p:cNvPr id="12" name="TextBox 11"/>
          <p:cNvSpPr txBox="1"/>
          <p:nvPr/>
        </p:nvSpPr>
        <p:spPr>
          <a:xfrm>
            <a:off x="0" y="836712"/>
            <a:ext cx="8964488" cy="6309420"/>
          </a:xfrm>
          <a:prstGeom prst="rect">
            <a:avLst/>
          </a:prstGeom>
          <a:noFill/>
        </p:spPr>
        <p:txBody>
          <a:bodyPr wrap="square" rtlCol="0">
            <a:spAutoFit/>
          </a:bodyPr>
          <a:lstStyle/>
          <a:p>
            <a:pPr marL="514350" indent="-514350" fontAlgn="base">
              <a:buFont typeface="+mj-lt"/>
              <a:buAutoNum type="arabicPeriod"/>
            </a:pPr>
            <a:r>
              <a:rPr lang="en-IN" dirty="0"/>
              <a:t>#</a:t>
            </a:r>
            <a:r>
              <a:rPr lang="en-IN" sz="2400" dirty="0"/>
              <a:t>include &lt;</a:t>
            </a:r>
            <a:r>
              <a:rPr lang="en-IN" sz="2400" dirty="0" err="1"/>
              <a:t>stdio.h</a:t>
            </a:r>
            <a:r>
              <a:rPr lang="en-IN" sz="2400" dirty="0"/>
              <a:t>&gt;</a:t>
            </a:r>
          </a:p>
          <a:p>
            <a:pPr marL="514350" indent="-514350" fontAlgn="base">
              <a:buFont typeface="+mj-lt"/>
              <a:buAutoNum type="arabicPeriod"/>
            </a:pPr>
            <a:r>
              <a:rPr lang="en-IN" sz="2400" dirty="0"/>
              <a:t>#define height 100</a:t>
            </a:r>
          </a:p>
          <a:p>
            <a:pPr marL="514350" indent="-514350" fontAlgn="base">
              <a:buFont typeface="+mj-lt"/>
              <a:buAutoNum type="arabicPeriod"/>
            </a:pPr>
            <a:r>
              <a:rPr lang="en-IN" sz="2400" dirty="0"/>
              <a:t>#define number 3.14</a:t>
            </a:r>
          </a:p>
          <a:p>
            <a:pPr marL="514350" indent="-514350" fontAlgn="base">
              <a:buFont typeface="+mj-lt"/>
              <a:buAutoNum type="arabicPeriod"/>
            </a:pPr>
            <a:r>
              <a:rPr lang="en-IN" sz="2400" dirty="0"/>
              <a:t>#define letter 'A'</a:t>
            </a:r>
          </a:p>
          <a:p>
            <a:pPr marL="514350" indent="-514350" fontAlgn="base">
              <a:buFont typeface="+mj-lt"/>
              <a:buAutoNum type="arabicPeriod"/>
            </a:pPr>
            <a:r>
              <a:rPr lang="en-IN" sz="2400" dirty="0"/>
              <a:t>#define </a:t>
            </a:r>
            <a:r>
              <a:rPr lang="en-IN" sz="2400" dirty="0" err="1"/>
              <a:t>letter_sequence</a:t>
            </a:r>
            <a:r>
              <a:rPr lang="en-IN" sz="2400" dirty="0"/>
              <a:t> "ABC"</a:t>
            </a:r>
          </a:p>
          <a:p>
            <a:pPr marL="514350" indent="-514350" fontAlgn="base">
              <a:buFont typeface="+mj-lt"/>
              <a:buAutoNum type="arabicPeriod"/>
            </a:pPr>
            <a:r>
              <a:rPr lang="en-IN" sz="2400" dirty="0"/>
              <a:t>#define </a:t>
            </a:r>
            <a:r>
              <a:rPr lang="en-IN" sz="2400" dirty="0" err="1"/>
              <a:t>backslash_char</a:t>
            </a:r>
            <a:r>
              <a:rPr lang="en-IN" sz="2400" dirty="0"/>
              <a:t> '\?'</a:t>
            </a:r>
          </a:p>
          <a:p>
            <a:pPr marL="514350" indent="-514350" fontAlgn="base">
              <a:buFont typeface="+mj-lt"/>
              <a:buAutoNum type="arabicPeriod"/>
            </a:pPr>
            <a:r>
              <a:rPr lang="en-IN" sz="2400" dirty="0"/>
              <a:t>void main()</a:t>
            </a:r>
          </a:p>
          <a:p>
            <a:pPr marL="514350" indent="-514350" fontAlgn="base">
              <a:buFont typeface="+mj-lt"/>
              <a:buAutoNum type="arabicPeriod"/>
            </a:pPr>
            <a:r>
              <a:rPr lang="en-IN" sz="2400" dirty="0"/>
              <a:t>{</a:t>
            </a:r>
          </a:p>
          <a:p>
            <a:pPr marL="514350" indent="-514350" fontAlgn="base">
              <a:buFont typeface="+mj-lt"/>
              <a:buAutoNum type="arabicPeriod"/>
            </a:pPr>
            <a:r>
              <a:rPr lang="en-IN" sz="2400" dirty="0" err="1"/>
              <a:t>printf</a:t>
            </a:r>
            <a:r>
              <a:rPr lang="en-IN" sz="2400" dirty="0"/>
              <a:t>("value of height : %d \n", height );</a:t>
            </a:r>
          </a:p>
          <a:p>
            <a:pPr marL="514350" indent="-514350" fontAlgn="base">
              <a:buFont typeface="+mj-lt"/>
              <a:buAutoNum type="arabicPeriod"/>
            </a:pPr>
            <a:r>
              <a:rPr lang="en-IN" sz="2400" dirty="0" err="1"/>
              <a:t>printf</a:t>
            </a:r>
            <a:r>
              <a:rPr lang="en-IN" sz="2400" dirty="0"/>
              <a:t>("value of number : %f \n", number );</a:t>
            </a:r>
          </a:p>
          <a:p>
            <a:pPr marL="514350" indent="-514350" fontAlgn="base">
              <a:buFont typeface="+mj-lt"/>
              <a:buAutoNum type="arabicPeriod"/>
            </a:pPr>
            <a:r>
              <a:rPr lang="en-IN" sz="2400" dirty="0" err="1"/>
              <a:t>printf</a:t>
            </a:r>
            <a:r>
              <a:rPr lang="en-IN" sz="2400" dirty="0"/>
              <a:t>("value of letter : %c \n", letter );</a:t>
            </a:r>
          </a:p>
          <a:p>
            <a:pPr marL="514350" indent="-514350" fontAlgn="base">
              <a:buFont typeface="+mj-lt"/>
              <a:buAutoNum type="arabicPeriod"/>
            </a:pPr>
            <a:r>
              <a:rPr lang="en-IN" sz="2400" dirty="0" err="1"/>
              <a:t>printf</a:t>
            </a:r>
            <a:r>
              <a:rPr lang="en-IN" sz="2400" dirty="0"/>
              <a:t>("value of </a:t>
            </a:r>
            <a:r>
              <a:rPr lang="en-IN" sz="2400" dirty="0" err="1"/>
              <a:t>letter_sequence</a:t>
            </a:r>
            <a:r>
              <a:rPr lang="en-IN" sz="2400" dirty="0"/>
              <a:t> : %s \</a:t>
            </a:r>
            <a:r>
              <a:rPr lang="en-IN" sz="2400" dirty="0" err="1"/>
              <a:t>n",letter_sequence</a:t>
            </a:r>
            <a:r>
              <a:rPr lang="en-IN" sz="2400" dirty="0"/>
              <a:t>);</a:t>
            </a:r>
          </a:p>
          <a:p>
            <a:pPr marL="514350" indent="-514350" fontAlgn="base">
              <a:buFont typeface="+mj-lt"/>
              <a:buAutoNum type="arabicPeriod"/>
            </a:pPr>
            <a:r>
              <a:rPr lang="en-IN" sz="2400" dirty="0" err="1"/>
              <a:t>printf</a:t>
            </a:r>
            <a:r>
              <a:rPr lang="en-IN" sz="2400" dirty="0"/>
              <a:t>("value of </a:t>
            </a:r>
            <a:r>
              <a:rPr lang="en-IN" sz="2400" dirty="0" err="1"/>
              <a:t>backslash_char</a:t>
            </a:r>
            <a:r>
              <a:rPr lang="en-IN" sz="2400" dirty="0"/>
              <a:t> : %c \</a:t>
            </a:r>
            <a:r>
              <a:rPr lang="en-IN" sz="2400" dirty="0" err="1"/>
              <a:t>n",backslash_char</a:t>
            </a:r>
            <a:r>
              <a:rPr lang="en-IN" sz="2400" dirty="0"/>
              <a:t>);</a:t>
            </a:r>
          </a:p>
          <a:p>
            <a:pPr marL="514350" indent="-514350">
              <a:buFont typeface="+mj-lt"/>
              <a:buAutoNum type="arabicPeriod"/>
            </a:pPr>
            <a:r>
              <a:rPr lang="en-IN" sz="2400" dirty="0"/>
              <a:t>}</a:t>
            </a:r>
          </a:p>
          <a:p>
            <a:pPr marL="514350" indent="-514350" fontAlgn="base"/>
            <a:endParaRPr lang="en-US" sz="2400" b="1" dirty="0"/>
          </a:p>
          <a:p>
            <a:pPr lvl="0"/>
            <a:endParaRPr lang="en-IN" sz="2400" b="1" dirty="0"/>
          </a:p>
          <a:p>
            <a:endParaRPr lang="en-IN" sz="2000" b="1"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30988&quot;&gt;&lt;object type=&quot;3&quot; unique_id=&quot;30989&quot;&gt;&lt;property id=&quot;20148&quot; value=&quot;5&quot;/&gt;&lt;property id=&quot;20300&quot; value=&quot;Slide 1&quot;/&gt;&lt;property id=&quot;20307&quot; value=&quot;256&quot;/&gt;&lt;/object&gt;&lt;object type=&quot;3&quot; unique_id=&quot;30991&quot;&gt;&lt;property id=&quot;20148&quot; value=&quot;5&quot;/&gt;&lt;property id=&quot;20300&quot; value=&quot;Slide 32&quot;/&gt;&lt;property id=&quot;20307&quot; value=&quot;258&quot;/&gt;&lt;/object&gt;&lt;object type=&quot;3&quot; unique_id=&quot;31017&quot;&gt;&lt;property id=&quot;20148&quot; value=&quot;5&quot;/&gt;&lt;property id=&quot;20300&quot; value=&quot;Slide 70&quot;/&gt;&lt;property id=&quot;20307&quot; value=&quot;284&quot;/&gt;&lt;/object&gt;&lt;object type=&quot;3&quot; unique_id=&quot;31302&quot;&gt;&lt;property id=&quot;20148&quot; value=&quot;5&quot;/&gt;&lt;property id=&quot;20300&quot; value=&quot;Slide 2&quot;/&gt;&lt;property id=&quot;20307&quot; value=&quot;360&quot;/&gt;&lt;/object&gt;&lt;object type=&quot;3&quot; unique_id=&quot;31303&quot;&gt;&lt;property id=&quot;20148&quot; value=&quot;5&quot;/&gt;&lt;property id=&quot;20300&quot; value=&quot;Slide 3&quot;/&gt;&lt;property id=&quot;20307&quot; value=&quot;431&quot;/&gt;&lt;/object&gt;&lt;object type=&quot;3&quot; unique_id=&quot;31304&quot;&gt;&lt;property id=&quot;20148&quot; value=&quot;5&quot;/&gt;&lt;property id=&quot;20300&quot; value=&quot;Slide 4&quot;/&gt;&lt;property id=&quot;20307&quot; value=&quot;361&quot;/&gt;&lt;/object&gt;&lt;object type=&quot;3&quot; unique_id=&quot;31305&quot;&gt;&lt;property id=&quot;20148&quot; value=&quot;5&quot;/&gt;&lt;property id=&quot;20300&quot; value=&quot;Slide 5&quot;/&gt;&lt;property id=&quot;20307&quot; value=&quot;367&quot;/&gt;&lt;/object&gt;&lt;object type=&quot;3&quot; unique_id=&quot;31306&quot;&gt;&lt;property id=&quot;20148&quot; value=&quot;5&quot;/&gt;&lt;property id=&quot;20300&quot; value=&quot;Slide 6&quot;/&gt;&lt;property id=&quot;20307&quot; value=&quot;364&quot;/&gt;&lt;/object&gt;&lt;object type=&quot;3&quot; unique_id=&quot;31307&quot;&gt;&lt;property id=&quot;20148&quot; value=&quot;5&quot;/&gt;&lt;property id=&quot;20300&quot; value=&quot;Slide 7&quot;/&gt;&lt;property id=&quot;20307&quot; value=&quot;365&quot;/&gt;&lt;/object&gt;&lt;object type=&quot;3&quot; unique_id=&quot;31308&quot;&gt;&lt;property id=&quot;20148&quot; value=&quot;5&quot;/&gt;&lt;property id=&quot;20300&quot; value=&quot;Slide 8&quot;/&gt;&lt;property id=&quot;20307&quot; value=&quot;369&quot;/&gt;&lt;/object&gt;&lt;object type=&quot;3&quot; unique_id=&quot;31309&quot;&gt;&lt;property id=&quot;20148&quot; value=&quot;5&quot;/&gt;&lt;property id=&quot;20300&quot; value=&quot;Slide 9&quot;/&gt;&lt;property id=&quot;20307&quot; value=&quot;368&quot;/&gt;&lt;/object&gt;&lt;object type=&quot;3&quot; unique_id=&quot;31310&quot;&gt;&lt;property id=&quot;20148&quot; value=&quot;5&quot;/&gt;&lt;property id=&quot;20300&quot; value=&quot;Slide 10&quot;/&gt;&lt;property id=&quot;20307&quot; value=&quot;370&quot;/&gt;&lt;/object&gt;&lt;object type=&quot;3&quot; unique_id=&quot;31311&quot;&gt;&lt;property id=&quot;20148&quot; value=&quot;5&quot;/&gt;&lt;property id=&quot;20300&quot; value=&quot;Slide 11&quot;/&gt;&lt;property id=&quot;20307&quot; value=&quot;371&quot;/&gt;&lt;/object&gt;&lt;object type=&quot;3&quot; unique_id=&quot;31312&quot;&gt;&lt;property id=&quot;20148&quot; value=&quot;5&quot;/&gt;&lt;property id=&quot;20300&quot; value=&quot;Slide 12&quot;/&gt;&lt;property id=&quot;20307&quot; value=&quot;372&quot;/&gt;&lt;/object&gt;&lt;object type=&quot;3&quot; unique_id=&quot;31313&quot;&gt;&lt;property id=&quot;20148&quot; value=&quot;5&quot;/&gt;&lt;property id=&quot;20300&quot; value=&quot;Slide 13&quot;/&gt;&lt;property id=&quot;20307&quot; value=&quot;373&quot;/&gt;&lt;/object&gt;&lt;object type=&quot;3&quot; unique_id=&quot;31314&quot;&gt;&lt;property id=&quot;20148&quot; value=&quot;5&quot;/&gt;&lt;property id=&quot;20300&quot; value=&quot;Slide 14&quot;/&gt;&lt;property id=&quot;20307&quot; value=&quot;374&quot;/&gt;&lt;/object&gt;&lt;object type=&quot;3&quot; unique_id=&quot;31315&quot;&gt;&lt;property id=&quot;20148&quot; value=&quot;5&quot;/&gt;&lt;property id=&quot;20300&quot; value=&quot;Slide 15&quot;/&gt;&lt;property id=&quot;20307&quot; value=&quot;432&quot;/&gt;&lt;/object&gt;&lt;object type=&quot;3&quot; unique_id=&quot;31316&quot;&gt;&lt;property id=&quot;20148&quot; value=&quot;5&quot;/&gt;&lt;property id=&quot;20300&quot; value=&quot;Slide 16&quot;/&gt;&lt;property id=&quot;20307&quot; value=&quot;375&quot;/&gt;&lt;/object&gt;&lt;object type=&quot;3&quot; unique_id=&quot;31317&quot;&gt;&lt;property id=&quot;20148&quot; value=&quot;5&quot;/&gt;&lt;property id=&quot;20300&quot; value=&quot;Slide 17&quot;/&gt;&lt;property id=&quot;20307&quot; value=&quot;381&quot;/&gt;&lt;/object&gt;&lt;object type=&quot;3&quot; unique_id=&quot;31318&quot;&gt;&lt;property id=&quot;20148&quot; value=&quot;5&quot;/&gt;&lt;property id=&quot;20300&quot; value=&quot;Slide 18&quot;/&gt;&lt;property id=&quot;20307&quot; value=&quot;380&quot;/&gt;&lt;/object&gt;&lt;object type=&quot;3&quot; unique_id=&quot;31319&quot;&gt;&lt;property id=&quot;20148&quot; value=&quot;5&quot;/&gt;&lt;property id=&quot;20300&quot; value=&quot;Slide 19&quot;/&gt;&lt;property id=&quot;20307&quot; value=&quot;378&quot;/&gt;&lt;/object&gt;&lt;object type=&quot;3&quot; unique_id=&quot;31320&quot;&gt;&lt;property id=&quot;20148&quot; value=&quot;5&quot;/&gt;&lt;property id=&quot;20300&quot; value=&quot;Slide 20&quot;/&gt;&lt;property id=&quot;20307&quot; value=&quot;377&quot;/&gt;&lt;/object&gt;&lt;object type=&quot;3&quot; unique_id=&quot;31321&quot;&gt;&lt;property id=&quot;20148&quot; value=&quot;5&quot;/&gt;&lt;property id=&quot;20300&quot; value=&quot;Slide 21&quot;/&gt;&lt;property id=&quot;20307&quot; value=&quot;384&quot;/&gt;&lt;/object&gt;&lt;object type=&quot;3&quot; unique_id=&quot;31322&quot;&gt;&lt;property id=&quot;20148&quot; value=&quot;5&quot;/&gt;&lt;property id=&quot;20300&quot; value=&quot;Slide 22&quot;/&gt;&lt;property id=&quot;20307&quot; value=&quot;376&quot;/&gt;&lt;/object&gt;&lt;object type=&quot;3&quot; unique_id=&quot;31323&quot;&gt;&lt;property id=&quot;20148&quot; value=&quot;5&quot;/&gt;&lt;property id=&quot;20300&quot; value=&quot;Slide 23&quot;/&gt;&lt;property id=&quot;20307&quot; value=&quot;382&quot;/&gt;&lt;/object&gt;&lt;object type=&quot;3&quot; unique_id=&quot;31324&quot;&gt;&lt;property id=&quot;20148&quot; value=&quot;5&quot;/&gt;&lt;property id=&quot;20300&quot; value=&quot;Slide 24&quot;/&gt;&lt;property id=&quot;20307&quot; value=&quot;383&quot;/&gt;&lt;/object&gt;&lt;object type=&quot;3&quot; unique_id=&quot;31325&quot;&gt;&lt;property id=&quot;20148&quot; value=&quot;5&quot;/&gt;&lt;property id=&quot;20300&quot; value=&quot;Slide 25&quot;/&gt;&lt;property id=&quot;20307&quot; value=&quot;385&quot;/&gt;&lt;/object&gt;&lt;object type=&quot;3&quot; unique_id=&quot;31326&quot;&gt;&lt;property id=&quot;20148&quot; value=&quot;5&quot;/&gt;&lt;property id=&quot;20300&quot; value=&quot;Slide 26&quot;/&gt;&lt;property id=&quot;20307&quot; value=&quot;387&quot;/&gt;&lt;/object&gt;&lt;object type=&quot;3&quot; unique_id=&quot;31327&quot;&gt;&lt;property id=&quot;20148&quot; value=&quot;5&quot;/&gt;&lt;property id=&quot;20300&quot; value=&quot;Slide 27&quot;/&gt;&lt;property id=&quot;20307&quot; value=&quot;433&quot;/&gt;&lt;/object&gt;&lt;object type=&quot;3&quot; unique_id=&quot;31328&quot;&gt;&lt;property id=&quot;20148&quot; value=&quot;5&quot;/&gt;&lt;property id=&quot;20300&quot; value=&quot;Slide 28&quot;/&gt;&lt;property id=&quot;20307&quot; value=&quot;386&quot;/&gt;&lt;/object&gt;&lt;object type=&quot;3&quot; unique_id=&quot;31329&quot;&gt;&lt;property id=&quot;20148&quot; value=&quot;5&quot;/&gt;&lt;property id=&quot;20300&quot; value=&quot;Slide 29&quot;/&gt;&lt;property id=&quot;20307&quot; value=&quot;427&quot;/&gt;&lt;/object&gt;&lt;object type=&quot;3&quot; unique_id=&quot;31330&quot;&gt;&lt;property id=&quot;20148&quot; value=&quot;5&quot;/&gt;&lt;property id=&quot;20300&quot; value=&quot;Slide 30&quot;/&gt;&lt;property id=&quot;20307&quot; value=&quot;390&quot;/&gt;&lt;/object&gt;&lt;object type=&quot;3&quot; unique_id=&quot;31331&quot;&gt;&lt;property id=&quot;20148&quot; value=&quot;5&quot;/&gt;&lt;property id=&quot;20300&quot; value=&quot;Slide 31&quot;/&gt;&lt;property id=&quot;20307&quot; value=&quot;434&quot;/&gt;&lt;/object&gt;&lt;object type=&quot;3&quot; unique_id=&quot;31332&quot;&gt;&lt;property id=&quot;20148&quot; value=&quot;5&quot;/&gt;&lt;property id=&quot;20300&quot; value=&quot;Slide 33&quot;/&gt;&lt;property id=&quot;20307&quot; value=&quot;392&quot;/&gt;&lt;/object&gt;&lt;object type=&quot;3&quot; unique_id=&quot;31333&quot;&gt;&lt;property id=&quot;20148&quot; value=&quot;5&quot;/&gt;&lt;property id=&quot;20300&quot; value=&quot;Slide 34&quot;/&gt;&lt;property id=&quot;20307&quot; value=&quot;393&quot;/&gt;&lt;/object&gt;&lt;object type=&quot;3&quot; unique_id=&quot;31334&quot;&gt;&lt;property id=&quot;20148&quot; value=&quot;5&quot;/&gt;&lt;property id=&quot;20300&quot; value=&quot;Slide 35&quot;/&gt;&lt;property id=&quot;20307&quot; value=&quot;411&quot;/&gt;&lt;/object&gt;&lt;object type=&quot;3&quot; unique_id=&quot;31335&quot;&gt;&lt;property id=&quot;20148&quot; value=&quot;5&quot;/&gt;&lt;property id=&quot;20300&quot; value=&quot;Slide 36&quot;/&gt;&lt;property id=&quot;20307&quot; value=&quot;455&quot;/&gt;&lt;/object&gt;&lt;object type=&quot;3&quot; unique_id=&quot;31336&quot;&gt;&lt;property id=&quot;20148&quot; value=&quot;5&quot;/&gt;&lt;property id=&quot;20300&quot; value=&quot;Slide 37&quot;/&gt;&lt;property id=&quot;20307&quot; value=&quot;429&quot;/&gt;&lt;/object&gt;&lt;object type=&quot;3&quot; unique_id=&quot;31337&quot;&gt;&lt;property id=&quot;20148&quot; value=&quot;5&quot;/&gt;&lt;property id=&quot;20300&quot; value=&quot;Slide 39&quot;/&gt;&lt;property id=&quot;20307&quot; value=&quot;394&quot;/&gt;&lt;/object&gt;&lt;object type=&quot;3&quot; unique_id=&quot;31339&quot;&gt;&lt;property id=&quot;20148&quot; value=&quot;5&quot;/&gt;&lt;property id=&quot;20300&quot; value=&quot;Slide 40&quot;/&gt;&lt;property id=&quot;20307&quot; value=&quot;396&quot;/&gt;&lt;/object&gt;&lt;object type=&quot;3&quot; unique_id=&quot;31340&quot;&gt;&lt;property id=&quot;20148&quot; value=&quot;5&quot;/&gt;&lt;property id=&quot;20300&quot; value=&quot;Slide 41&quot;/&gt;&lt;property id=&quot;20307&quot; value=&quot;397&quot;/&gt;&lt;/object&gt;&lt;object type=&quot;3&quot; unique_id=&quot;31341&quot;&gt;&lt;property id=&quot;20148&quot; value=&quot;5&quot;/&gt;&lt;property id=&quot;20300&quot; value=&quot;Slide 42&quot;/&gt;&lt;property id=&quot;20307&quot; value=&quot;398&quot;/&gt;&lt;/object&gt;&lt;object type=&quot;3&quot; unique_id=&quot;31342&quot;&gt;&lt;property id=&quot;20148&quot; value=&quot;5&quot;/&gt;&lt;property id=&quot;20300&quot; value=&quot;Slide 43&quot;/&gt;&lt;property id=&quot;20307&quot; value=&quot;399&quot;/&gt;&lt;/object&gt;&lt;object type=&quot;3&quot; unique_id=&quot;31343&quot;&gt;&lt;property id=&quot;20148&quot; value=&quot;5&quot;/&gt;&lt;property id=&quot;20300&quot; value=&quot;Slide 44&quot;/&gt;&lt;property id=&quot;20307&quot; value=&quot;401&quot;/&gt;&lt;/object&gt;&lt;object type=&quot;3&quot; unique_id=&quot;31344&quot;&gt;&lt;property id=&quot;20148&quot; value=&quot;5&quot;/&gt;&lt;property id=&quot;20300&quot; value=&quot;Slide 45 - &amp;quot;UNIT-1&amp;quot;&quot;/&gt;&lt;property id=&quot;20307&quot; value=&quot;435&quot;/&gt;&lt;/object&gt;&lt;object type=&quot;3&quot; unique_id=&quot;31345&quot;&gt;&lt;property id=&quot;20148&quot; value=&quot;5&quot;/&gt;&lt;property id=&quot;20300&quot; value=&quot;Slide 46&quot;/&gt;&lt;property id=&quot;20307&quot; value=&quot;402&quot;/&gt;&lt;/object&gt;&lt;object type=&quot;3&quot; unique_id=&quot;31346&quot;&gt;&lt;property id=&quot;20148&quot; value=&quot;5&quot;/&gt;&lt;property id=&quot;20300&quot; value=&quot;Slide 47&quot;/&gt;&lt;property id=&quot;20307&quot; value=&quot;403&quot;/&gt;&lt;/object&gt;&lt;object type=&quot;3&quot; unique_id=&quot;31347&quot;&gt;&lt;property id=&quot;20148&quot; value=&quot;5&quot;/&gt;&lt;property id=&quot;20300&quot; value=&quot;Slide 48&quot;/&gt;&lt;property id=&quot;20307&quot; value=&quot;405&quot;/&gt;&lt;/object&gt;&lt;object type=&quot;3&quot; unique_id=&quot;31348&quot;&gt;&lt;property id=&quot;20148&quot; value=&quot;5&quot;/&gt;&lt;property id=&quot;20300&quot; value=&quot;Slide 50&quot;/&gt;&lt;property id=&quot;20307&quot; value=&quot;406&quot;/&gt;&lt;/object&gt;&lt;object type=&quot;3&quot; unique_id=&quot;31349&quot;&gt;&lt;property id=&quot;20148&quot; value=&quot;5&quot;/&gt;&lt;property id=&quot;20300&quot; value=&quot;Slide 51&quot;/&gt;&lt;property id=&quot;20307&quot; value=&quot;430&quot;/&gt;&lt;/object&gt;&lt;object type=&quot;3&quot; unique_id=&quot;31350&quot;&gt;&lt;property id=&quot;20148&quot; value=&quot;5&quot;/&gt;&lt;property id=&quot;20300&quot; value=&quot;Slide 52&quot;/&gt;&lt;property id=&quot;20307&quot; value=&quot;436&quot;/&gt;&lt;/object&gt;&lt;object type=&quot;3&quot; unique_id=&quot;31351&quot;&gt;&lt;property id=&quot;20148&quot; value=&quot;5&quot;/&gt;&lt;property id=&quot;20300&quot; value=&quot;Slide 53&quot;/&gt;&lt;property id=&quot;20307&quot; value=&quot;437&quot;/&gt;&lt;/object&gt;&lt;object type=&quot;3&quot; unique_id=&quot;31352&quot;&gt;&lt;property id=&quot;20148&quot; value=&quot;5&quot;/&gt;&lt;property id=&quot;20300&quot; value=&quot;Slide 54&quot;/&gt;&lt;property id=&quot;20307&quot; value=&quot;438&quot;/&gt;&lt;/object&gt;&lt;object type=&quot;3&quot; unique_id=&quot;31353&quot;&gt;&lt;property id=&quot;20148&quot; value=&quot;5&quot;/&gt;&lt;property id=&quot;20300&quot; value=&quot;Slide 55&quot;/&gt;&lt;property id=&quot;20307&quot; value=&quot;439&quot;/&gt;&lt;/object&gt;&lt;object type=&quot;3&quot; unique_id=&quot;31354&quot;&gt;&lt;property id=&quot;20148&quot; value=&quot;5&quot;/&gt;&lt;property id=&quot;20300&quot; value=&quot;Slide 56&quot;/&gt;&lt;property id=&quot;20307&quot; value=&quot;440&quot;/&gt;&lt;/object&gt;&lt;object type=&quot;3&quot; unique_id=&quot;31355&quot;&gt;&lt;property id=&quot;20148&quot; value=&quot;5&quot;/&gt;&lt;property id=&quot;20300&quot; value=&quot;Slide 57&quot;/&gt;&lt;property id=&quot;20307&quot; value=&quot;409&quot;/&gt;&lt;/object&gt;&lt;object type=&quot;3&quot; unique_id=&quot;31356&quot;&gt;&lt;property id=&quot;20148&quot; value=&quot;5&quot;/&gt;&lt;property id=&quot;20300&quot; value=&quot;Slide 58&quot;/&gt;&lt;property id=&quot;20307&quot; value=&quot;412&quot;/&gt;&lt;/object&gt;&lt;object type=&quot;3&quot; unique_id=&quot;31357&quot;&gt;&lt;property id=&quot;20148&quot; value=&quot;5&quot;/&gt;&lt;property id=&quot;20300&quot; value=&quot;Slide 59 - &amp;quot;Statements&amp;quot;&quot;/&gt;&lt;property id=&quot;20307&quot; value=&quot;413&quot;/&gt;&lt;/object&gt;&lt;object type=&quot;3&quot; unique_id=&quot;31358&quot;&gt;&lt;property id=&quot;20148&quot; value=&quot;5&quot;/&gt;&lt;property id=&quot;20300&quot; value=&quot;Slide 60 - &amp;quot;Statements&amp;quot;&quot;/&gt;&lt;property id=&quot;20307&quot; value=&quot;442&quot;/&gt;&lt;/object&gt;&lt;object type=&quot;3&quot; unique_id=&quot;31359&quot;&gt;&lt;property id=&quot;20148&quot; value=&quot;5&quot;/&gt;&lt;property id=&quot;20300&quot; value=&quot;Slide 61 - &amp;quot;UNIT-1&amp;quot;&quot;/&gt;&lt;property id=&quot;20307&quot; value=&quot;443&quot;/&gt;&lt;/object&gt;&lt;object type=&quot;3&quot; unique_id=&quot;31361&quot;&gt;&lt;property id=&quot;20148&quot; value=&quot;5&quot;/&gt;&lt;property id=&quot;20300&quot; value=&quot;Slide 62&quot;/&gt;&lt;property id=&quot;20307&quot; value=&quot;446&quot;/&gt;&lt;/object&gt;&lt;object type=&quot;3&quot; unique_id=&quot;31362&quot;&gt;&lt;property id=&quot;20148&quot; value=&quot;5&quot;/&gt;&lt;property id=&quot;20300&quot; value=&quot;Slide 63&quot;/&gt;&lt;property id=&quot;20307&quot; value=&quot;450&quot;/&gt;&lt;/object&gt;&lt;object type=&quot;3&quot; unique_id=&quot;31363&quot;&gt;&lt;property id=&quot;20148&quot; value=&quot;5&quot;/&gt;&lt;property id=&quot;20300&quot; value=&quot;Slide 64&quot;/&gt;&lt;property id=&quot;20307&quot; value=&quot;447&quot;/&gt;&lt;/object&gt;&lt;object type=&quot;3&quot; unique_id=&quot;31364&quot;&gt;&lt;property id=&quot;20148&quot; value=&quot;5&quot;/&gt;&lt;property id=&quot;20300&quot; value=&quot;Slide 65&quot;/&gt;&lt;property id=&quot;20307&quot; value=&quot;449&quot;/&gt;&lt;/object&gt;&lt;object type=&quot;3&quot; unique_id=&quot;31365&quot;&gt;&lt;property id=&quot;20148&quot; value=&quot;5&quot;/&gt;&lt;property id=&quot;20300&quot; value=&quot;Slide 66&quot;/&gt;&lt;property id=&quot;20307&quot; value=&quot;451&quot;/&gt;&lt;/object&gt;&lt;object type=&quot;3&quot; unique_id=&quot;31366&quot;&gt;&lt;property id=&quot;20148&quot; value=&quot;5&quot;/&gt;&lt;property id=&quot;20300&quot; value=&quot;Slide 67&quot;/&gt;&lt;property id=&quot;20307&quot; value=&quot;452&quot;/&gt;&lt;/object&gt;&lt;object type=&quot;3&quot; unique_id=&quot;31367&quot;&gt;&lt;property id=&quot;20148&quot; value=&quot;5&quot;/&gt;&lt;property id=&quot;20300&quot; value=&quot;Slide 68&quot;/&gt;&lt;property id=&quot;20307&quot; value=&quot;453&quot;/&gt;&lt;/object&gt;&lt;object type=&quot;3&quot; unique_id=&quot;31368&quot;&gt;&lt;property id=&quot;20148&quot; value=&quot;5&quot;/&gt;&lt;property id=&quot;20300&quot; value=&quot;Slide 69&quot;/&gt;&lt;property id=&quot;20307&quot; value=&quot;454&quot;/&gt;&lt;/object&gt;&lt;object type=&quot;3&quot; unique_id=&quot;31369&quot;&gt;&lt;property id=&quot;20148&quot; value=&quot;5&quot;/&gt;&lt;property id=&quot;20300&quot; value=&quot;Slide 71&quot;/&gt;&lt;property id=&quot;20307&quot; value=&quot;456&quot;/&gt;&lt;/object&gt;&lt;object type=&quot;3&quot; unique_id=&quot;31370&quot;&gt;&lt;property id=&quot;20148&quot; value=&quot;5&quot;/&gt;&lt;property id=&quot;20300&quot; value=&quot;Slide 72&quot;/&gt;&lt;property id=&quot;20307&quot; value=&quot;461&quot;/&gt;&lt;/object&gt;&lt;object type=&quot;3&quot; unique_id=&quot;31371&quot;&gt;&lt;property id=&quot;20148&quot; value=&quot;5&quot;/&gt;&lt;property id=&quot;20300&quot; value=&quot;Slide 73&quot;/&gt;&lt;property id=&quot;20307&quot; value=&quot;457&quot;/&gt;&lt;/object&gt;&lt;object type=&quot;3&quot; unique_id=&quot;31372&quot;&gt;&lt;property id=&quot;20148&quot; value=&quot;5&quot;/&gt;&lt;property id=&quot;20300&quot; value=&quot;Slide 74&quot;/&gt;&lt;property id=&quot;20307&quot; value=&quot;458&quot;/&gt;&lt;/object&gt;&lt;object type=&quot;3&quot; unique_id=&quot;33864&quot;&gt;&lt;property id=&quot;20148&quot; value=&quot;5&quot;/&gt;&lt;property id=&quot;20300&quot; value=&quot;Slide 75 - &amp;quot;UNIT-1&amp;quot;&quot;/&gt;&lt;property id=&quot;20307&quot; value=&quot;480&quot;/&gt;&lt;/object&gt;&lt;object type=&quot;3&quot; unique_id=&quot;33865&quot;&gt;&lt;property id=&quot;20148&quot; value=&quot;5&quot;/&gt;&lt;property id=&quot;20300&quot; value=&quot;Slide 76&quot;/&gt;&lt;property id=&quot;20307&quot; value=&quot;462&quot;/&gt;&lt;/object&gt;&lt;object type=&quot;3&quot; unique_id=&quot;33866&quot;&gt;&lt;property id=&quot;20148&quot; value=&quot;5&quot;/&gt;&lt;property id=&quot;20300&quot; value=&quot;Slide 77&quot;/&gt;&lt;property id=&quot;20307&quot; value=&quot;463&quot;/&gt;&lt;/object&gt;&lt;object type=&quot;3&quot; unique_id=&quot;33867&quot;&gt;&lt;property id=&quot;20148&quot; value=&quot;5&quot;/&gt;&lt;property id=&quot;20300&quot; value=&quot;Slide 78&quot;/&gt;&lt;property id=&quot;20307&quot; value=&quot;464&quot;/&gt;&lt;/object&gt;&lt;object type=&quot;3&quot; unique_id=&quot;33868&quot;&gt;&lt;property id=&quot;20148&quot; value=&quot;5&quot;/&gt;&lt;property id=&quot;20300&quot; value=&quot;Slide 79&quot;/&gt;&lt;property id=&quot;20307&quot; value=&quot;481&quot;/&gt;&lt;/object&gt;&lt;object type=&quot;3&quot; unique_id=&quot;33869&quot;&gt;&lt;property id=&quot;20148&quot; value=&quot;5&quot;/&gt;&lt;property id=&quot;20300&quot; value=&quot;Slide 80&quot;/&gt;&lt;property id=&quot;20307&quot; value=&quot;465&quot;/&gt;&lt;/object&gt;&lt;object type=&quot;3&quot; unique_id=&quot;33870&quot;&gt;&lt;property id=&quot;20148&quot; value=&quot;5&quot;/&gt;&lt;property id=&quot;20300&quot; value=&quot;Slide 81&quot;/&gt;&lt;property id=&quot;20307&quot; value=&quot;466&quot;/&gt;&lt;/object&gt;&lt;object type=&quot;3&quot; unique_id=&quot;33871&quot;&gt;&lt;property id=&quot;20148&quot; value=&quot;5&quot;/&gt;&lt;property id=&quot;20300&quot; value=&quot;Slide 82&quot;/&gt;&lt;property id=&quot;20307&quot; value=&quot;467&quot;/&gt;&lt;/object&gt;&lt;object type=&quot;3&quot; unique_id=&quot;33872&quot;&gt;&lt;property id=&quot;20148&quot; value=&quot;5&quot;/&gt;&lt;property id=&quot;20300&quot; value=&quot;Slide 83&quot;/&gt;&lt;property id=&quot;20307&quot; value=&quot;468&quot;/&gt;&lt;/object&gt;&lt;object type=&quot;3&quot; unique_id=&quot;33873&quot;&gt;&lt;property id=&quot;20148&quot; value=&quot;5&quot;/&gt;&lt;property id=&quot;20300&quot; value=&quot;Slide 84&quot;/&gt;&lt;property id=&quot;20307&quot; value=&quot;469&quot;/&gt;&lt;/object&gt;&lt;object type=&quot;3&quot; unique_id=&quot;33874&quot;&gt;&lt;property id=&quot;20148&quot; value=&quot;5&quot;/&gt;&lt;property id=&quot;20300&quot; value=&quot;Slide 85&quot;/&gt;&lt;property id=&quot;20307&quot; value=&quot;470&quot;/&gt;&lt;/object&gt;&lt;object type=&quot;3&quot; unique_id=&quot;33875&quot;&gt;&lt;property id=&quot;20148&quot; value=&quot;5&quot;/&gt;&lt;property id=&quot;20300&quot; value=&quot;Slide 86&quot;/&gt;&lt;property id=&quot;20307&quot; value=&quot;471&quot;/&gt;&lt;/object&gt;&lt;object type=&quot;3&quot; unique_id=&quot;33876&quot;&gt;&lt;property id=&quot;20148&quot; value=&quot;5&quot;/&gt;&lt;property id=&quot;20300&quot; value=&quot;Slide 87&quot;/&gt;&lt;property id=&quot;20307&quot; value=&quot;472&quot;/&gt;&lt;/object&gt;&lt;object type=&quot;3&quot; unique_id=&quot;33877&quot;&gt;&lt;property id=&quot;20148&quot; value=&quot;5&quot;/&gt;&lt;property id=&quot;20300&quot; value=&quot;Slide 88&quot;/&gt;&lt;property id=&quot;20307&quot; value=&quot;473&quot;/&gt;&lt;/object&gt;&lt;object type=&quot;3&quot; unique_id=&quot;33878&quot;&gt;&lt;property id=&quot;20148&quot; value=&quot;5&quot;/&gt;&lt;property id=&quot;20300&quot; value=&quot;Slide 89&quot;/&gt;&lt;property id=&quot;20307&quot; value=&quot;474&quot;/&gt;&lt;/object&gt;&lt;object type=&quot;3&quot; unique_id=&quot;33879&quot;&gt;&lt;property id=&quot;20148&quot; value=&quot;5&quot;/&gt;&lt;property id=&quot;20300&quot; value=&quot;Slide 90&quot;/&gt;&lt;property id=&quot;20307&quot; value=&quot;475&quot;/&gt;&lt;/object&gt;&lt;object type=&quot;3&quot; unique_id=&quot;33880&quot;&gt;&lt;property id=&quot;20148&quot; value=&quot;5&quot;/&gt;&lt;property id=&quot;20300&quot; value=&quot;Slide 91&quot;/&gt;&lt;property id=&quot;20307&quot; value=&quot;476&quot;/&gt;&lt;/object&gt;&lt;object type=&quot;3&quot; unique_id=&quot;33881&quot;&gt;&lt;property id=&quot;20148&quot; value=&quot;5&quot;/&gt;&lt;property id=&quot;20300&quot; value=&quot;Slide 92&quot;/&gt;&lt;property id=&quot;20307&quot; value=&quot;477&quot;/&gt;&lt;/object&gt;&lt;object type=&quot;3&quot; unique_id=&quot;33882&quot;&gt;&lt;property id=&quot;20148&quot; value=&quot;5&quot;/&gt;&lt;property id=&quot;20300&quot; value=&quot;Slide 93&quot;/&gt;&lt;property id=&quot;20307&quot; value=&quot;478&quot;/&gt;&lt;/object&gt;&lt;object type=&quot;3&quot; unique_id=&quot;33883&quot;&gt;&lt;property id=&quot;20148&quot; value=&quot;5&quot;/&gt;&lt;property id=&quot;20300&quot; value=&quot;Slide 94&quot;/&gt;&lt;property id=&quot;20307&quot; value=&quot;482&quot;/&gt;&lt;/object&gt;&lt;object type=&quot;3&quot; unique_id=&quot;33884&quot;&gt;&lt;property id=&quot;20148&quot; value=&quot;5&quot;/&gt;&lt;property id=&quot;20300&quot; value=&quot;Slide 95&quot;/&gt;&lt;property id=&quot;20307&quot; value=&quot;483&quot;/&gt;&lt;/object&gt;&lt;object type=&quot;3&quot; unique_id=&quot;33885&quot;&gt;&lt;property id=&quot;20148&quot; value=&quot;5&quot;/&gt;&lt;property id=&quot;20300&quot; value=&quot;Slide 96&quot;/&gt;&lt;property id=&quot;20307&quot; value=&quot;484&quot;/&gt;&lt;/object&gt;&lt;object type=&quot;3&quot; unique_id=&quot;33886&quot;&gt;&lt;property id=&quot;20148&quot; value=&quot;5&quot;/&gt;&lt;property id=&quot;20300&quot; value=&quot;Slide 97&quot;/&gt;&lt;property id=&quot;20307&quot; value=&quot;485&quot;/&gt;&lt;/object&gt;&lt;object type=&quot;3&quot; unique_id=&quot;33887&quot;&gt;&lt;property id=&quot;20148&quot; value=&quot;5&quot;/&gt;&lt;property id=&quot;20300&quot; value=&quot;Slide 98&quot;/&gt;&lt;property id=&quot;20307&quot; value=&quot;486&quot;/&gt;&lt;/object&gt;&lt;object type=&quot;3&quot; unique_id=&quot;33888&quot;&gt;&lt;property id=&quot;20148&quot; value=&quot;5&quot;/&gt;&lt;property id=&quot;20300&quot; value=&quot;Slide 99&quot;/&gt;&lt;property id=&quot;20307&quot; value=&quot;487&quot;/&gt;&lt;/object&gt;&lt;object type=&quot;3&quot; unique_id=&quot;36713&quot;&gt;&lt;property id=&quot;20148&quot; value=&quot;5&quot;/&gt;&lt;property id=&quot;20300&quot; value=&quot;Slide 100 - &amp;quot; UNIT-1&amp;quot;&quot;/&gt;&lt;property id=&quot;20307&quot; value=&quot;488&quot;/&gt;&lt;/object&gt;&lt;object type=&quot;3&quot; unique_id=&quot;36714&quot;&gt;&lt;property id=&quot;20148&quot; value=&quot;5&quot;/&gt;&lt;property id=&quot;20300&quot; value=&quot;Slide 102 - &amp;quot;Classification of Formatted &amp;amp;Unformatted statements&amp;quot;&quot;/&gt;&lt;property id=&quot;20307&quot; value=&quot;489&quot;/&gt;&lt;/object&gt;&lt;object type=&quot;3&quot; unique_id=&quot;36715&quot;&gt;&lt;property id=&quot;20148&quot; value=&quot;5&quot;/&gt;&lt;property id=&quot;20300&quot; value=&quot;Slide 104 - &amp;quot;Printf() function&amp;quot;&quot;/&gt;&lt;property id=&quot;20307&quot; value=&quot;490&quot;/&gt;&lt;/object&gt;&lt;object type=&quot;3&quot; unique_id=&quot;36716&quot;&gt;&lt;property id=&quot;20148&quot; value=&quot;5&quot;/&gt;&lt;property id=&quot;20300&quot; value=&quot;Slide 105 - &amp;quot;Printf() function&amp;amp;#x09;&amp;amp;#x09;&amp;amp;#x09;&amp;amp;#x09;&amp;amp;#x09;&amp;amp;#x09;contd..&amp;quot;&quot;/&gt;&lt;property id=&quot;20307&quot; value=&quot;491&quot;/&gt;&lt;/object&gt;&lt;object type=&quot;3&quot; unique_id=&quot;36718&quot;&gt;&lt;property id=&quot;20148&quot; value=&quot;5&quot;/&gt;&lt;property id=&quot;20300&quot; value=&quot;Slide 106 - &amp;quot;Printf() function&amp;amp;#x09;&amp;amp;#x09;&amp;amp;#x09;&amp;amp;#x09;&amp;amp;#x09;&amp;amp;#x09;contd..&amp;quot;&quot;/&gt;&lt;property id=&quot;20307&quot; value=&quot;493&quot;/&gt;&lt;/object&gt;&lt;object type=&quot;3&quot; unique_id=&quot;36719&quot;&gt;&lt;property id=&quot;20148&quot; value=&quot;5&quot;/&gt;&lt;property id=&quot;20300&quot; value=&quot;Slide 107 - &amp;quot;Printf() function&amp;amp;#x09;&amp;amp;#x09;&amp;amp;#x09;&amp;amp;#x09;&amp;amp;#x09;&amp;amp;#x09;contd..&amp;quot;&quot;/&gt;&lt;property id=&quot;20307&quot; value=&quot;494&quot;/&gt;&lt;/object&gt;&lt;object type=&quot;3&quot; unique_id=&quot;36720&quot;&gt;&lt;property id=&quot;20148&quot; value=&quot;5&quot;/&gt;&lt;property id=&quot;20300&quot; value=&quot;Slide 108 - &amp;quot;Printing character and strings&amp;quot;&quot;/&gt;&lt;property id=&quot;20307&quot; value=&quot;495&quot;/&gt;&lt;/object&gt;&lt;object type=&quot;3&quot; unique_id=&quot;36721&quot;&gt;&lt;property id=&quot;20148&quot; value=&quot;5&quot;/&gt;&lt;property id=&quot;20300&quot; value=&quot;Slide 109 - &amp;quot;Printing Field widths &amp;amp; precision&amp;quot;&quot;/&gt;&lt;property id=&quot;20307&quot; value=&quot;496&quot;/&gt;&lt;/object&gt;&lt;object type=&quot;3&quot; unique_id=&quot;36722&quot;&gt;&lt;property id=&quot;20148&quot; value=&quot;5&quot;/&gt;&lt;property id=&quot;20300&quot; value=&quot;Slide 110 - &amp;quot;printing Field widths &amp;amp; precision&amp;quot;&quot;/&gt;&lt;property id=&quot;20307&quot; value=&quot;497&quot;/&gt;&lt;/object&gt;&lt;object type=&quot;3&quot; unique_id=&quot;36723&quot;&gt;&lt;property id=&quot;20148&quot; value=&quot;5&quot;/&gt;&lt;property id=&quot;20300&quot; value=&quot;Slide 111 - &amp;quot;Printing Field widths &amp;amp; precision&amp;quot;&quot;/&gt;&lt;property id=&quot;20307&quot; value=&quot;498&quot;/&gt;&lt;/object&gt;&lt;object type=&quot;3&quot; unique_id=&quot;36724&quot;&gt;&lt;property id=&quot;20148&quot; value=&quot;5&quot;/&gt;&lt;property id=&quot;20300&quot; value=&quot;Slide 112 - &amp;quot;Right and Left Justification Values&amp;quot;&quot;/&gt;&lt;property id=&quot;20307&quot; value=&quot;499&quot;/&gt;&lt;/object&gt;&lt;object type=&quot;3&quot; unique_id=&quot;36725&quot;&gt;&lt;property id=&quot;20148&quot; value=&quot;5&quot;/&gt;&lt;property id=&quot;20300&quot; value=&quot;Slide 113 - &amp;quot;Reading Formatted Input with scanf()&amp;quot;&quot;/&gt;&lt;property id=&quot;20307&quot; value=&quot;500&quot;/&gt;&lt;/object&gt;&lt;object type=&quot;3&quot; unique_id=&quot;36726&quot;&gt;&lt;property id=&quot;20148&quot; value=&quot;5&quot;/&gt;&lt;property id=&quot;20300&quot; value=&quot;Slide 114 - &amp;quot;Reading Formatted Input with scanf()    contd.&amp;quot;&quot;/&gt;&lt;property id=&quot;20307&quot; value=&quot;501&quot;/&gt;&lt;/object&gt;&lt;object type=&quot;3&quot; unique_id=&quot;36727&quot;&gt;&lt;property id=&quot;20148&quot; value=&quot;5&quot;/&gt;&lt;property id=&quot;20300&quot; value=&quot;Slide 115 - &amp;quot;Reading Formatted Input with scanf()    contd.&amp;quot;&quot;/&gt;&lt;property id=&quot;20307&quot; value=&quot;502&quot;/&gt;&lt;/object&gt;&lt;object type=&quot;3&quot; unique_id=&quot;36728&quot;&gt;&lt;property id=&quot;20148&quot; value=&quot;5&quot;/&gt;&lt;property id=&quot;20300&quot; value=&quot;Slide 116 - &amp;quot;Reading Formatted Input with scanf()    contd.&amp;quot;&quot;/&gt;&lt;property id=&quot;20307&quot; value=&quot;503&quot;/&gt;&lt;/object&gt;&lt;object type=&quot;3&quot; unique_id=&quot;36729&quot;&gt;&lt;property id=&quot;20148&quot; value=&quot;5&quot;/&gt;&lt;property id=&quot;20300&quot; value=&quot;Slide 117 - &amp;quot;Reading Formatted Input with scanf()    contd.&amp;quot;&quot;/&gt;&lt;property id=&quot;20307&quot; value=&quot;504&quot;/&gt;&lt;/object&gt;&lt;object type=&quot;3&quot; unique_id=&quot;36730&quot;&gt;&lt;property id=&quot;20148&quot; value=&quot;5&quot;/&gt;&lt;property id=&quot;20300&quot; value=&quot;Slide 118 - &amp;quot;Reading Formatted Input with scanf()    contd.&amp;quot;&quot;/&gt;&lt;property id=&quot;20307&quot; value=&quot;505&quot;/&gt;&lt;/object&gt;&lt;object type=&quot;3&quot; unique_id=&quot;36731&quot;&gt;&lt;property id=&quot;20148&quot; value=&quot;5&quot;/&gt;&lt;property id=&quot;20300&quot; value=&quot;Slide 122 - &amp;quot;getchar() and putchar() &amp;quot;&quot;/&gt;&lt;property id=&quot;20307&quot; value=&quot;506&quot;/&gt;&lt;/object&gt;&lt;object type=&quot;3&quot; unique_id=&quot;36732&quot;&gt;&lt;property id=&quot;20148&quot; value=&quot;5&quot;/&gt;&lt;property id=&quot;20300&quot; value=&quot;Slide 123 - &amp;quot;gets() and puts() &amp;quot;&quot;/&gt;&lt;property id=&quot;20307&quot; value=&quot;507&quot;/&gt;&lt;/object&gt;&lt;object type=&quot;3&quot; unique_id=&quot;37218&quot;&gt;&lt;property id=&quot;20148&quot; value=&quot;5&quot;/&gt;&lt;property id=&quot;20300&quot; value=&quot;Slide 38&quot;/&gt;&lt;property id=&quot;20307&quot; value=&quot;508&quot;/&gt;&lt;/object&gt;&lt;object type=&quot;3&quot; unique_id=&quot;37219&quot;&gt;&lt;property id=&quot;20148&quot; value=&quot;5&quot;/&gt;&lt;property id=&quot;20300&quot; value=&quot;Slide 49&quot;/&gt;&lt;property id=&quot;20307&quot; value=&quot;509&quot;/&gt;&lt;/object&gt;&lt;object type=&quot;3&quot; unique_id=&quot;39399&quot;&gt;&lt;property id=&quot;20148&quot; value=&quot;5&quot;/&gt;&lt;property id=&quot;20300&quot; value=&quot;Slide 101 - &amp;quot;Data Input and Output  &amp;quot;&quot;/&gt;&lt;property id=&quot;20307&quot; value=&quot;510&quot;/&gt;&lt;/object&gt;&lt;object type=&quot;3&quot; unique_id=&quot;39400&quot;&gt;&lt;property id=&quot;20148&quot; value=&quot;5&quot;/&gt;&lt;property id=&quot;20300&quot; value=&quot;Slide 103 - &amp;quot;Data Input and Output&amp;quot;&quot;/&gt;&lt;property id=&quot;20307&quot; value=&quot;511&quot;/&gt;&lt;/object&gt;&lt;object type=&quot;3&quot; unique_id=&quot;39401&quot;&gt;&lt;property id=&quot;20148&quot; value=&quot;5&quot;/&gt;&lt;property id=&quot;20300&quot; value=&quot;Slide 119 - &amp;quot;  Unformatted Input &amp;amp; Output    &amp;quot;&quot;/&gt;&lt;property id=&quot;20307&quot; value=&quot;512&quot;/&gt;&lt;/object&gt;&lt;object type=&quot;3&quot; unique_id=&quot;39402&quot;&gt;&lt;property id=&quot;20148&quot; value=&quot;5&quot;/&gt;&lt;property id=&quot;20300&quot; value=&quot;Slide 120 - &amp;quot;  Unformatted Input &amp;amp; Output    &amp;quot;&quot;/&gt;&lt;property id=&quot;20307&quot; value=&quot;514&quot;/&gt;&lt;/object&gt;&lt;object type=&quot;3&quot; unique_id=&quot;39403&quot;&gt;&lt;property id=&quot;20148&quot; value=&quot;5&quot;/&gt;&lt;property id=&quot;20300&quot; value=&quot;Slide 121&quot;/&gt;&lt;property id=&quot;20307&quot; value=&quot;515&quot;/&gt;&lt;/object&gt;&lt;/object&gt;&lt;object type=&quot;8&quot; unique_id=&quot;31196&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6513</TotalTime>
  <Words>14370</Words>
  <Application>Microsoft Office PowerPoint</Application>
  <PresentationFormat>On-screen Show (4:3)</PresentationFormat>
  <Paragraphs>2225</Paragraphs>
  <Slides>194</Slides>
  <Notes>6</Notes>
  <HiddenSlides>0</HiddenSlides>
  <MMClips>0</MMClips>
  <ScaleCrop>false</ScaleCrop>
  <HeadingPairs>
    <vt:vector size="6" baseType="variant">
      <vt:variant>
        <vt:lpstr>Fonts Used</vt:lpstr>
      </vt:variant>
      <vt:variant>
        <vt:i4>22</vt:i4>
      </vt:variant>
      <vt:variant>
        <vt:lpstr>Theme</vt:lpstr>
      </vt:variant>
      <vt:variant>
        <vt:i4>4</vt:i4>
      </vt:variant>
      <vt:variant>
        <vt:lpstr>Slide Titles</vt:lpstr>
      </vt:variant>
      <vt:variant>
        <vt:i4>194</vt:i4>
      </vt:variant>
    </vt:vector>
  </HeadingPairs>
  <TitlesOfParts>
    <vt:vector size="220" baseType="lpstr">
      <vt:lpstr>Arial</vt:lpstr>
      <vt:lpstr>Arial</vt:lpstr>
      <vt:lpstr>Arial Black</vt:lpstr>
      <vt:lpstr>Bell MT</vt:lpstr>
      <vt:lpstr>Calibri</vt:lpstr>
      <vt:lpstr>Calibri Light</vt:lpstr>
      <vt:lpstr>Cambria</vt:lpstr>
      <vt:lpstr>Consolas</vt:lpstr>
      <vt:lpstr>Courier New</vt:lpstr>
      <vt:lpstr>Lucida Bright</vt:lpstr>
      <vt:lpstr>Lucida Console</vt:lpstr>
      <vt:lpstr>Lucida Sans</vt:lpstr>
      <vt:lpstr>Monotype Sorts</vt:lpstr>
      <vt:lpstr>Source Sans Pro</vt:lpstr>
      <vt:lpstr>StarSymbol</vt:lpstr>
      <vt:lpstr>Symbol</vt:lpstr>
      <vt:lpstr>Times New Roman</vt:lpstr>
      <vt:lpstr>Trebuchet MS</vt:lpstr>
      <vt:lpstr>verdana</vt:lpstr>
      <vt:lpstr>verdana</vt:lpstr>
      <vt:lpstr>Wingdings</vt:lpstr>
      <vt:lpstr>Wingdings 3</vt:lpstr>
      <vt:lpstr>Office Theme</vt:lpstr>
      <vt:lpstr>Office Theme</vt:lpstr>
      <vt:lpstr>Office Theme</vt:lpstr>
      <vt:lpstr>Facet</vt:lpstr>
      <vt:lpstr>Programming for problem solving (PPS) </vt:lpstr>
      <vt:lpstr>PowerPoint Presentation</vt:lpstr>
      <vt:lpstr>BOOKS</vt:lpstr>
      <vt:lpstr>PowerPoint Presentation</vt:lpstr>
      <vt:lpstr>PowerPoint Presentation</vt:lpstr>
      <vt:lpstr>PowerPoint Presentation</vt:lpstr>
      <vt:lpstr>PowerPoint Presentation</vt:lpstr>
      <vt:lpstr>Introduction to Computer </vt:lpstr>
      <vt:lpstr>PowerPoint Presentation</vt:lpstr>
      <vt:lpstr>PowerPoint Presentation</vt:lpstr>
      <vt:lpstr>It is made of major two components.  1) Software 2) Hardware. </vt:lpstr>
      <vt:lpstr>PowerPoint Presentation</vt:lpstr>
      <vt:lpstr>PowerPoint Presentation</vt:lpstr>
      <vt:lpstr>PowerPoint Presentation</vt:lpstr>
      <vt:lpstr>PowerPoint Presentation</vt:lpstr>
      <vt:lpstr>CPU Block Diagram</vt:lpstr>
      <vt:lpstr>Input Unit</vt:lpstr>
      <vt:lpstr>Input Unit</vt:lpstr>
      <vt:lpstr>Storage Unit</vt:lpstr>
      <vt:lpstr>Storage Unit</vt:lpstr>
      <vt:lpstr>CPU(Center Processing Unit)</vt:lpstr>
      <vt:lpstr>CPU(Central Processing Unit)</vt:lpstr>
      <vt:lpstr>Control Unit</vt:lpstr>
      <vt:lpstr>Arithmetic Logical Unit</vt:lpstr>
      <vt:lpstr>Arithmetic Logical Unit</vt:lpstr>
      <vt:lpstr>Output Unit</vt:lpstr>
      <vt:lpstr>What is an Operating System?</vt:lpstr>
      <vt:lpstr>What is a Compiler?</vt:lpstr>
      <vt:lpstr>Execution process of C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:*/addition of 2 numbers*/</vt:lpstr>
      <vt:lpstr>PowerPoint Presentation</vt:lpstr>
      <vt:lpstr>Identifier in c program</vt:lpstr>
      <vt:lpstr>       What is a Variable?:                    name of the memory location                    A variable is an identifier which is used to store some value.                     Constants can never change at the time of execution.                    Variables can change during the execution of a program and update                     the value stored inside it.                    Syntax: declare a variable:                                   type variable_list;                           examples: int a=10; float b=20.8; char c[7]=“cmrcet”;//collection of characters--string// char d[5]={‘h’,’I’};            </vt:lpstr>
      <vt:lpstr>Rules for defining varaibles:</vt:lpstr>
      <vt:lpstr>Variable in c</vt:lpstr>
      <vt:lpstr>PowerPoint Presentation</vt:lpstr>
      <vt:lpstr>Types of variables in c</vt:lpstr>
      <vt:lpstr>PowerPoint Presentation</vt:lpstr>
      <vt:lpstr>static variable</vt:lpstr>
      <vt:lpstr>Automatic variables</vt:lpstr>
      <vt:lpstr>PowerPoint Presentation</vt:lpstr>
      <vt:lpstr>PowerPoint Presentation</vt:lpstr>
      <vt:lpstr>external variable:</vt:lpstr>
      <vt:lpstr>PowerPoint Presentation</vt:lpstr>
      <vt:lpstr>Constants:</vt:lpstr>
      <vt:lpstr>PowerPoint Presentation</vt:lpstr>
      <vt:lpstr>PowerPoint Presentation</vt:lpstr>
      <vt:lpstr>PowerPoint Presentation</vt:lpstr>
      <vt:lpstr>PowerPoint Presentation</vt:lpstr>
      <vt:lpstr>PowerPoint Presentation</vt:lpstr>
      <vt:lpstr>Examples:</vt:lpstr>
      <vt:lpstr>Examples:</vt:lpstr>
      <vt:lpstr>Examples:</vt:lpstr>
      <vt:lpstr>PowerPoint Presentation</vt:lpstr>
      <vt:lpstr>Data types:</vt:lpstr>
      <vt:lpstr>Data types:</vt:lpstr>
      <vt:lpstr>PowerPoint Presentation</vt:lpstr>
      <vt:lpstr>PowerPoint Presentation</vt:lpstr>
      <vt:lpstr>Example:   the sizeof operator is the most common operator in C.  It is a compile-time unary operator and used to compute the size of its operand.  It returns the size of a variable. It can be applied to any data type, float type, pointer type variables.</vt:lpstr>
      <vt:lpstr>PowerPoint Presentation</vt:lpstr>
      <vt:lpstr>PowerPoint Presentation</vt:lpstr>
      <vt:lpstr>PowerPoint Presentation</vt:lpstr>
      <vt:lpstr>PowerPoint Presentation</vt:lpstr>
      <vt:lpstr>PowerPoint Presentation</vt:lpstr>
      <vt:lpstr>PowerPoint Presentation</vt:lpstr>
      <vt:lpstr>UNIT-1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Statements</vt:lpstr>
      <vt:lpstr>Statements</vt:lpstr>
      <vt:lpstr>UNIT-1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UNIT-1</vt:lpstr>
      <vt:lpstr>PowerPoint Presentation</vt:lpstr>
      <vt:lpstr>PowerPoint Presentation</vt:lpstr>
      <vt:lpstr>PowerPoint Presentation</vt:lpstr>
      <vt:lpstr>PowerPoint Presentation</vt:lpstr>
      <vt:lpstr>PowerPoint Presentation</vt:lpstr>
      <vt:lpstr>Algorithum: finding biggest of 2 numbers</vt:lpstr>
      <vt:lpstr>Flowchart: finding biggest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UNIT-1</vt:lpstr>
      <vt:lpstr>Data Input and Output  </vt:lpstr>
      <vt:lpstr>Classification of Formatted &amp;Unformatted statements</vt:lpstr>
      <vt:lpstr>Data Input and Output</vt:lpstr>
      <vt:lpstr>Printf() function</vt:lpstr>
      <vt:lpstr>Printf() function      contd..</vt:lpstr>
      <vt:lpstr>Printf() function      contd..</vt:lpstr>
      <vt:lpstr>Printf() function      contd..</vt:lpstr>
      <vt:lpstr>Printing character and strings</vt:lpstr>
      <vt:lpstr>Printing Field widths &amp; precision</vt:lpstr>
      <vt:lpstr>printing Field widths &amp; precision</vt:lpstr>
      <vt:lpstr>Printing Field widths &amp; precision</vt:lpstr>
      <vt:lpstr>Right and Left Justification Values</vt:lpstr>
      <vt:lpstr>Reading Formatted Input with scanf()</vt:lpstr>
      <vt:lpstr>Reading Formatted Input with scanf()    contd.</vt:lpstr>
      <vt:lpstr>Reading Formatted Input with scanf()    contd.</vt:lpstr>
      <vt:lpstr>Reading Formatted Input with scanf()    contd.</vt:lpstr>
      <vt:lpstr>Reading Formatted Input with scanf()    contd.</vt:lpstr>
      <vt:lpstr>Reading Formatted Input with scanf()    contd.</vt:lpstr>
      <vt:lpstr>  Unformatted Input &amp; Output    </vt:lpstr>
      <vt:lpstr>  Unformatted Input &amp; Output    </vt:lpstr>
      <vt:lpstr>PowerPoint Presentation</vt:lpstr>
      <vt:lpstr>getchar() and putchar() </vt:lpstr>
      <vt:lpstr>gets() and puts() </vt:lpstr>
      <vt:lpstr>PowerPoint Presentation</vt:lpstr>
      <vt:lpstr>Array:</vt:lpstr>
      <vt:lpstr>Example:</vt:lpstr>
      <vt:lpstr>PowerPoint Presentation</vt:lpstr>
      <vt:lpstr>PowerPoint Presentation</vt:lpstr>
      <vt:lpstr>PowerPoint Presentation</vt:lpstr>
      <vt:lpstr>Example:1-D array</vt:lpstr>
      <vt:lpstr>PowerPoint Presentation</vt:lpstr>
      <vt:lpstr>#include&lt;stdio.h&gt;   main() { int a[5]={1,2,3,4,5}; printf("the elements array are stored in continues"                 "memory location \n\n"); printf("a[0] address is %u\n",&amp;a[0]); printf("a[1] address is %u\n",&amp;a[1]); printf("a[2] address is %u\n",&amp;a[2]); printf("a[3] address is %u\n",&amp;a[3]); printf("a[4] address is %u\n",&amp;a[4]);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for problem solving (PPS) </dc:title>
  <dc:creator>Mrs.Swati Mahesh Ollalwar,</dc:creator>
  <cp:lastModifiedBy>vineeth gulapally</cp:lastModifiedBy>
  <cp:revision>135</cp:revision>
  <dcterms:created xsi:type="dcterms:W3CDTF">2020-12-05T05:14:38Z</dcterms:created>
  <dcterms:modified xsi:type="dcterms:W3CDTF">2023-09-27T04:18:00Z</dcterms:modified>
</cp:coreProperties>
</file>